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84048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elvetica Neue" panose="0200050300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UZ/EanI988gELEzf8evnhnh3My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  <p188:author id="{69476EAC-FB54-8C2F-AB79-40A1C2D50B41}" name="Nicholas Kathios" initials="NK" userId="S::kathios.n@northeastern.edu::77c2cf40-b9b3-4832-a38c-f57aba02b30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E12"/>
    <a:srgbClr val="CB86BA"/>
    <a:srgbClr val="CFC6D8"/>
    <a:srgbClr val="CA99A4"/>
    <a:srgbClr val="159BD4"/>
    <a:srgbClr val="161693"/>
    <a:srgbClr val="E7D3E1"/>
    <a:srgbClr val="F50005"/>
    <a:srgbClr val="9A0000"/>
    <a:srgbClr val="616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296"/>
  </p:normalViewPr>
  <p:slideViewPr>
    <p:cSldViewPr snapToGrid="0" snapToObjects="1">
      <p:cViewPr varScale="1">
        <p:scale>
          <a:sx n="19" d="100"/>
          <a:sy n="19" d="100"/>
        </p:scale>
        <p:origin x="228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291840" y="6285233"/>
            <a:ext cx="37307520" cy="133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86400" y="20171413"/>
            <a:ext cx="32918400" cy="927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7520" y="10223500"/>
            <a:ext cx="186537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2219920" y="10223500"/>
            <a:ext cx="186537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023237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023242" y="9414513"/>
            <a:ext cx="18568032" cy="461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023242" y="14028420"/>
            <a:ext cx="18568032" cy="206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22219922" y="9414513"/>
            <a:ext cx="18659477" cy="461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22219922" y="14028420"/>
            <a:ext cx="18659477" cy="206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8659477" y="5529588"/>
            <a:ext cx="22219920" cy="272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023237" y="11521440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8659477" y="5529588"/>
            <a:ext cx="22219920" cy="272923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3023237" y="11521440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9761854" y="3479167"/>
            <a:ext cx="24367493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9868515" y="13585826"/>
            <a:ext cx="32546293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666116" y="4396107"/>
            <a:ext cx="32546293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017520" y="10223500"/>
            <a:ext cx="378561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21;p1">
            <a:extLst>
              <a:ext uri="{FF2B5EF4-FFF2-40B4-BE49-F238E27FC236}">
                <a16:creationId xmlns:a16="http://schemas.microsoft.com/office/drawing/2014/main" id="{FAC2F673-5E8E-F280-2746-17113F14127F}"/>
              </a:ext>
            </a:extLst>
          </p:cNvPr>
          <p:cNvSpPr/>
          <p:nvPr/>
        </p:nvSpPr>
        <p:spPr>
          <a:xfrm>
            <a:off x="615152" y="11660457"/>
            <a:ext cx="13880592" cy="20045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Individuals who have experienced higher levels of early life adversity (across all dimensions) will demonstrate lower music-reward sensitivity.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645458" y="501352"/>
            <a:ext cx="42563671" cy="442467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72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Early Life Adversity Reveals Adaptive Use of Absorption in Music </a:t>
            </a:r>
          </a:p>
          <a:p>
            <a:pPr algn="ctr"/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Nicholas </a:t>
            </a:r>
            <a:r>
              <a:rPr lang="en-US" sz="4800" b="0" i="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Kathios</a:t>
            </a:r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, Kelsie L. Lopez, Psyche Loui,  Laurel </a:t>
            </a:r>
            <a:r>
              <a:rPr lang="en-US" sz="4800" b="0" i="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Gabard-Durnam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Northeastern University, Boston, MA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9331764" y="28781886"/>
            <a:ext cx="13811654" cy="9955694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4658944" y="17031168"/>
            <a:ext cx="13877365" cy="2087228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positively correlated with resilience and healthy music usage, suggesting it can serve an adaptive purpose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Items on the unhealthy music usage scale index music listening as a form of escapism (e.g. “I hide in my music because nobody understands me, and it blocks people out)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 adverse contexts, such escapism might be adaptive, explaining why absorption in music is positively related to experiences of adversity</a:t>
            </a: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288 participants (141F) recruited through Prolific from another previous experiment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completed the QUIC, the full CHAOS, McLaughlin Deprivation &amp; Threat Scales, the STAI, the CD-RISC-10, the Escapism Scale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12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adapted for music, and the Absorption in Music Scale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13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(AIMS)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also completed the Barcelona Music Reward Questionnaire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14 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(BMRQ) in the previous study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7767" y="1109706"/>
            <a:ext cx="3314379" cy="30724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710024" y="5450458"/>
            <a:ext cx="13877365" cy="128930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Introduction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8936254" y="27687775"/>
            <a:ext cx="13880592" cy="128741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Discussion 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9200935" y="34263905"/>
            <a:ext cx="13877365" cy="108147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References </a:t>
            </a:r>
            <a:endParaRPr sz="5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4945654" y="5429322"/>
            <a:ext cx="13880592" cy="27088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is also positively related to resilience &amp; both healthy and unhealthy music usage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Google Shape;87;p1">
            <a:extLst>
              <a:ext uri="{FF2B5EF4-FFF2-40B4-BE49-F238E27FC236}">
                <a16:creationId xmlns:a16="http://schemas.microsoft.com/office/drawing/2014/main" id="{54F7C366-E575-8F4D-8A46-DB1E95245786}"/>
              </a:ext>
            </a:extLst>
          </p:cNvPr>
          <p:cNvSpPr/>
          <p:nvPr/>
        </p:nvSpPr>
        <p:spPr>
          <a:xfrm>
            <a:off x="651958" y="6739762"/>
            <a:ext cx="13877365" cy="21505169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Music accrues implicit reward value by exploiting reward-prediction mechanisms: listeners tend to prefer music with predictable acoustic and structural features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Pleasurable music listening experiences involve interactions between the auditory and reward systems</a:t>
            </a:r>
            <a:r>
              <a:rPr lang="en-US" sz="3200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Experiences of early life adversity (ELA) is associated with higher levels of adult depression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3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and blunted responsivity of the reward system during reward anticipation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4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Exposure to ELA may blunt music-reward responsivity and enjoyment of music</a:t>
            </a: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254 participants (140F) recruited from a previous experiment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completed the Questionnaire of Unpredictability in Childhood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5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(QUIC), the short-form Confusion, Hubbub, and Order Scale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6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(CHAOS), McLaughlin Deprivation &amp; Threat Scales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7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, Healthy-Unhealthy Music Scale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8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(HUMS), the State/Trait Anxiety Inventory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9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(STAI), the Connor-Davidson Resilience Scale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10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(CD-RISC-10)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All retrospective adversity measures were reported for both childhood (6-12) and adolescence (13-18)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also completed the Extended Barcelona Music Reward Questionnaire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11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</a:t>
            </a:r>
            <a:r>
              <a:rPr lang="en-US" sz="3200" dirty="0" err="1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eBMRQ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) in the previous study</a:t>
            </a:r>
          </a:p>
        </p:txBody>
      </p:sp>
      <p:sp>
        <p:nvSpPr>
          <p:cNvPr id="34" name="Google Shape;165;p1">
            <a:extLst>
              <a:ext uri="{FF2B5EF4-FFF2-40B4-BE49-F238E27FC236}">
                <a16:creationId xmlns:a16="http://schemas.microsoft.com/office/drawing/2014/main" id="{5C757C0C-62F7-8C41-A6DB-74DFE04C8888}"/>
              </a:ext>
            </a:extLst>
          </p:cNvPr>
          <p:cNvSpPr/>
          <p:nvPr/>
        </p:nvSpPr>
        <p:spPr>
          <a:xfrm>
            <a:off x="29200935" y="5450874"/>
            <a:ext cx="13880592" cy="27088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relates to reports of escapism above effects of other facets of music reward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66;p1">
            <a:extLst>
              <a:ext uri="{FF2B5EF4-FFF2-40B4-BE49-F238E27FC236}">
                <a16:creationId xmlns:a16="http://schemas.microsoft.com/office/drawing/2014/main" id="{C290B3F3-5084-A94E-A544-295543C01A81}"/>
              </a:ext>
            </a:extLst>
          </p:cNvPr>
          <p:cNvSpPr/>
          <p:nvPr/>
        </p:nvSpPr>
        <p:spPr>
          <a:xfrm>
            <a:off x="616765" y="13665035"/>
            <a:ext cx="13877365" cy="128930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Study 1 Methods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Google Shape;165;p1">
            <a:extLst>
              <a:ext uri="{FF2B5EF4-FFF2-40B4-BE49-F238E27FC236}">
                <a16:creationId xmlns:a16="http://schemas.microsoft.com/office/drawing/2014/main" id="{DE53BB4C-C034-A644-A7BC-F6C511C15C8C}"/>
              </a:ext>
            </a:extLst>
          </p:cNvPr>
          <p:cNvSpPr/>
          <p:nvPr/>
        </p:nvSpPr>
        <p:spPr>
          <a:xfrm>
            <a:off x="14812450" y="22298998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Study 2 Methods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F48F05B-6653-0848-9403-3B8173840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6590" y="860157"/>
            <a:ext cx="4409653" cy="349839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4C5D954-7159-3749-9AB0-B24F6382B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71" b="96171" l="2614" r="9693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86110" y="37859983"/>
            <a:ext cx="665880" cy="51378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5895E8B-23AB-374A-A489-E6176E09B4EE}"/>
              </a:ext>
            </a:extLst>
          </p:cNvPr>
          <p:cNvSpPr txBox="1"/>
          <p:nvPr/>
        </p:nvSpPr>
        <p:spPr>
          <a:xfrm>
            <a:off x="36351990" y="37947599"/>
            <a:ext cx="336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kathios.n@northeastern.edu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17DDE3-57A3-9540-855B-A85932E4CC2F}"/>
              </a:ext>
            </a:extLst>
          </p:cNvPr>
          <p:cNvSpPr txBox="1"/>
          <p:nvPr/>
        </p:nvSpPr>
        <p:spPr>
          <a:xfrm>
            <a:off x="39616700" y="37947600"/>
            <a:ext cx="336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nickkathios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166;p1">
            <a:extLst>
              <a:ext uri="{FF2B5EF4-FFF2-40B4-BE49-F238E27FC236}">
                <a16:creationId xmlns:a16="http://schemas.microsoft.com/office/drawing/2014/main" id="{E8C739D1-D7D9-B368-90D6-FB21927C7021}"/>
              </a:ext>
            </a:extLst>
          </p:cNvPr>
          <p:cNvSpPr/>
          <p:nvPr/>
        </p:nvSpPr>
        <p:spPr>
          <a:xfrm>
            <a:off x="451687" y="20342109"/>
            <a:ext cx="13880592" cy="281311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All dimensions of ELA are positively associated with reports of absorption into music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Google Shape;165;p1">
            <a:extLst>
              <a:ext uri="{FF2B5EF4-FFF2-40B4-BE49-F238E27FC236}">
                <a16:creationId xmlns:a16="http://schemas.microsoft.com/office/drawing/2014/main" id="{4B4E7B85-1EB0-FB23-300F-71578916CDB0}"/>
              </a:ext>
            </a:extLst>
          </p:cNvPr>
          <p:cNvSpPr/>
          <p:nvPr/>
        </p:nvSpPr>
        <p:spPr>
          <a:xfrm>
            <a:off x="14924833" y="27566828"/>
            <a:ext cx="13880592" cy="200457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AIMS scores positively associated with CHAOS and Threat Scores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Open Science Framework (OSF) | University of Oklahoma Libraries">
            <a:extLst>
              <a:ext uri="{FF2B5EF4-FFF2-40B4-BE49-F238E27FC236}">
                <a16:creationId xmlns:a16="http://schemas.microsoft.com/office/drawing/2014/main" id="{DB957B5C-BA44-6AC4-14CE-0959B414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831" y="37814684"/>
            <a:ext cx="1687870" cy="6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graphics, graphic design, clipart&#10;&#10;Description automatically generated">
            <a:extLst>
              <a:ext uri="{FF2B5EF4-FFF2-40B4-BE49-F238E27FC236}">
                <a16:creationId xmlns:a16="http://schemas.microsoft.com/office/drawing/2014/main" id="{3A736DFC-B350-F4C2-6844-E25222E01C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92799" y="501351"/>
            <a:ext cx="4289198" cy="4289198"/>
          </a:xfrm>
          <a:prstGeom prst="rect">
            <a:avLst/>
          </a:prstGeom>
        </p:spPr>
      </p:pic>
      <p:sp>
        <p:nvSpPr>
          <p:cNvPr id="6" name="Google Shape;121;p1">
            <a:extLst>
              <a:ext uri="{FF2B5EF4-FFF2-40B4-BE49-F238E27FC236}">
                <a16:creationId xmlns:a16="http://schemas.microsoft.com/office/drawing/2014/main" id="{44773F9E-3378-6CEC-424F-5F75E425D676}"/>
              </a:ext>
            </a:extLst>
          </p:cNvPr>
          <p:cNvSpPr/>
          <p:nvPr/>
        </p:nvSpPr>
        <p:spPr>
          <a:xfrm>
            <a:off x="14815677" y="20622373"/>
            <a:ext cx="13880592" cy="1676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Follow-up Hypothesis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The degree to which individuals report absorption into music will be related to how much they report using music as a form of escapism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21;p1">
            <a:extLst>
              <a:ext uri="{FF2B5EF4-FFF2-40B4-BE49-F238E27FC236}">
                <a16:creationId xmlns:a16="http://schemas.microsoft.com/office/drawing/2014/main" id="{23EEB91C-EB40-491B-3B2B-BBF557A4607D}"/>
              </a:ext>
            </a:extLst>
          </p:cNvPr>
          <p:cNvSpPr/>
          <p:nvPr/>
        </p:nvSpPr>
        <p:spPr>
          <a:xfrm>
            <a:off x="14688964" y="15616043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Interim Conclusion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graph of resilience and absorption score&#10;&#10;Description automatically generated with low confidence">
            <a:extLst>
              <a:ext uri="{FF2B5EF4-FFF2-40B4-BE49-F238E27FC236}">
                <a16:creationId xmlns:a16="http://schemas.microsoft.com/office/drawing/2014/main" id="{3CA77D62-8FE3-D904-9047-316002EA72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64551" y="8265866"/>
            <a:ext cx="7162203" cy="7162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065525-0BB7-77A3-653D-79B9839983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93639" y="28331484"/>
            <a:ext cx="10118213" cy="10118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ED1B9-8E7F-FE6C-4DE0-F0630EBAE0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82259" y="8247327"/>
            <a:ext cx="10930901" cy="7651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5C9470-8C5F-99E3-70AA-A9FFEB0C5F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55" y="22942707"/>
            <a:ext cx="13250054" cy="13250054"/>
          </a:xfrm>
          <a:prstGeom prst="rect">
            <a:avLst/>
          </a:prstGeom>
        </p:spPr>
      </p:pic>
      <p:sp>
        <p:nvSpPr>
          <p:cNvPr id="2" name="Google Shape;165;p1">
            <a:extLst>
              <a:ext uri="{FF2B5EF4-FFF2-40B4-BE49-F238E27FC236}">
                <a16:creationId xmlns:a16="http://schemas.microsoft.com/office/drawing/2014/main" id="{FF227B2E-5599-8C83-07D3-0299200FF901}"/>
              </a:ext>
            </a:extLst>
          </p:cNvPr>
          <p:cNvSpPr/>
          <p:nvPr/>
        </p:nvSpPr>
        <p:spPr>
          <a:xfrm>
            <a:off x="28893601" y="16087115"/>
            <a:ext cx="13880592" cy="1837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mediates the relationship between CHAOS &amp; resilience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B590D1F-719B-BE6A-E5F6-73E51428B6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25029" y="8265866"/>
            <a:ext cx="7162203" cy="716220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E5737A8C-1D44-A09A-D46E-986F07E20D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633117" y="9215335"/>
            <a:ext cx="1295400" cy="431800"/>
          </a:xfrm>
          <a:prstGeom prst="rect">
            <a:avLst/>
          </a:prstGeom>
        </p:spPr>
      </p:pic>
      <p:pic>
        <p:nvPicPr>
          <p:cNvPr id="25" name="Picture 24" descr="A blue rectangle with text&#10;&#10;Description automatically generated">
            <a:extLst>
              <a:ext uri="{FF2B5EF4-FFF2-40B4-BE49-F238E27FC236}">
                <a16:creationId xmlns:a16="http://schemas.microsoft.com/office/drawing/2014/main" id="{64678E41-E55F-A60D-5810-0E680CD25B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152615" y="9151835"/>
            <a:ext cx="1257300" cy="495300"/>
          </a:xfrm>
          <a:prstGeom prst="rect">
            <a:avLst/>
          </a:prstGeom>
        </p:spPr>
      </p:pic>
      <p:sp>
        <p:nvSpPr>
          <p:cNvPr id="28" name="Google Shape;87;p1">
            <a:extLst>
              <a:ext uri="{FF2B5EF4-FFF2-40B4-BE49-F238E27FC236}">
                <a16:creationId xmlns:a16="http://schemas.microsoft.com/office/drawing/2014/main" id="{AC59D481-580E-43E7-98DC-1C0329625833}"/>
              </a:ext>
            </a:extLst>
          </p:cNvPr>
          <p:cNvSpPr/>
          <p:nvPr/>
        </p:nvSpPr>
        <p:spPr>
          <a:xfrm>
            <a:off x="28985004" y="25588584"/>
            <a:ext cx="13877365" cy="8675319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fontAlgn="base"/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AIMS scores did not mediate this relationship for overall exposure to threat (indirect effect: B = 0.02 [-0.0006, 0.05]) or childhood CHAOS scores (indirect effect: B = 0.02 [-0.001, 0.05]), but it did for adolescent CHAOS scores (indirect effect: B = 0.02 [0.001, 0.05]).</a:t>
            </a: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“Escaping” adverse contexts is one way individuals with ELA develop resilience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AIMS did not mediate the relationship between exposure to threat and resilience because it is likely not advantageous to psychologically escape these contexts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CHAOS – AIMS – Resilience mediation driven by adolescent CHAOS scores, likely due to increased agency in music listening during this time (citation)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[Anything else?]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C857DA8-57FC-4130-8807-CCCA9EA6FC8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8867" b="60001"/>
          <a:stretch/>
        </p:blipFill>
        <p:spPr>
          <a:xfrm>
            <a:off x="30913522" y="18112422"/>
            <a:ext cx="9545175" cy="74289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7988</TotalTime>
  <Words>586</Words>
  <Application>Microsoft Macintosh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Nicholas Kathios</cp:lastModifiedBy>
  <cp:revision>88</cp:revision>
  <cp:lastPrinted>2022-04-18T15:59:33Z</cp:lastPrinted>
  <dcterms:created xsi:type="dcterms:W3CDTF">2021-02-08T14:55:12Z</dcterms:created>
  <dcterms:modified xsi:type="dcterms:W3CDTF">2023-07-07T17:11:48Z</dcterms:modified>
</cp:coreProperties>
</file>