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5"/>
    <p:restoredTop sz="95600"/>
  </p:normalViewPr>
  <p:slideViewPr>
    <p:cSldViewPr snapToGrid="0">
      <p:cViewPr>
        <p:scale>
          <a:sx n="138" d="100"/>
          <a:sy n="138" d="100"/>
        </p:scale>
        <p:origin x="2024" y="504"/>
      </p:cViewPr>
      <p:guideLst/>
    </p:cSldViewPr>
  </p:slideViewPr>
  <p:outlineViewPr>
    <p:cViewPr>
      <p:scale>
        <a:sx n="33" d="100"/>
        <a:sy n="33" d="100"/>
      </p:scale>
      <p:origin x="0" y="-33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0DE22-8EB4-A842-81DB-4420B7344D0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3139F-56CF-E940-954B-77D17CA4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3139F-56CF-E940-954B-77D17CA4B5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38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account for the fact that there are more questions on Unhealthy compared to Healthy?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3139F-56CF-E940-954B-77D17CA4B5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1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3139F-56CF-E940-954B-77D17CA4B5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Secondary analyses of using subscales of escapism [pos &amp; neg]; interaction with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pos+neg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but with just AIMS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3139F-56CF-E940-954B-77D17CA4B5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38A2-ED1B-64F8-86BD-4EA1F6766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8F4AD-75F3-D006-E668-D42BAC856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913A-C3E2-3C60-1609-B3B01DE5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40C0-A909-87CD-52F8-7A1321CA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B99D-AA41-1CB4-580A-4DBC5460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F735-8307-2AFB-CBF0-264FCC01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435B3-4637-A410-9FD4-3B1A7333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EE3D-CD46-F799-E146-4F4CBAF7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7FF2-B7DB-7AB3-8788-9DA3600A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B814-B23C-46BC-AE5F-01C6A1F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67F88-3032-1B00-E3B0-41E69BB5C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4337F-6D74-7C60-747F-0EE020433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2D37-9097-C9CB-A8CA-3027BDD3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A831-2938-A837-9D56-C5255F99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6B07-021C-BF48-B4F8-E5E27D67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BB3F-2348-D2B8-9089-79313856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DD4E-7E77-CA92-E2D6-EC3DFF7C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82B2B-D07A-1BF3-8C8D-953487A0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494D5-CE19-2DE9-85FF-CC3CFAA2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0FBCE-E07E-1DF5-068C-59617FCC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0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7B1B-8B60-1213-C7D1-2A94FE7A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DD00F-CCE4-4801-0BB6-2D798DD6F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7F69A-F764-F571-CDFB-63ACBEFA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9676-0F8A-3834-C568-250A9BD1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B539-B7FD-AA98-8B7C-8554B468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3D28-8BD5-429B-CC14-C27C4643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13CD-21F2-0961-C829-2734EC3EE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C625F-5049-E733-911C-A0E56B99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2755E-6097-733F-EB9A-4E3A545C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50633-C027-8DF2-0AB4-64D4EAE7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2960E-37B2-C684-38AB-59629BF1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7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E550-DF15-1691-E1CD-01DB8B7C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EE5C-F13C-6844-AE00-C238A3E61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C90A6-C042-CA29-7F2F-F531F517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29982-3034-299A-261E-67DCF22A4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0F244-E2B0-E03E-C568-AA0A30BD3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5BA70-3BA8-01B1-0DA9-AC6FF20B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84B2D-327D-8D7F-824F-6745D18A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1BAA1-6753-9398-A9DD-09CD4F3E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2A90-54F4-C7D7-28A6-7C30DA0A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23F78-9CFD-E488-47A8-093202A2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6BA8B-0ADA-CDA2-9F32-F0AEBF1B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E0CBC-646A-CB47-3A54-0D50A227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9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1D8EB-062C-2538-81E2-67FF52A3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38DCA-90B5-CD8B-06CA-3A1C5787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38225-CDF7-CC81-0DE5-2FFEE7DE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5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764B-B0E4-C759-53E0-396834E1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13AD-7247-C66B-CC52-200070167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60B89-2B10-7694-10FA-32A14A828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8405E-C6DC-9D40-229D-4388617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5929A-C8F7-D015-B614-9065A457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821C2-F6F7-B25D-C80D-76C1031E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7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78D-7DCB-5EE8-1E35-98CEDBA4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C8217-F74F-23AF-EC5A-B100A6F6A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91A9A-772D-1DB2-44B8-F1644EB14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8B8BF-CF82-3B2C-2CD6-2EE58E2C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75605-4304-E405-0876-CC87698F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C2253-6CCE-5DF8-6924-A6052456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41E0D-6FEB-4289-4EF8-35380154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1248C-6DD6-4E55-33DE-1FED04D0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8CE68-2A4D-831A-0441-D664EB716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D3AA0-5CD8-A64D-B5E6-377EEDA896B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832E6-B5D8-7DBC-EAD2-7291624E1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94D65-8D50-F2D2-19ED-BF24C84CE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D7E0-3745-C268-1621-DFA746E11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AIMS Paper Figures</a:t>
            </a:r>
          </a:p>
        </p:txBody>
      </p:sp>
    </p:spTree>
    <p:extLst>
      <p:ext uri="{BB962C8B-B14F-4D97-AF65-F5344CB8AC3E}">
        <p14:creationId xmlns:p14="http://schemas.microsoft.com/office/powerpoint/2010/main" val="252160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4B05-007E-DBB2-DFA3-57CF9C27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1600"/>
            <a:ext cx="10515600" cy="1325563"/>
          </a:xfrm>
        </p:spPr>
        <p:txBody>
          <a:bodyPr/>
          <a:lstStyle/>
          <a:p>
            <a:r>
              <a:rPr lang="en-US" dirty="0"/>
              <a:t>Results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D2FA-8EFC-A499-672E-2EE15688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062"/>
            <a:ext cx="10515600" cy="4791075"/>
          </a:xfrm>
        </p:spPr>
        <p:txBody>
          <a:bodyPr>
            <a:noAutofit/>
          </a:bodyPr>
          <a:lstStyle/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More ELA → lower resilience + higher trait anxiety </a:t>
            </a:r>
          </a:p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b="0" i="0" u="none" strike="noStrike" dirty="0" err="1">
                <a:solidFill>
                  <a:srgbClr val="000000"/>
                </a:solidFill>
                <a:effectLst/>
              </a:rPr>
              <a:t>eBMRQ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 + ELA: four block figure (AIMS + threat/CHAOS for both studies)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HUMS ~ absorption [both studies; AIMS more related to positive music usage] (what is AIMS? This and next result)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Escapism ~ BMRQ + AIMS subscales (only sig. ‘Predictor’ is AIMS; use full score.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interaction with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pos+neg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but with just AIMS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Secondary analyses of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using subscales of escapism [pos &amp; neg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Absorption → resilience [both studies]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Mediation model (CHAOS - AIMS - resilience) / (</a:t>
            </a:r>
            <a:r>
              <a:rPr lang="en-US" sz="2200" dirty="0">
                <a:solidFill>
                  <a:srgbClr val="000000"/>
                </a:solidFill>
                <a:highlight>
                  <a:srgbClr val="FFFF00"/>
                </a:highlight>
              </a:rPr>
              <a:t>check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STAI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N.s. for just childhood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Significant for adolescence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CHAOS mediation remained sig w/ age as a covariate (cite music reward decreasing of age/retrospective reporting could be confound)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</a:rPr>
              <a:t>- could weave in temporally specific measures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</a:rPr>
              <a:t>-consider </a:t>
            </a:r>
            <a:r>
              <a:rPr lang="en-US" sz="2200" dirty="0" err="1">
                <a:solidFill>
                  <a:srgbClr val="000000"/>
                </a:solidFill>
              </a:rPr>
              <a:t>goldMSI</a:t>
            </a:r>
            <a:r>
              <a:rPr lang="en-US" sz="2200" dirty="0">
                <a:solidFill>
                  <a:srgbClr val="000000"/>
                </a:solidFill>
              </a:rPr>
              <a:t> measures for specificity of AIMS effects (correlations w/ AIMS – explore w/ ELA/STAI/resilience)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</a:rPr>
              <a:t>-was age related to any outcomes of interest outside of mediation model? (correlations w/ AIMS, </a:t>
            </a:r>
            <a:r>
              <a:rPr lang="en-US" sz="2200" dirty="0" err="1">
                <a:solidFill>
                  <a:srgbClr val="000000"/>
                </a:solidFill>
              </a:rPr>
              <a:t>eBMRQ</a:t>
            </a:r>
            <a:r>
              <a:rPr lang="en-US" sz="2200" dirty="0">
                <a:solidFill>
                  <a:srgbClr val="000000"/>
                </a:solidFill>
              </a:rPr>
              <a:t>[abs], STAI, resilience, escapism, HUMS)</a:t>
            </a:r>
          </a:p>
        </p:txBody>
      </p:sp>
    </p:spTree>
    <p:extLst>
      <p:ext uri="{BB962C8B-B14F-4D97-AF65-F5344CB8AC3E}">
        <p14:creationId xmlns:p14="http://schemas.microsoft.com/office/powerpoint/2010/main" val="307142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8911-70F8-9B00-7555-BB144162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 &amp; Mental Health Outcomes Table</a:t>
            </a:r>
          </a:p>
        </p:txBody>
      </p:sp>
      <p:pic>
        <p:nvPicPr>
          <p:cNvPr id="5" name="Picture 4" descr="A table of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5D4C5A96-72E1-9B1D-7F2B-A95B701D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43" y="1419678"/>
            <a:ext cx="7772400" cy="463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6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0234DF-18DC-1AC0-5C6F-95EF6924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94" y="-333435"/>
            <a:ext cx="10515600" cy="1325563"/>
          </a:xfrm>
        </p:spPr>
        <p:txBody>
          <a:bodyPr/>
          <a:lstStyle/>
          <a:p>
            <a:r>
              <a:rPr lang="en-US" dirty="0"/>
              <a:t>ELA &amp; Absorption Correlations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D9DE74-0682-8351-016D-F4C9D69173BE}"/>
              </a:ext>
            </a:extLst>
          </p:cNvPr>
          <p:cNvGrpSpPr/>
          <p:nvPr/>
        </p:nvGrpSpPr>
        <p:grpSpPr>
          <a:xfrm>
            <a:off x="517994" y="1216959"/>
            <a:ext cx="6558147" cy="2709582"/>
            <a:chOff x="838200" y="2420471"/>
            <a:chExt cx="6558147" cy="2709582"/>
          </a:xfrm>
        </p:grpSpPr>
        <p:pic>
          <p:nvPicPr>
            <p:cNvPr id="7" name="Picture 6" descr="A graph with a line and a blue line&#10;&#10;Description automatically generated">
              <a:extLst>
                <a:ext uri="{FF2B5EF4-FFF2-40B4-BE49-F238E27FC236}">
                  <a16:creationId xmlns:a16="http://schemas.microsoft.com/office/drawing/2014/main" id="{C55324F2-A595-6E77-4724-2D54CC1CB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420471"/>
              <a:ext cx="2709582" cy="270958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14458E-EE1F-3EF9-B81F-DAB5414C54B2}"/>
                </a:ext>
              </a:extLst>
            </p:cNvPr>
            <p:cNvSpPr txBox="1"/>
            <p:nvPr/>
          </p:nvSpPr>
          <p:spPr>
            <a:xfrm>
              <a:off x="2609408" y="4535890"/>
              <a:ext cx="47869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 = 0.15*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EDB44F-57C6-00A7-BF25-E8A64F260451}"/>
              </a:ext>
            </a:extLst>
          </p:cNvPr>
          <p:cNvGrpSpPr/>
          <p:nvPr/>
        </p:nvGrpSpPr>
        <p:grpSpPr>
          <a:xfrm>
            <a:off x="3855953" y="1216959"/>
            <a:ext cx="7818053" cy="2709582"/>
            <a:chOff x="5151206" y="1727947"/>
            <a:chExt cx="7818053" cy="2709582"/>
          </a:xfrm>
        </p:grpSpPr>
        <p:pic>
          <p:nvPicPr>
            <p:cNvPr id="14" name="Picture 13" descr="A graph with a blue line&#10;&#10;Description automatically generated">
              <a:extLst>
                <a:ext uri="{FF2B5EF4-FFF2-40B4-BE49-F238E27FC236}">
                  <a16:creationId xmlns:a16="http://schemas.microsoft.com/office/drawing/2014/main" id="{D8894368-7A78-1DC0-7D5E-48658252D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1206" y="1727947"/>
              <a:ext cx="2709582" cy="2709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3DA45C-D49A-9E1C-CFA8-0431EE352937}"/>
                </a:ext>
              </a:extLst>
            </p:cNvPr>
            <p:cNvSpPr txBox="1"/>
            <p:nvPr/>
          </p:nvSpPr>
          <p:spPr>
            <a:xfrm>
              <a:off x="6873259" y="3820847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 = 0.17**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6428E3-0EA7-75B7-2EDD-3DBEADC55CCE}"/>
              </a:ext>
            </a:extLst>
          </p:cNvPr>
          <p:cNvGrpSpPr/>
          <p:nvPr/>
        </p:nvGrpSpPr>
        <p:grpSpPr>
          <a:xfrm>
            <a:off x="517994" y="4148418"/>
            <a:ext cx="6558147" cy="2709582"/>
            <a:chOff x="517994" y="4148418"/>
            <a:chExt cx="6558147" cy="2709582"/>
          </a:xfrm>
        </p:grpSpPr>
        <p:pic>
          <p:nvPicPr>
            <p:cNvPr id="20" name="Picture 19" descr="A graph with black dots&#10;&#10;Description automatically generated">
              <a:extLst>
                <a:ext uri="{FF2B5EF4-FFF2-40B4-BE49-F238E27FC236}">
                  <a16:creationId xmlns:a16="http://schemas.microsoft.com/office/drawing/2014/main" id="{F0EB2BAE-60D8-0331-48BE-2432D4378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7994" y="4148418"/>
              <a:ext cx="2709582" cy="2709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505707-200F-FACD-63C2-BE4F891FD7F2}"/>
                </a:ext>
              </a:extLst>
            </p:cNvPr>
            <p:cNvSpPr txBox="1"/>
            <p:nvPr/>
          </p:nvSpPr>
          <p:spPr>
            <a:xfrm>
              <a:off x="2289202" y="6244272"/>
              <a:ext cx="47869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 = 0.13*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072196-6FBE-C5AE-7034-5A2865AF37C0}"/>
              </a:ext>
            </a:extLst>
          </p:cNvPr>
          <p:cNvGrpSpPr/>
          <p:nvPr/>
        </p:nvGrpSpPr>
        <p:grpSpPr>
          <a:xfrm>
            <a:off x="3855953" y="4238737"/>
            <a:ext cx="6508992" cy="2528943"/>
            <a:chOff x="3855953" y="4238737"/>
            <a:chExt cx="6508992" cy="2528943"/>
          </a:xfrm>
        </p:grpSpPr>
        <p:pic>
          <p:nvPicPr>
            <p:cNvPr id="26" name="Picture 25" descr="A graph with black dots and blue line&#10;&#10;Description automatically generated">
              <a:extLst>
                <a:ext uri="{FF2B5EF4-FFF2-40B4-BE49-F238E27FC236}">
                  <a16:creationId xmlns:a16="http://schemas.microsoft.com/office/drawing/2014/main" id="{4869D3B0-617B-8FB5-4533-DF177E08A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5953" y="4238737"/>
              <a:ext cx="2709582" cy="252894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EDB167-DAC4-55AA-8FC3-718FA75DA89E}"/>
                </a:ext>
              </a:extLst>
            </p:cNvPr>
            <p:cNvSpPr txBox="1"/>
            <p:nvPr/>
          </p:nvSpPr>
          <p:spPr>
            <a:xfrm>
              <a:off x="5578006" y="6181681"/>
              <a:ext cx="47869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 = 0.12*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63CA13A-B2EE-4D65-67E1-EC231675BE93}"/>
              </a:ext>
            </a:extLst>
          </p:cNvPr>
          <p:cNvSpPr txBox="1"/>
          <p:nvPr/>
        </p:nvSpPr>
        <p:spPr>
          <a:xfrm>
            <a:off x="3048000" y="8524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Study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734B1A-3F1C-245D-18F0-5B7AC4407FCE}"/>
              </a:ext>
            </a:extLst>
          </p:cNvPr>
          <p:cNvSpPr txBox="1"/>
          <p:nvPr/>
        </p:nvSpPr>
        <p:spPr>
          <a:xfrm>
            <a:off x="3048000" y="38728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Study 2</a:t>
            </a:r>
          </a:p>
        </p:txBody>
      </p:sp>
    </p:spTree>
    <p:extLst>
      <p:ext uri="{BB962C8B-B14F-4D97-AF65-F5344CB8AC3E}">
        <p14:creationId xmlns:p14="http://schemas.microsoft.com/office/powerpoint/2010/main" val="390080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2CE0-EDFF-4F9C-0961-9AD3EC44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23" y="0"/>
            <a:ext cx="1091353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Correlation matrices for ELA + music measures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FBDDA-037C-2015-C51F-DCE5655D6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832"/>
            <a:ext cx="6386336" cy="63863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5447AE-7280-D081-6B18-506FA040E8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8" b="12960"/>
          <a:stretch/>
        </p:blipFill>
        <p:spPr>
          <a:xfrm>
            <a:off x="6254659" y="1655766"/>
            <a:ext cx="5808173" cy="4121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F23771-B655-6CFB-A610-9A1ADDFC2EA6}"/>
              </a:ext>
            </a:extLst>
          </p:cNvPr>
          <p:cNvSpPr txBox="1"/>
          <p:nvPr/>
        </p:nvSpPr>
        <p:spPr>
          <a:xfrm>
            <a:off x="1231900" y="1289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Study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E3815-B385-0C92-F53A-18449DF5CE5D}"/>
              </a:ext>
            </a:extLst>
          </p:cNvPr>
          <p:cNvSpPr txBox="1"/>
          <p:nvPr/>
        </p:nvSpPr>
        <p:spPr>
          <a:xfrm>
            <a:off x="7027984" y="11871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Study 2</a:t>
            </a:r>
          </a:p>
        </p:txBody>
      </p:sp>
    </p:spTree>
    <p:extLst>
      <p:ext uri="{BB962C8B-B14F-4D97-AF65-F5344CB8AC3E}">
        <p14:creationId xmlns:p14="http://schemas.microsoft.com/office/powerpoint/2010/main" val="121720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58B9-412E-B46D-88D1-39CBCC17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7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Absorption related to both healthy + unhealthy music usage, but more strongly associated with healthy music usage across both studies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E3D4E-0931-E804-3E60-EFF529CA6E52}"/>
              </a:ext>
            </a:extLst>
          </p:cNvPr>
          <p:cNvSpPr txBox="1"/>
          <p:nvPr/>
        </p:nvSpPr>
        <p:spPr>
          <a:xfrm>
            <a:off x="8140700" y="12536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Study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8BA72-AC4A-8FBB-7785-1A43D75CF1F4}"/>
              </a:ext>
            </a:extLst>
          </p:cNvPr>
          <p:cNvSpPr txBox="1"/>
          <p:nvPr/>
        </p:nvSpPr>
        <p:spPr>
          <a:xfrm>
            <a:off x="2374900" y="12536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Study 1</a:t>
            </a:r>
          </a:p>
        </p:txBody>
      </p:sp>
      <p:pic>
        <p:nvPicPr>
          <p:cNvPr id="7" name="Picture 6" descr="A graph of a music score&#10;&#10;Description automatically generated with medium confidence">
            <a:extLst>
              <a:ext uri="{FF2B5EF4-FFF2-40B4-BE49-F238E27FC236}">
                <a16:creationId xmlns:a16="http://schemas.microsoft.com/office/drawing/2014/main" id="{993C3E30-517E-1589-0036-0F4D3EA06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09" y="1690688"/>
            <a:ext cx="5054600" cy="5054600"/>
          </a:xfrm>
          <a:prstGeom prst="rect">
            <a:avLst/>
          </a:prstGeom>
        </p:spPr>
      </p:pic>
      <p:pic>
        <p:nvPicPr>
          <p:cNvPr id="14" name="Picture 13" descr="A graph of music usage score&#10;&#10;Description automatically generated">
            <a:extLst>
              <a:ext uri="{FF2B5EF4-FFF2-40B4-BE49-F238E27FC236}">
                <a16:creationId xmlns:a16="http://schemas.microsoft.com/office/drawing/2014/main" id="{C613D8B4-C6EB-18E4-3C68-80155E9E7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99" y="1690688"/>
            <a:ext cx="5054601" cy="5054601"/>
          </a:xfrm>
          <a:prstGeom prst="rect">
            <a:avLst/>
          </a:prstGeom>
        </p:spPr>
      </p:pic>
      <p:pic>
        <p:nvPicPr>
          <p:cNvPr id="11" name="Picture 10" descr="A graph with text on it&#10;&#10;Description automatically generated">
            <a:extLst>
              <a:ext uri="{FF2B5EF4-FFF2-40B4-BE49-F238E27FC236}">
                <a16:creationId xmlns:a16="http://schemas.microsoft.com/office/drawing/2014/main" id="{6303C63D-E044-B7FD-C26A-4683BC99CE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99" t="4957" r="46716" b="88628"/>
          <a:stretch/>
        </p:blipFill>
        <p:spPr>
          <a:xfrm>
            <a:off x="2145144" y="2964873"/>
            <a:ext cx="1006890" cy="297873"/>
          </a:xfrm>
          <a:prstGeom prst="rect">
            <a:avLst/>
          </a:prstGeom>
        </p:spPr>
      </p:pic>
      <p:pic>
        <p:nvPicPr>
          <p:cNvPr id="15" name="Picture 14" descr="A graph with text on it&#10;&#10;Description automatically generated">
            <a:extLst>
              <a:ext uri="{FF2B5EF4-FFF2-40B4-BE49-F238E27FC236}">
                <a16:creationId xmlns:a16="http://schemas.microsoft.com/office/drawing/2014/main" id="{46834C41-D32A-7A24-DE42-5A6B579E56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769" t="82736" r="41124" b="6864"/>
          <a:stretch/>
        </p:blipFill>
        <p:spPr>
          <a:xfrm>
            <a:off x="3408217" y="5167312"/>
            <a:ext cx="1103659" cy="5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7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92B0-B777-087E-FF15-B5A5D74C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9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Absorption also positively related to resilience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49EC7-DE02-BDEC-6831-A657A05FE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9" y="1894676"/>
            <a:ext cx="4340352" cy="4340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EA9805-79A4-B1A6-AC97-03B2E117888E}"/>
              </a:ext>
            </a:extLst>
          </p:cNvPr>
          <p:cNvSpPr txBox="1"/>
          <p:nvPr/>
        </p:nvSpPr>
        <p:spPr>
          <a:xfrm>
            <a:off x="2014681" y="1470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Study 1</a:t>
            </a:r>
          </a:p>
        </p:txBody>
      </p:sp>
    </p:spTree>
    <p:extLst>
      <p:ext uri="{BB962C8B-B14F-4D97-AF65-F5344CB8AC3E}">
        <p14:creationId xmlns:p14="http://schemas.microsoft.com/office/powerpoint/2010/main" val="88590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7E66-9999-1D14-D0E7-3A0F3950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Absorption into music associated with using music for escapism 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6CF1D-1B20-829C-75A0-0E4AE579B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48" y="2161691"/>
            <a:ext cx="5481104" cy="38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C297-C22E-60CC-8F6A-9C0AB815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Absorption mediates the relationship between CHAOS and resilience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8EBE1-D671-B28C-6D61-6737521F1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5" b="58712"/>
          <a:stretch/>
        </p:blipFill>
        <p:spPr>
          <a:xfrm>
            <a:off x="3564075" y="2273000"/>
            <a:ext cx="5063850" cy="42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0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350</Words>
  <Application>Microsoft Macintosh PowerPoint</Application>
  <PresentationFormat>Widescreen</PresentationFormat>
  <Paragraphs>41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AIMS Paper Figures</vt:lpstr>
      <vt:lpstr>Results Outline</vt:lpstr>
      <vt:lpstr>ELA &amp; Mental Health Outcomes Table</vt:lpstr>
      <vt:lpstr>ELA &amp; Absorption Correlations</vt:lpstr>
      <vt:lpstr>Correlation matrices for ELA + music measures  </vt:lpstr>
      <vt:lpstr>Absorption related to both healthy + unhealthy music usage, but more strongly associated with healthy music usage across both studies</vt:lpstr>
      <vt:lpstr>Absorption also positively related to resilience</vt:lpstr>
      <vt:lpstr>Absorption into music associated with using music for escapism </vt:lpstr>
      <vt:lpstr>Absorption mediates the relationship between CHAOS and resilience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AIMS Paper Figures</dc:title>
  <dc:creator>Nicholas Kathios</dc:creator>
  <cp:lastModifiedBy>Nicholas Kathios</cp:lastModifiedBy>
  <cp:revision>11</cp:revision>
  <dcterms:created xsi:type="dcterms:W3CDTF">2023-09-28T02:41:43Z</dcterms:created>
  <dcterms:modified xsi:type="dcterms:W3CDTF">2023-11-14T00:57:47Z</dcterms:modified>
</cp:coreProperties>
</file>