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UZ/EanI988gELEzf8evnhnh3My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  <p188:author id="{69476EAC-FB54-8C2F-AB79-40A1C2D50B41}" name="Nicholas Kathios" initials="NK" userId="S::kathios.n@northeastern.edu::77c2cf40-b9b3-4832-a38c-f57aba02b3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E12"/>
    <a:srgbClr val="CB86BA"/>
    <a:srgbClr val="CFC6D8"/>
    <a:srgbClr val="CA99A4"/>
    <a:srgbClr val="159BD4"/>
    <a:srgbClr val="161693"/>
    <a:srgbClr val="E7D3E1"/>
    <a:srgbClr val="F50005"/>
    <a:srgbClr val="9A0000"/>
    <a:srgbClr val="61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3"/>
    <p:restoredTop sz="96296"/>
  </p:normalViewPr>
  <p:slideViewPr>
    <p:cSldViewPr snapToGrid="0" snapToObjects="1">
      <p:cViewPr>
        <p:scale>
          <a:sx n="59" d="100"/>
          <a:sy n="59" d="100"/>
        </p:scale>
        <p:origin x="112" y="-8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0" y="6285233"/>
            <a:ext cx="37307520" cy="133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20171413"/>
            <a:ext cx="32918400" cy="92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2" y="9414513"/>
            <a:ext cx="18568032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2" y="14028420"/>
            <a:ext cx="18568032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2" y="9414513"/>
            <a:ext cx="18659477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2" y="14028420"/>
            <a:ext cx="18659477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761854" y="3479167"/>
            <a:ext cx="24367493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9868515" y="13585826"/>
            <a:ext cx="32546293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66116" y="4396107"/>
            <a:ext cx="32546293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378561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emf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21;p1">
            <a:extLst>
              <a:ext uri="{FF2B5EF4-FFF2-40B4-BE49-F238E27FC236}">
                <a16:creationId xmlns:a16="http://schemas.microsoft.com/office/drawing/2014/main" id="{FAC2F673-5E8E-F280-2746-17113F14127F}"/>
              </a:ext>
            </a:extLst>
          </p:cNvPr>
          <p:cNvSpPr/>
          <p:nvPr/>
        </p:nvSpPr>
        <p:spPr>
          <a:xfrm>
            <a:off x="615152" y="11660457"/>
            <a:ext cx="13880592" cy="20045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Individuals who have experienced higher levels of early life adversity (across all dimensions) will demonstrate lower music-reward sensitivity.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45458" y="501352"/>
            <a:ext cx="42563671" cy="442467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72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Reveals Adaptive Use of Absorption in Music </a:t>
            </a:r>
          </a:p>
          <a:p>
            <a:pPr algn="ctr"/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Nicholas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Kathios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Kelsie L. Lopez, Psyche Loui,  Laurel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Gabard-Durnam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Northeastern University, Boston, MA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9331764" y="28781886"/>
            <a:ext cx="13811654" cy="995569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658944" y="17031168"/>
            <a:ext cx="13877365" cy="2087228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is associated with more reported absorption in music cross all dimensions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positively correlated with resilience and healthy music usage, suggesting it can serve an adaptive purpose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Items on the unhealthy music usage scale index music listening as a form of escapism (e.g. “I hide in my music because nobody understands me, and it blocks people out),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 adverse contexts, such escapism might be adaptive, explaining why absorption in music is positively related to experiences of adversity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288 participants (141F) recruited through Prolific from another previous experiment in our lab completed the study on Qualtrics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Survey included Questionnaire of Unpredictability in Childhood (QUIC; cite), the full Confusion, Hubbub, and Order Scale (CHAOS; cite), McLaughlin Deprivation &amp; Threat Scales (cite), the State/Trait Anxiety Inventory (STAI; cite), the Connor-Davidson Resilience Scale (CD-RISC-10; cite), the 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Escapsim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Scale (cite) adapted for music, and the Absorption in Music Scale (cite)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Barcelona Music Reward Questionnaire (BMRQ; cite) and the Revised Physical Anhedonia Scale (PAS, cite) in the previous study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7767" y="1109706"/>
            <a:ext cx="3314379" cy="30724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10024" y="5450458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Introduction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9248727" y="21777251"/>
            <a:ext cx="13880592" cy="12874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Discussion 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9545638" y="34206160"/>
            <a:ext cx="13877365" cy="108147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References </a:t>
            </a: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4945654" y="5429322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is also positively related to resilience &amp; both healthy and unhealthy music usage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Google Shape;87;p1">
            <a:extLst>
              <a:ext uri="{FF2B5EF4-FFF2-40B4-BE49-F238E27FC236}">
                <a16:creationId xmlns:a16="http://schemas.microsoft.com/office/drawing/2014/main" id="{54F7C366-E575-8F4D-8A46-DB1E95245786}"/>
              </a:ext>
            </a:extLst>
          </p:cNvPr>
          <p:cNvSpPr/>
          <p:nvPr/>
        </p:nvSpPr>
        <p:spPr>
          <a:xfrm>
            <a:off x="651958" y="6907026"/>
            <a:ext cx="13877365" cy="2133790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Music accrues implicit reward value by exploiting reward-prediction mechanisms: listeners tend to prefer music with predictable acoustic and structural features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Pleasurable music listening experiences involve interactions between the auditory and reward systems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ELA depression/structural brain changes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Connection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254 participants (140F) recruited through Prolific from a previous experiment in our lab completed the study on Qualtrics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Survey included Questionnaire of Unpredictability in Childhood (QUIC; cite), the short-form Confusion, Hubbub, and Order Scale (CHAOS; cite), McLaughlin Deprivation &amp; Threat Scales (cite), Healthy-Unhealthy Music Scale (HUMS; cite), the State/Trait Anxiety Inventory (STAI; cite), the Connor-Davidson Resilience Scale (CD-RISC-10; cite)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retrospective adversity measures were reported for both childhood (6-12) and adolescence (13-18)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Extended Barcelona Music Reward Questionnaire (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eBMRQ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; cite) and the Revised Physical Anhedonia Scale (PAS, cite) in the previous study</a:t>
            </a:r>
          </a:p>
        </p:txBody>
      </p:sp>
      <p:sp>
        <p:nvSpPr>
          <p:cNvPr id="34" name="Google Shape;165;p1">
            <a:extLst>
              <a:ext uri="{FF2B5EF4-FFF2-40B4-BE49-F238E27FC236}">
                <a16:creationId xmlns:a16="http://schemas.microsoft.com/office/drawing/2014/main" id="{5C757C0C-62F7-8C41-A6DB-74DFE04C8888}"/>
              </a:ext>
            </a:extLst>
          </p:cNvPr>
          <p:cNvSpPr/>
          <p:nvPr/>
        </p:nvSpPr>
        <p:spPr>
          <a:xfrm>
            <a:off x="29200935" y="5450874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related to reports of escapism above effects of other facets of music reward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66;p1">
            <a:extLst>
              <a:ext uri="{FF2B5EF4-FFF2-40B4-BE49-F238E27FC236}">
                <a16:creationId xmlns:a16="http://schemas.microsoft.com/office/drawing/2014/main" id="{C290B3F3-5084-A94E-A544-295543C01A81}"/>
              </a:ext>
            </a:extLst>
          </p:cNvPr>
          <p:cNvSpPr/>
          <p:nvPr/>
        </p:nvSpPr>
        <p:spPr>
          <a:xfrm>
            <a:off x="616765" y="17113420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Methods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165;p1">
            <a:extLst>
              <a:ext uri="{FF2B5EF4-FFF2-40B4-BE49-F238E27FC236}">
                <a16:creationId xmlns:a16="http://schemas.microsoft.com/office/drawing/2014/main" id="{DE53BB4C-C034-A644-A7BC-F6C511C15C8C}"/>
              </a:ext>
            </a:extLst>
          </p:cNvPr>
          <p:cNvSpPr/>
          <p:nvPr/>
        </p:nvSpPr>
        <p:spPr>
          <a:xfrm>
            <a:off x="14747968" y="23143912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2 Methods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48F05B-6653-0848-9403-3B817384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590" y="860157"/>
            <a:ext cx="4409653" cy="3498394"/>
          </a:xfrm>
          <a:prstGeom prst="rect">
            <a:avLst/>
          </a:prstGeom>
        </p:spPr>
      </p:pic>
      <p:sp>
        <p:nvSpPr>
          <p:cNvPr id="57" name="Google Shape;87;p1">
            <a:extLst>
              <a:ext uri="{FF2B5EF4-FFF2-40B4-BE49-F238E27FC236}">
                <a16:creationId xmlns:a16="http://schemas.microsoft.com/office/drawing/2014/main" id="{EE592F8E-5CCF-2940-8C7A-A0E281FD34A3}"/>
              </a:ext>
            </a:extLst>
          </p:cNvPr>
          <p:cNvSpPr/>
          <p:nvPr/>
        </p:nvSpPr>
        <p:spPr>
          <a:xfrm>
            <a:off x="492317" y="21636147"/>
            <a:ext cx="13880592" cy="13802133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lvl="1" algn="just" fontAlgn="base"/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4C5D954-7159-3749-9AB0-B24F6382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1" b="96171" l="2614" r="969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86110" y="37859983"/>
            <a:ext cx="665880" cy="51378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895E8B-23AB-374A-A489-E6176E09B4EE}"/>
              </a:ext>
            </a:extLst>
          </p:cNvPr>
          <p:cNvSpPr txBox="1"/>
          <p:nvPr/>
        </p:nvSpPr>
        <p:spPr>
          <a:xfrm>
            <a:off x="36351990" y="37947599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kathios.n@northeastern.edu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17DDE3-57A3-9540-855B-A85932E4CC2F}"/>
              </a:ext>
            </a:extLst>
          </p:cNvPr>
          <p:cNvSpPr txBox="1"/>
          <p:nvPr/>
        </p:nvSpPr>
        <p:spPr>
          <a:xfrm>
            <a:off x="39616700" y="37947600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nickkathios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66;p1">
            <a:extLst>
              <a:ext uri="{FF2B5EF4-FFF2-40B4-BE49-F238E27FC236}">
                <a16:creationId xmlns:a16="http://schemas.microsoft.com/office/drawing/2014/main" id="{E8C739D1-D7D9-B368-90D6-FB21927C7021}"/>
              </a:ext>
            </a:extLst>
          </p:cNvPr>
          <p:cNvSpPr/>
          <p:nvPr/>
        </p:nvSpPr>
        <p:spPr>
          <a:xfrm>
            <a:off x="398649" y="26259324"/>
            <a:ext cx="13880592" cy="28131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dimensions of ELA (sum-scored) are positively associated with reports of absorption into music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65;p1">
            <a:extLst>
              <a:ext uri="{FF2B5EF4-FFF2-40B4-BE49-F238E27FC236}">
                <a16:creationId xmlns:a16="http://schemas.microsoft.com/office/drawing/2014/main" id="{4B4E7B85-1EB0-FB23-300F-71578916CDB0}"/>
              </a:ext>
            </a:extLst>
          </p:cNvPr>
          <p:cNvSpPr/>
          <p:nvPr/>
        </p:nvSpPr>
        <p:spPr>
          <a:xfrm>
            <a:off x="14529323" y="29934758"/>
            <a:ext cx="13880592" cy="200457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in music again positively associated with CHAOS and Threat Scores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pen Science Framework (OSF) | University of Oklahoma Libraries">
            <a:extLst>
              <a:ext uri="{FF2B5EF4-FFF2-40B4-BE49-F238E27FC236}">
                <a16:creationId xmlns:a16="http://schemas.microsoft.com/office/drawing/2014/main" id="{DB957B5C-BA44-6AC4-14CE-0959B414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831" y="37814684"/>
            <a:ext cx="1687870" cy="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graphics, graphic design, clipart&#10;&#10;Description automatically generated">
            <a:extLst>
              <a:ext uri="{FF2B5EF4-FFF2-40B4-BE49-F238E27FC236}">
                <a16:creationId xmlns:a16="http://schemas.microsoft.com/office/drawing/2014/main" id="{3A736DFC-B350-F4C2-6844-E25222E01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2799" y="501351"/>
            <a:ext cx="4289198" cy="4289198"/>
          </a:xfrm>
          <a:prstGeom prst="rect">
            <a:avLst/>
          </a:prstGeom>
        </p:spPr>
      </p:pic>
      <p:sp>
        <p:nvSpPr>
          <p:cNvPr id="6" name="Google Shape;121;p1">
            <a:extLst>
              <a:ext uri="{FF2B5EF4-FFF2-40B4-BE49-F238E27FC236}">
                <a16:creationId xmlns:a16="http://schemas.microsoft.com/office/drawing/2014/main" id="{44773F9E-3378-6CEC-424F-5F75E425D676}"/>
              </a:ext>
            </a:extLst>
          </p:cNvPr>
          <p:cNvSpPr/>
          <p:nvPr/>
        </p:nvSpPr>
        <p:spPr>
          <a:xfrm>
            <a:off x="14815358" y="21501340"/>
            <a:ext cx="13880592" cy="1676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Follow-up 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The degree to which individuals report absorption into music will be related to how much they report using music as a form of escapism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21;p1">
            <a:extLst>
              <a:ext uri="{FF2B5EF4-FFF2-40B4-BE49-F238E27FC236}">
                <a16:creationId xmlns:a16="http://schemas.microsoft.com/office/drawing/2014/main" id="{23EEB91C-EB40-491B-3B2B-BBF557A4607D}"/>
              </a:ext>
            </a:extLst>
          </p:cNvPr>
          <p:cNvSpPr/>
          <p:nvPr/>
        </p:nvSpPr>
        <p:spPr>
          <a:xfrm>
            <a:off x="14688964" y="15616043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Interim Conclusion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graph of resilience and absorption score&#10;&#10;Description automatically generated with low confidence">
            <a:extLst>
              <a:ext uri="{FF2B5EF4-FFF2-40B4-BE49-F238E27FC236}">
                <a16:creationId xmlns:a16="http://schemas.microsoft.com/office/drawing/2014/main" id="{3CA77D62-8FE3-D904-9047-316002EA7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76678" y="8470042"/>
            <a:ext cx="6775702" cy="6775702"/>
          </a:xfrm>
          <a:prstGeom prst="rect">
            <a:avLst/>
          </a:prstGeom>
        </p:spPr>
      </p:pic>
      <p:pic>
        <p:nvPicPr>
          <p:cNvPr id="15" name="Picture 14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F86B01E1-3524-FEC2-58A8-BEA8B78D2D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88264" y="8843768"/>
            <a:ext cx="6400800" cy="64008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D6451C49-D796-F0AF-E970-0C598B4ACC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50732" y="9795310"/>
            <a:ext cx="1391543" cy="463848"/>
          </a:xfrm>
          <a:prstGeom prst="rect">
            <a:avLst/>
          </a:prstGeom>
        </p:spPr>
      </p:pic>
      <p:pic>
        <p:nvPicPr>
          <p:cNvPr id="21" name="Picture 20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239A3BC9-37BB-6C25-4901-150568CD9E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54468" y="9779584"/>
            <a:ext cx="1257300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65525-0BB7-77A3-653D-79B9839983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82457" y="30772611"/>
            <a:ext cx="7054272" cy="705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ED1B9-8E7F-FE6C-4DE0-F0630EBAE0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68447" y="8247327"/>
            <a:ext cx="10930901" cy="7651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5C9470-8C5F-99E3-70AA-A9FFEB0C5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951" y="29224877"/>
            <a:ext cx="9068661" cy="90686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</TotalTime>
  <Words>533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87</cp:revision>
  <cp:lastPrinted>2022-04-18T15:59:33Z</cp:lastPrinted>
  <dcterms:created xsi:type="dcterms:W3CDTF">2021-02-08T14:55:12Z</dcterms:created>
  <dcterms:modified xsi:type="dcterms:W3CDTF">2023-07-06T18:41:07Z</dcterms:modified>
</cp:coreProperties>
</file>