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gUZ/EanI988gELEzf8evnhnh3My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5C6E25-CAEA-9E7D-0EC5-FCC6CE8E2B1A}" name="Gabard-Durnam, Laurel" initials="GDL" userId="S::laurel.gabard-durnam@northeastern.edu::bc17a1f0-f299-4b6c-bd4c-c80db376514f" providerId="AD"/>
  <p188:author id="{3F48322D-04D2-3C56-DD47-32AADFB8DFD4}" name="Psyche Loui" initials="PL" userId="Psyche Loui" providerId="None"/>
  <p188:author id="{8443ED59-20C7-4FDF-8DCA-8A14D1AA1C8C}" name="Microsoft Office User" initials="MOU" userId="Microsoft Office User" providerId="None"/>
  <p188:author id="{69476EAC-FB54-8C2F-AB79-40A1C2D50B41}" name="Nicholas Kathios" initials="NK" userId="S::kathios.n@northeastern.edu::77c2cf40-b9b3-4832-a38c-f57aba02b30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36E12"/>
    <a:srgbClr val="CB86BA"/>
    <a:srgbClr val="CFC6D8"/>
    <a:srgbClr val="CA99A4"/>
    <a:srgbClr val="159BD4"/>
    <a:srgbClr val="161693"/>
    <a:srgbClr val="E7D3E1"/>
    <a:srgbClr val="F50005"/>
    <a:srgbClr val="9A0000"/>
    <a:srgbClr val="616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96"/>
  </p:normalViewPr>
  <p:slideViewPr>
    <p:cSldViewPr snapToGrid="0" snapToObjects="1">
      <p:cViewPr>
        <p:scale>
          <a:sx n="10" d="100"/>
          <a:sy n="10" d="100"/>
        </p:scale>
        <p:origin x="4392"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FF93D027-ECCB-BE48-87F4-8B70E2889C40}" authorId="{3F48322D-04D2-3C56-DD47-32AADFB8DFD4}" status="resolved" created="2023-07-10T15:21:34.811" complete="100000">
    <ac:txMkLst xmlns:ac="http://schemas.microsoft.com/office/drawing/2013/main/command">
      <pc:docMk xmlns:pc="http://schemas.microsoft.com/office/powerpoint/2013/main/command"/>
      <pc:sldMk xmlns:pc="http://schemas.microsoft.com/office/powerpoint/2013/main/command" cId="0" sldId="256"/>
      <ac:spMk id="169" creationId="{54F7C366-E575-8F4D-8A46-DB1E95245786}"/>
      <ac:txMk cp="0">
        <ac:context len="1697" hash="1396689338"/>
      </ac:txMk>
    </ac:txMkLst>
    <p188:pos x="13284759" y="1174528"/>
    <p188:txBody>
      <a:bodyPr/>
      <a:lstStyle/>
      <a:p>
        <a:r>
          <a:rPr lang="en-US"/>
          <a:t>This is a little too simplistic and likely to raise eyebrows (“You mean I only like predictable music??”) I suggest removing and leading with the next point.</a:t>
        </a:r>
      </a:p>
    </p188:txBody>
  </p188:cm>
  <p188:cm id="{EA51032E-C78D-6B48-93FB-CF3AA589C5E4}" authorId="{3F48322D-04D2-3C56-DD47-32AADFB8DFD4}" status="resolved" created="2023-07-10T15:33:58.555"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replyLst>
      <p188:reply id="{307E0AE5-929C-7040-A37D-647770CD07BF}" authorId="{E05C6E25-CAEA-9E7D-0EC5-FCC6CE8E2B1A}" created="2023-07-16T16:11:40.325">
        <p188:txBody>
          <a:bodyPr/>
          <a:lstStyle/>
          <a:p>
            <a:r>
              <a:rPr lang="en-US"/>
              <a:t>Agree</a:t>
            </a:r>
          </a:p>
        </p188:txBody>
      </p188:reply>
    </p188:replyLst>
    <p188:txBody>
      <a:bodyPr/>
      <a:lstStyle/>
      <a:p>
        <a:r>
          <a:rPr lang="en-US"/>
          <a:t>Add a legend for * = p &lt; 0.05, ** = ?, *** = ? 
Clearly indicate that the color bar refers to r values</a:t>
        </a:r>
      </a:p>
    </p188:txBody>
  </p188:cm>
  <p188:cm id="{27D58908-DDB0-324B-AC47-77E0CF754851}" authorId="{3F48322D-04D2-3C56-DD47-32AADFB8DFD4}" status="resolved" created="2023-07-10T15:37:07.556"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167">
        <ac:context len="168" hash="54953248"/>
      </ac:txMk>
    </ac:txMkLst>
    <p188:pos x="9920999" y="1779346"/>
    <p188:txBody>
      <a:bodyPr/>
      <a:lstStyle/>
      <a:p>
        <a:r>
          <a:rPr lang="en-US"/>
          <a:t>The word “index” is a bit confusing because it could also be a noun. Maybe “indicate” or “reflect” or “measure”?</a:t>
        </a:r>
      </a:p>
    </p188:txBody>
  </p188:cm>
  <p188:cm id="{4425F2CE-18D5-1242-9BA6-F872E3310F2B}" authorId="{3F48322D-04D2-3C56-DD47-32AADFB8DFD4}" status="resolved" created="2023-07-10T15:41:09.017" complete="100000">
    <ac:deMkLst xmlns:ac="http://schemas.microsoft.com/office/drawing/2013/main/command">
      <pc:docMk xmlns:pc="http://schemas.microsoft.com/office/powerpoint/2013/main/command"/>
      <pc:sldMk xmlns:pc="http://schemas.microsoft.com/office/powerpoint/2013/main/command" cId="0" sldId="256"/>
      <ac:picMk id="3" creationId="{F1065525-0BB7-77A3-653D-79B983998391}"/>
    </ac:deMkLst>
    <p188:txBody>
      <a:bodyPr/>
      <a:lstStyle/>
      <a:p>
        <a:r>
          <a:rPr lang="en-US"/>
          <a:t>For this and the previous correlation matrix: Add BMRQ to the labels of Mood Regulation through Sensorimotor so it’s clear that those 5 are part of the same scale</a:t>
        </a:r>
      </a:p>
    </p188:txBody>
  </p188:cm>
  <p188:cm id="{72A59470-91EE-4848-A4DF-DAEC91295088}" authorId="{3F48322D-04D2-3C56-DD47-32AADFB8DFD4}" status="resolved" created="2023-07-10T15:42:44.117" complete="100000">
    <ac:deMkLst xmlns:ac="http://schemas.microsoft.com/office/drawing/2013/main/command">
      <pc:docMk xmlns:pc="http://schemas.microsoft.com/office/powerpoint/2013/main/command"/>
      <pc:sldMk xmlns:pc="http://schemas.microsoft.com/office/powerpoint/2013/main/command" cId="0" sldId="256"/>
      <ac:picMk id="16" creationId="{6E5C9470-8C5F-99E3-70AA-A9FFEB0C5FA6}"/>
    </ac:deMkLst>
    <p188:txBody>
      <a:bodyPr/>
      <a:lstStyle/>
      <a:p>
        <a:r>
          <a:rPr lang="en-US"/>
          <a:t>AIMS vs Absorption on this matrix is different from the later one? Maybe either standardize between studies 1-2 or explain more clearly with an additional bullet point in Study 2 Methods.</a:t>
        </a:r>
      </a:p>
    </p188:txBody>
  </p188:cm>
  <p188:cm id="{3B59EE77-1A0A-A143-B368-01B9A18AA394}" authorId="{3F48322D-04D2-3C56-DD47-32AADFB8DFD4}" status="resolved" created="2023-07-10T15:47:12.982" complete="100000">
    <ac:deMkLst xmlns:ac="http://schemas.microsoft.com/office/drawing/2013/main/command">
      <pc:docMk xmlns:pc="http://schemas.microsoft.com/office/powerpoint/2013/main/command"/>
      <pc:sldMk xmlns:pc="http://schemas.microsoft.com/office/powerpoint/2013/main/command" cId="0" sldId="256"/>
      <ac:picMk id="12" creationId="{765ED1B9-8E7F-FE6C-4DE0-F0630EBAE08F}"/>
    </ac:deMkLst>
    <p188:txBody>
      <a:bodyPr/>
      <a:lstStyle/>
      <a:p>
        <a:r>
          <a:rPr lang="en-US"/>
          <a:t>This is very picky, but maybe just “Escapism Score” or even just “Escapism” instead of “Overall Escapism Score” unless you breakout down somehow? And can the title be centered over the graph instead of over the 0.0 line?</a:t>
        </a:r>
      </a:p>
    </p188:txBody>
  </p188:cm>
  <p188:cm id="{324EE86F-58AB-644D-A2DE-BFBE762F788B}" authorId="{3F48322D-04D2-3C56-DD47-32AADFB8DFD4}" status="resolved" created="2023-07-10T15:48:58.736" complete="100000">
    <ac:deMkLst xmlns:ac="http://schemas.microsoft.com/office/drawing/2013/main/command">
      <pc:docMk xmlns:pc="http://schemas.microsoft.com/office/powerpoint/2013/main/command"/>
      <pc:sldMk xmlns:pc="http://schemas.microsoft.com/office/powerpoint/2013/main/command" cId="0" sldId="256"/>
      <ac:spMk id="6" creationId="{44773F9E-3378-6CEC-424F-5F75E425D676}"/>
    </ac:deMkLst>
    <p188:txBody>
      <a:bodyPr/>
      <a:lstStyle/>
      <a:p>
        <a:r>
          <a:rPr lang="en-US"/>
          <a:t>This follow-up hypothesis doesn’t mention resilience. Maybe we need another Follow-up hypothesis that explicitly articulates the mediating effect of absorption on the relationship between CHAOS and Resilience?</a:t>
        </a:r>
      </a:p>
    </p188:txBody>
  </p188:cm>
  <p188:cm id="{143ADC73-3F7A-5D4E-B419-58D0513569A8}" authorId="{E05C6E25-CAEA-9E7D-0EC5-FCC6CE8E2B1A}" status="resolved" created="2023-07-16T16:47:37.811" complete="100000">
    <ac:txMkLst xmlns:ac="http://schemas.microsoft.com/office/drawing/2013/main/command">
      <pc:docMk xmlns:pc="http://schemas.microsoft.com/office/powerpoint/2013/main/command"/>
      <pc:sldMk xmlns:pc="http://schemas.microsoft.com/office/powerpoint/2013/main/command" cId="0" sldId="256"/>
      <ac:spMk id="87" creationId="{00000000-0000-0000-0000-000000000000}"/>
      <ac:txMk cp="229">
        <ac:context len="256" hash="1476955545"/>
      </ac:txMk>
    </ac:txMkLst>
    <p188:pos x="12220873" y="3517225"/>
    <p188:txBody>
      <a:bodyPr/>
      <a:lstStyle/>
      <a:p>
        <a:r>
          <a:rPr lang="en-US"/>
          <a:t>This ISDP audience will know very little about music, so let’s demonstrate some more example items here from the AIMS?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doi.org/10.1038/s41386-018-0280-9" TargetMode="External"/><Relationship Id="rId18" Type="http://schemas.openxmlformats.org/officeDocument/2006/relationships/hyperlink" Target="https://doi.org/10.1111/nyas.14790" TargetMode="External"/><Relationship Id="rId26" Type="http://schemas.openxmlformats.org/officeDocument/2006/relationships/image" Target="../media/image10.emf"/><Relationship Id="rId3" Type="http://schemas.microsoft.com/office/2018/10/relationships/comments" Target="../comments/modernComment_100_0.xml"/><Relationship Id="rId21" Type="http://schemas.openxmlformats.org/officeDocument/2006/relationships/hyperlink" Target="https://doi.org/10.1525/mp.2013.31.2.118" TargetMode="External"/><Relationship Id="rId7" Type="http://schemas.microsoft.com/office/2007/relationships/hdphoto" Target="../media/hdphoto1.wdp"/><Relationship Id="rId12" Type="http://schemas.openxmlformats.org/officeDocument/2006/relationships/hyperlink" Target="https://doi.org/10.1017/S0954579411000411" TargetMode="External"/><Relationship Id="rId17" Type="http://schemas.openxmlformats.org/officeDocument/2006/relationships/hyperlink" Target="https://doi.org/10.1002/da.10113" TargetMode="External"/><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doi.org/10.1111/camh.12109" TargetMode="External"/><Relationship Id="rId20" Type="http://schemas.openxmlformats.org/officeDocument/2006/relationships/hyperlink" Target="https://doi.org/10.1177/0305735611422508" TargetMode="External"/><Relationship Id="rId29"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doi.org/10.1080/02699931.2011.595390" TargetMode="External"/><Relationship Id="rId24"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doi.org/10.1016/j.tics.2014.09.001" TargetMode="External"/><Relationship Id="rId23" Type="http://schemas.openxmlformats.org/officeDocument/2006/relationships/image" Target="../media/image7.emf"/><Relationship Id="rId28"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hyperlink" Target="https://doi.org/10.1080/01490400.2012.633849" TargetMode="External"/><Relationship Id="rId31"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doi.org/10.1016/0193-3973(95)90028-4" TargetMode="External"/><Relationship Id="rId22" Type="http://schemas.openxmlformats.org/officeDocument/2006/relationships/hyperlink" Target="https://www.frontiersin.org/articles/10.3389/fpsyg.2019.02911" TargetMode="External"/><Relationship Id="rId27" Type="http://schemas.openxmlformats.org/officeDocument/2006/relationships/image" Target="../media/image11.emf"/><Relationship Id="rId30"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
          <p:cNvSpPr/>
          <p:nvPr/>
        </p:nvSpPr>
        <p:spPr>
          <a:xfrm>
            <a:off x="645458" y="501352"/>
            <a:ext cx="42563671" cy="442467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r>
              <a:rPr lang="en-US" sz="72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Early Life Adversity Reveals Adaptive Use of Absorption in Music </a:t>
            </a: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Nicholas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Kathios</a:t>
            </a: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 Kelsie L. Lopez*, Psyche Loui,  Laurel </a:t>
            </a:r>
            <a:r>
              <a:rPr lang="en-US" sz="4800" b="0" i="0" u="none" strike="noStrike" cap="none" dirty="0" err="1">
                <a:solidFill>
                  <a:schemeClr val="lt1"/>
                </a:solidFill>
                <a:latin typeface="Arial" panose="020B0604020202020204" pitchFamily="34" charset="0"/>
                <a:ea typeface="Helvetica Neue"/>
                <a:cs typeface="Arial" panose="020B0604020202020204" pitchFamily="34" charset="0"/>
                <a:sym typeface="Helvetica Neue"/>
              </a:rPr>
              <a:t>Gabard-Durnam</a:t>
            </a:r>
            <a:endParaRPr lang="en-US" sz="1200" dirty="0">
              <a:latin typeface="Arial" panose="020B0604020202020204" pitchFamily="34" charset="0"/>
              <a:cs typeface="Arial" panose="020B0604020202020204" pitchFamily="34" charset="0"/>
            </a:endParaRPr>
          </a:p>
          <a:p>
            <a:pPr algn="ctr"/>
            <a:r>
              <a:rPr lang="en-US" sz="4800" b="0" i="0" u="none" strike="noStrike" cap="none" dirty="0">
                <a:solidFill>
                  <a:schemeClr val="lt1"/>
                </a:solidFill>
                <a:latin typeface="Arial" panose="020B0604020202020204" pitchFamily="34" charset="0"/>
                <a:ea typeface="Helvetica Neue"/>
                <a:cs typeface="Arial" panose="020B0604020202020204" pitchFamily="34" charset="0"/>
                <a:sym typeface="Helvetica Neue"/>
              </a:rPr>
              <a:t>Northeastern University, Boston, MA</a:t>
            </a:r>
          </a:p>
          <a:p>
            <a:pPr algn="ctr"/>
            <a:r>
              <a:rPr lang="en-US" sz="4000" dirty="0">
                <a:solidFill>
                  <a:schemeClr val="lt1"/>
                </a:solidFill>
                <a:latin typeface="Arial" panose="020B0604020202020204" pitchFamily="34" charset="0"/>
                <a:ea typeface="Helvetica Neue"/>
                <a:cs typeface="Arial" panose="020B0604020202020204" pitchFamily="34" charset="0"/>
                <a:sym typeface="Helvetica Neue"/>
              </a:rPr>
              <a:t>*shared first authors</a:t>
            </a:r>
            <a:endParaRPr lang="en-US" sz="4000" dirty="0">
              <a:latin typeface="Arial" panose="020B0604020202020204" pitchFamily="34" charset="0"/>
              <a:cs typeface="Arial" panose="020B0604020202020204" pitchFamily="34" charset="0"/>
            </a:endParaRPr>
          </a:p>
        </p:txBody>
      </p:sp>
      <p:sp>
        <p:nvSpPr>
          <p:cNvPr id="86" name="Google Shape;86;p1"/>
          <p:cNvSpPr/>
          <p:nvPr/>
        </p:nvSpPr>
        <p:spPr>
          <a:xfrm>
            <a:off x="29331764" y="28781886"/>
            <a:ext cx="13811654" cy="9955694"/>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4529323" y="26620751"/>
            <a:ext cx="13877365" cy="2256108"/>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lvl="1"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Items on the HUMS scale </a:t>
            </a:r>
            <a:r>
              <a:rPr lang="en-US" sz="3200" dirty="0">
                <a:solidFill>
                  <a:schemeClr val="tx1"/>
                </a:solidFill>
                <a:latin typeface="Arial" panose="020B0604020202020204" pitchFamily="34" charset="0"/>
                <a:ea typeface="Helvetica Neue"/>
                <a:cs typeface="Arial" panose="020B0604020202020204" pitchFamily="34" charset="0"/>
                <a:sym typeface="Helvetica Neue"/>
              </a:rPr>
              <a:t>indicate</a:t>
            </a:r>
            <a:r>
              <a:rPr lang="en-US" sz="3200" dirty="0">
                <a:solidFill>
                  <a:schemeClr val="dk1"/>
                </a:solidFill>
                <a:latin typeface="Arial" panose="020B0604020202020204" pitchFamily="34" charset="0"/>
                <a:ea typeface="Helvetica Neue"/>
                <a:cs typeface="Arial" panose="020B0604020202020204" pitchFamily="34" charset="0"/>
                <a:sym typeface="Helvetica Neue"/>
              </a:rPr>
              <a:t> music listening as a form of escapism:</a:t>
            </a:r>
            <a:br>
              <a:rPr lang="en-US" sz="3200" dirty="0">
                <a:solidFill>
                  <a:schemeClr val="dk1"/>
                </a:solidFill>
                <a:latin typeface="Arial" panose="020B0604020202020204" pitchFamily="34" charset="0"/>
                <a:ea typeface="Helvetica Neue"/>
                <a:cs typeface="Arial" panose="020B0604020202020204" pitchFamily="34" charset="0"/>
                <a:sym typeface="Helvetica Neue"/>
              </a:rPr>
            </a:b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“I hide in my music because nobody understands me, and it blocks 	people out</a:t>
            </a:r>
            <a:r>
              <a:rPr lang="en-US" sz="3200" i="1" dirty="0">
                <a:solidFill>
                  <a:schemeClr val="tx1"/>
                </a:solidFill>
                <a:latin typeface="Arial" panose="020B0604020202020204" pitchFamily="34" charset="0"/>
                <a:ea typeface="Helvetica Neue"/>
                <a:cs typeface="Arial" panose="020B0604020202020204" pitchFamily="34" charset="0"/>
                <a:sym typeface="Helvetica Neue"/>
              </a:rPr>
              <a:t>”</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p:txBody>
      </p:sp>
      <p:pic>
        <p:nvPicPr>
          <p:cNvPr id="88" name="Google Shape;88;p1"/>
          <p:cNvPicPr preferRelativeResize="0"/>
          <p:nvPr/>
        </p:nvPicPr>
        <p:blipFill rotWithShape="1">
          <a:blip r:embed="rId4">
            <a:alphaModFix/>
          </a:blip>
          <a:srcRect/>
          <a:stretch/>
        </p:blipFill>
        <p:spPr>
          <a:xfrm>
            <a:off x="2350358" y="784469"/>
            <a:ext cx="4289198" cy="3823631"/>
          </a:xfrm>
          <a:prstGeom prst="rect">
            <a:avLst/>
          </a:prstGeom>
          <a:noFill/>
          <a:ln>
            <a:noFill/>
          </a:ln>
        </p:spPr>
      </p:pic>
      <p:sp>
        <p:nvSpPr>
          <p:cNvPr id="90" name="Google Shape;90;p1"/>
          <p:cNvSpPr/>
          <p:nvPr/>
        </p:nvSpPr>
        <p:spPr>
          <a:xfrm>
            <a:off x="710024" y="5450458"/>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Introduction</a:t>
            </a:r>
            <a:endParaRPr sz="5200" dirty="0">
              <a:latin typeface="Arial" panose="020B0604020202020204" pitchFamily="34" charset="0"/>
              <a:cs typeface="Arial" panose="020B0604020202020204" pitchFamily="34" charset="0"/>
            </a:endParaRPr>
          </a:p>
        </p:txBody>
      </p:sp>
      <p:sp>
        <p:nvSpPr>
          <p:cNvPr id="100" name="Google Shape;100;p1"/>
          <p:cNvSpPr/>
          <p:nvPr/>
        </p:nvSpPr>
        <p:spPr>
          <a:xfrm>
            <a:off x="29200935" y="26897155"/>
            <a:ext cx="13880592" cy="1287417"/>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Discussion </a:t>
            </a:r>
            <a:endParaRPr sz="5200" dirty="0">
              <a:latin typeface="Arial" panose="020B0604020202020204" pitchFamily="34" charset="0"/>
              <a:cs typeface="Arial" panose="020B0604020202020204" pitchFamily="34" charset="0"/>
            </a:endParaRPr>
          </a:p>
        </p:txBody>
      </p:sp>
      <p:sp>
        <p:nvSpPr>
          <p:cNvPr id="102" name="Google Shape;102;p1"/>
          <p:cNvSpPr/>
          <p:nvPr/>
        </p:nvSpPr>
        <p:spPr>
          <a:xfrm>
            <a:off x="29202548" y="34205548"/>
            <a:ext cx="13877365" cy="1081470"/>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800" b="1" dirty="0">
                <a:solidFill>
                  <a:schemeClr val="lt1"/>
                </a:solidFill>
                <a:latin typeface="Arial" panose="020B0604020202020204" pitchFamily="34" charset="0"/>
                <a:ea typeface="Helvetica Neue"/>
                <a:cs typeface="Arial" panose="020B0604020202020204" pitchFamily="34" charset="0"/>
                <a:sym typeface="Helvetica Neue"/>
              </a:rPr>
              <a:t>References </a:t>
            </a:r>
            <a:endParaRPr sz="5800" dirty="0">
              <a:latin typeface="Arial" panose="020B0604020202020204" pitchFamily="34" charset="0"/>
              <a:cs typeface="Arial" panose="020B0604020202020204" pitchFamily="34" charset="0"/>
            </a:endParaRPr>
          </a:p>
        </p:txBody>
      </p:sp>
      <p:sp>
        <p:nvSpPr>
          <p:cNvPr id="169" name="Google Shape;87;p1">
            <a:extLst>
              <a:ext uri="{FF2B5EF4-FFF2-40B4-BE49-F238E27FC236}">
                <a16:creationId xmlns:a16="http://schemas.microsoft.com/office/drawing/2014/main" id="{54F7C366-E575-8F4D-8A46-DB1E95245786}"/>
              </a:ext>
            </a:extLst>
          </p:cNvPr>
          <p:cNvSpPr/>
          <p:nvPr/>
        </p:nvSpPr>
        <p:spPr>
          <a:xfrm>
            <a:off x="651958" y="6739762"/>
            <a:ext cx="13877365" cy="31386906"/>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b="0" i="0" u="none" strike="noStrike" dirty="0">
                <a:solidFill>
                  <a:schemeClr val="tx1"/>
                </a:solidFill>
                <a:effectLst/>
                <a:latin typeface="Arial" panose="020B0604020202020204" pitchFamily="34" charset="0"/>
              </a:rPr>
              <a:t>Music listening is often identified as a pleasurable experience that individuals use to regulate emotions and behavior in every day life</a:t>
            </a:r>
            <a:r>
              <a:rPr lang="en-US" sz="3200" baseline="30000" dirty="0">
                <a:solidFill>
                  <a:schemeClr val="tx1"/>
                </a:solidFill>
                <a:latin typeface="Arial" panose="020B0604020202020204" pitchFamily="34" charset="0"/>
              </a:rPr>
              <a:t>1</a:t>
            </a:r>
            <a:endParaRPr lang="en-US" sz="3200" b="0" i="0" u="none" strike="noStrike" baseline="30000" dirty="0">
              <a:solidFill>
                <a:schemeClr val="tx1"/>
              </a:solidFill>
              <a:effectLst/>
              <a:latin typeface="Arial" panose="020B0604020202020204" pitchFamily="34" charset="0"/>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Early life adversity (ELA) encompasses experiences across dimensions of threat, deprivation, and unpredictability and is associated with higher levels of mental health difficulties over the lifespan</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2</a:t>
            </a:r>
            <a:endParaRPr lang="en-US" sz="3200" baseline="30000" dirty="0">
              <a:solidFill>
                <a:schemeClr val="tx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Exposure to ELA may change how adults engage with and use music to regulate themselves</a:t>
            </a:r>
          </a:p>
          <a:p>
            <a:pPr marL="457200" indent="-457200" fontAlgn="base">
              <a:buFont typeface="Arial" panose="020B0604020202020204" pitchFamily="34" charset="0"/>
              <a:buChar char="•"/>
            </a:pPr>
            <a:endParaRPr lang="en-US" sz="3200" dirty="0">
              <a:solidFill>
                <a:srgbClr val="FF0000"/>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1:</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254 participants (140F) recruited from a previous experiment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Questionnaire of Unpredictability in Childhood</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3</a:t>
            </a:r>
            <a:r>
              <a:rPr lang="en-US" sz="3200" dirty="0">
                <a:solidFill>
                  <a:schemeClr val="dk1"/>
                </a:solidFill>
                <a:latin typeface="Arial" panose="020B0604020202020204" pitchFamily="34" charset="0"/>
                <a:ea typeface="Helvetica Neue"/>
                <a:cs typeface="Arial" panose="020B0604020202020204" pitchFamily="34" charset="0"/>
                <a:sym typeface="Helvetica Neue"/>
              </a:rPr>
              <a:t> (QUIC), the short-form Confusion, Hubbub, and Order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4</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(CHAOS), McLaughlin Deprivation &amp; Threat Scales</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5</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Healthy-Unhealthy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6</a:t>
            </a:r>
            <a:r>
              <a:rPr lang="en-US" sz="3200" dirty="0">
                <a:solidFill>
                  <a:schemeClr val="dk1"/>
                </a:solidFill>
                <a:latin typeface="Arial" panose="020B0604020202020204" pitchFamily="34" charset="0"/>
                <a:ea typeface="Helvetica Neue"/>
                <a:cs typeface="Arial" panose="020B0604020202020204" pitchFamily="34" charset="0"/>
                <a:sym typeface="Helvetica Neue"/>
              </a:rPr>
              <a:t> (HUMS), and the Connor-Davidson Resilience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7</a:t>
            </a:r>
            <a:r>
              <a:rPr lang="en-US" sz="3200" dirty="0">
                <a:solidFill>
                  <a:schemeClr val="dk1"/>
                </a:solidFill>
                <a:latin typeface="Arial" panose="020B0604020202020204" pitchFamily="34" charset="0"/>
                <a:ea typeface="Helvetica Neue"/>
                <a:cs typeface="Arial" panose="020B0604020202020204" pitchFamily="34" charset="0"/>
                <a:sym typeface="Helvetica Neue"/>
              </a:rPr>
              <a:t> (CD-RISC-10)</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All retrospective adversity measures were reported for both childhood (6-12</a:t>
            </a:r>
            <a:r>
              <a:rPr lang="en-US" sz="3200" dirty="0">
                <a:solidFill>
                  <a:srgbClr val="FF0000"/>
                </a:solidFill>
                <a:latin typeface="Arial" panose="020B0604020202020204" pitchFamily="34" charset="0"/>
                <a:ea typeface="Helvetica Neue"/>
                <a:cs typeface="Arial" panose="020B0604020202020204" pitchFamily="34" charset="0"/>
                <a:sym typeface="Helvetica Neue"/>
              </a:rPr>
              <a:t>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and adolescence (13-18 </a:t>
            </a:r>
            <a:r>
              <a:rPr lang="en-US" sz="3200" dirty="0">
                <a:solidFill>
                  <a:schemeClr val="tx1"/>
                </a:solidFill>
                <a:latin typeface="Arial" panose="020B0604020202020204" pitchFamily="34" charset="0"/>
                <a:ea typeface="Helvetica Neue"/>
                <a:cs typeface="Arial" panose="020B0604020202020204" pitchFamily="34" charset="0"/>
                <a:sym typeface="Helvetica Neue"/>
              </a:rPr>
              <a:t>years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Extended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8</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dirty="0" err="1">
                <a:solidFill>
                  <a:schemeClr val="dk1"/>
                </a:solidFill>
                <a:latin typeface="Arial" panose="020B0604020202020204" pitchFamily="34" charset="0"/>
                <a:ea typeface="Helvetica Neue"/>
                <a:cs typeface="Arial" panose="020B0604020202020204" pitchFamily="34" charset="0"/>
                <a:sym typeface="Helvetica Neue"/>
              </a:rPr>
              <a:t>eBMRQ</a:t>
            </a:r>
            <a:r>
              <a:rPr lang="en-US" sz="3200" dirty="0">
                <a:solidFill>
                  <a:schemeClr val="dk1"/>
                </a:solidFill>
                <a:latin typeface="Arial" panose="020B0604020202020204" pitchFamily="34" charset="0"/>
                <a:ea typeface="Helvetica Neue"/>
                <a:cs typeface="Arial" panose="020B0604020202020204" pitchFamily="34" charset="0"/>
                <a:sym typeface="Helvetica Neue"/>
              </a:rPr>
              <a:t>) in the previous study</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STUDY 2:</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288 participants (141F) recruited from another previous experiment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completed the QUIC, the full CHAOS, McLaughlin Deprivation &amp; Threat Scales, the CD-RISC-10, and the Escapism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9</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adapted for music</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For a more sensitive measure of absorption into music, participants also completed the Absorption in Music Scale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r>
              <a:rPr lang="en-US" sz="3200" dirty="0">
                <a:solidFill>
                  <a:schemeClr val="dk1"/>
                </a:solidFill>
                <a:latin typeface="Arial" panose="020B0604020202020204" pitchFamily="34" charset="0"/>
                <a:ea typeface="Helvetica Neue"/>
                <a:cs typeface="Arial" panose="020B0604020202020204" pitchFamily="34" charset="0"/>
                <a:sym typeface="Helvetica Neue"/>
              </a:rPr>
              <a:t> (AIMS) </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Participants also completed the Barcelona Music Reward Questionnaire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11 </a:t>
            </a:r>
            <a:r>
              <a:rPr lang="en-US" sz="3200" dirty="0">
                <a:solidFill>
                  <a:schemeClr val="dk1"/>
                </a:solidFill>
                <a:latin typeface="Arial" panose="020B0604020202020204" pitchFamily="34" charset="0"/>
                <a:ea typeface="Helvetica Neue"/>
                <a:cs typeface="Arial" panose="020B0604020202020204" pitchFamily="34" charset="0"/>
                <a:sym typeface="Helvetica Neue"/>
              </a:rPr>
              <a:t>(BMRQ) in the previous study</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Absorption:  “an individual’s ability and willingness to allow music to draw them into an emotional experience”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10</a:t>
            </a:r>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While listening to music, I may become so involved that I may forget </a:t>
            </a:r>
          </a:p>
          <a:p>
            <a:pPr fontAlgn="base"/>
            <a:r>
              <a:rPr lang="en-US" sz="3200" i="1" dirty="0">
                <a:solidFill>
                  <a:schemeClr val="dk1"/>
                </a:solidFill>
                <a:latin typeface="Arial" panose="020B0604020202020204" pitchFamily="34" charset="0"/>
                <a:ea typeface="Helvetica Neue"/>
                <a:cs typeface="Arial" panose="020B0604020202020204" pitchFamily="34" charset="0"/>
                <a:sym typeface="Helvetica Neue"/>
              </a:rPr>
              <a:t>	about myself and my surroundings</a:t>
            </a:r>
            <a:r>
              <a:rPr lang="en-US" sz="3200" dirty="0">
                <a:solidFill>
                  <a:schemeClr val="dk1"/>
                </a:solidFill>
                <a:latin typeface="Arial" panose="020B0604020202020204" pitchFamily="34" charset="0"/>
                <a:ea typeface="Helvetica Neue"/>
                <a:cs typeface="Arial" panose="020B0604020202020204" pitchFamily="34" charset="0"/>
                <a:sym typeface="Helvetica Neue"/>
              </a:rPr>
              <a:t>.”</a:t>
            </a:r>
          </a:p>
        </p:txBody>
      </p:sp>
      <p:sp>
        <p:nvSpPr>
          <p:cNvPr id="34" name="Google Shape;165;p1">
            <a:extLst>
              <a:ext uri="{FF2B5EF4-FFF2-40B4-BE49-F238E27FC236}">
                <a16:creationId xmlns:a16="http://schemas.microsoft.com/office/drawing/2014/main" id="{5C757C0C-62F7-8C41-A6DB-74DFE04C8888}"/>
              </a:ext>
            </a:extLst>
          </p:cNvPr>
          <p:cNvSpPr/>
          <p:nvPr/>
        </p:nvSpPr>
        <p:spPr>
          <a:xfrm>
            <a:off x="29200935" y="5450875"/>
            <a:ext cx="13880592" cy="1482862"/>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Is absorption into music adaptive?</a:t>
            </a:r>
            <a:endParaRPr lang="en-US" sz="5200" dirty="0">
              <a:latin typeface="Arial" panose="020B0604020202020204" pitchFamily="34" charset="0"/>
              <a:cs typeface="Arial" panose="020B0604020202020204" pitchFamily="34" charset="0"/>
            </a:endParaRPr>
          </a:p>
        </p:txBody>
      </p:sp>
      <p:sp>
        <p:nvSpPr>
          <p:cNvPr id="41" name="Google Shape;166;p1">
            <a:extLst>
              <a:ext uri="{FF2B5EF4-FFF2-40B4-BE49-F238E27FC236}">
                <a16:creationId xmlns:a16="http://schemas.microsoft.com/office/drawing/2014/main" id="{C290B3F3-5084-A94E-A544-295543C01A81}"/>
              </a:ext>
            </a:extLst>
          </p:cNvPr>
          <p:cNvSpPr/>
          <p:nvPr/>
        </p:nvSpPr>
        <p:spPr>
          <a:xfrm>
            <a:off x="694375" y="12812947"/>
            <a:ext cx="13877365" cy="1289304"/>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Methods</a:t>
            </a:r>
            <a:endParaRPr sz="5200" dirty="0">
              <a:latin typeface="Arial" panose="020B0604020202020204" pitchFamily="34" charset="0"/>
              <a:cs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3F48F05B-6653-0848-9403-3B8173840F7A}"/>
              </a:ext>
            </a:extLst>
          </p:cNvPr>
          <p:cNvPicPr>
            <a:picLocks noChangeAspect="1"/>
          </p:cNvPicPr>
          <p:nvPr/>
        </p:nvPicPr>
        <p:blipFill>
          <a:blip r:embed="rId5"/>
          <a:stretch>
            <a:fillRect/>
          </a:stretch>
        </p:blipFill>
        <p:spPr>
          <a:xfrm>
            <a:off x="34986590" y="860157"/>
            <a:ext cx="4409653" cy="3498394"/>
          </a:xfrm>
          <a:prstGeom prst="rect">
            <a:avLst/>
          </a:prstGeom>
        </p:spPr>
      </p:pic>
      <p:pic>
        <p:nvPicPr>
          <p:cNvPr id="58" name="Picture 57">
            <a:extLst>
              <a:ext uri="{FF2B5EF4-FFF2-40B4-BE49-F238E27FC236}">
                <a16:creationId xmlns:a16="http://schemas.microsoft.com/office/drawing/2014/main" id="{B4C5D954-7159-3749-9AB0-B24F6382B3D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271" b="96171" l="2614" r="96932"/>
                    </a14:imgEffect>
                  </a14:imgLayer>
                </a14:imgProps>
              </a:ext>
            </a:extLst>
          </a:blip>
          <a:stretch>
            <a:fillRect/>
          </a:stretch>
        </p:blipFill>
        <p:spPr>
          <a:xfrm>
            <a:off x="36980455" y="37855969"/>
            <a:ext cx="665880" cy="513787"/>
          </a:xfrm>
          <a:prstGeom prst="rect">
            <a:avLst/>
          </a:prstGeom>
        </p:spPr>
      </p:pic>
      <p:sp>
        <p:nvSpPr>
          <p:cNvPr id="59" name="TextBox 58">
            <a:extLst>
              <a:ext uri="{FF2B5EF4-FFF2-40B4-BE49-F238E27FC236}">
                <a16:creationId xmlns:a16="http://schemas.microsoft.com/office/drawing/2014/main" id="{75895E8B-23AB-374A-A489-E6176E09B4EE}"/>
              </a:ext>
            </a:extLst>
          </p:cNvPr>
          <p:cNvSpPr txBox="1"/>
          <p:nvPr/>
        </p:nvSpPr>
        <p:spPr>
          <a:xfrm>
            <a:off x="37824279" y="37834346"/>
            <a:ext cx="2875486" cy="5232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kathios.n@northeastern.edu</a:t>
            </a:r>
          </a:p>
          <a:p>
            <a:r>
              <a:rPr lang="en-US" dirty="0" err="1">
                <a:latin typeface="Arial" panose="020B0604020202020204" pitchFamily="34" charset="0"/>
                <a:cs typeface="Arial" panose="020B0604020202020204" pitchFamily="34" charset="0"/>
              </a:rPr>
              <a:t>lopez.ke@northeastern.edu</a:t>
            </a:r>
            <a:endParaRPr lang="en-US" dirty="0">
              <a:latin typeface="Arial" panose="020B0604020202020204" pitchFamily="34" charset="0"/>
              <a:cs typeface="Arial" panose="020B0604020202020204" pitchFamily="34" charset="0"/>
            </a:endParaRPr>
          </a:p>
        </p:txBody>
      </p:sp>
      <p:sp>
        <p:nvSpPr>
          <p:cNvPr id="19" name="Google Shape;166;p1">
            <a:extLst>
              <a:ext uri="{FF2B5EF4-FFF2-40B4-BE49-F238E27FC236}">
                <a16:creationId xmlns:a16="http://schemas.microsoft.com/office/drawing/2014/main" id="{E8C739D1-D7D9-B368-90D6-FB21927C7021}"/>
              </a:ext>
            </a:extLst>
          </p:cNvPr>
          <p:cNvSpPr/>
          <p:nvPr/>
        </p:nvSpPr>
        <p:spPr>
          <a:xfrm>
            <a:off x="651958" y="24163602"/>
            <a:ext cx="13877365" cy="2889826"/>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All dimensions of ELA are positively associated with reports of absorption into music</a:t>
            </a:r>
            <a:endParaRPr lang="en-US" sz="5200" dirty="0">
              <a:latin typeface="Arial" panose="020B0604020202020204" pitchFamily="34" charset="0"/>
              <a:cs typeface="Arial" panose="020B0604020202020204" pitchFamily="34" charset="0"/>
            </a:endParaRPr>
          </a:p>
        </p:txBody>
      </p:sp>
      <p:sp>
        <p:nvSpPr>
          <p:cNvPr id="33" name="Google Shape;165;p1">
            <a:extLst>
              <a:ext uri="{FF2B5EF4-FFF2-40B4-BE49-F238E27FC236}">
                <a16:creationId xmlns:a16="http://schemas.microsoft.com/office/drawing/2014/main" id="{4B4E7B85-1EB0-FB23-300F-71578916CDB0}"/>
              </a:ext>
            </a:extLst>
          </p:cNvPr>
          <p:cNvSpPr/>
          <p:nvPr/>
        </p:nvSpPr>
        <p:spPr>
          <a:xfrm>
            <a:off x="14953866" y="5468212"/>
            <a:ext cx="13880592" cy="2691499"/>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Conceptual replication of associations for CHAOS and Threat Scores with absorption (via AIMS)</a:t>
            </a:r>
            <a:endParaRPr lang="en-US" sz="5200" dirty="0">
              <a:latin typeface="Arial" panose="020B0604020202020204" pitchFamily="34" charset="0"/>
              <a:cs typeface="Arial" panose="020B0604020202020204" pitchFamily="34" charset="0"/>
            </a:endParaRPr>
          </a:p>
        </p:txBody>
      </p:sp>
      <p:pic>
        <p:nvPicPr>
          <p:cNvPr id="1026" name="Picture 2" descr="Open Science Framework (OSF) | University of Oklahoma Libraries">
            <a:extLst>
              <a:ext uri="{FF2B5EF4-FFF2-40B4-BE49-F238E27FC236}">
                <a16:creationId xmlns:a16="http://schemas.microsoft.com/office/drawing/2014/main" id="{DB957B5C-BA44-6AC4-14CE-0959B4140E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59135" y="37878757"/>
            <a:ext cx="1305080" cy="490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graphics, graphic design, clipart&#10;&#10;Description automatically generated">
            <a:extLst>
              <a:ext uri="{FF2B5EF4-FFF2-40B4-BE49-F238E27FC236}">
                <a16:creationId xmlns:a16="http://schemas.microsoft.com/office/drawing/2014/main" id="{3A736DFC-B350-F4C2-6844-E25222E01CC8}"/>
              </a:ext>
            </a:extLst>
          </p:cNvPr>
          <p:cNvPicPr>
            <a:picLocks noChangeAspect="1"/>
          </p:cNvPicPr>
          <p:nvPr/>
        </p:nvPicPr>
        <p:blipFill>
          <a:blip r:embed="rId9"/>
          <a:stretch>
            <a:fillRect/>
          </a:stretch>
        </p:blipFill>
        <p:spPr>
          <a:xfrm>
            <a:off x="38692799" y="501351"/>
            <a:ext cx="4289198" cy="4289198"/>
          </a:xfrm>
          <a:prstGeom prst="rect">
            <a:avLst/>
          </a:prstGeom>
        </p:spPr>
      </p:pic>
      <p:sp>
        <p:nvSpPr>
          <p:cNvPr id="7" name="Google Shape;121;p1">
            <a:extLst>
              <a:ext uri="{FF2B5EF4-FFF2-40B4-BE49-F238E27FC236}">
                <a16:creationId xmlns:a16="http://schemas.microsoft.com/office/drawing/2014/main" id="{23EEB91C-EB40-491B-3B2B-BBF557A4607D}"/>
              </a:ext>
            </a:extLst>
          </p:cNvPr>
          <p:cNvSpPr/>
          <p:nvPr/>
        </p:nvSpPr>
        <p:spPr>
          <a:xfrm>
            <a:off x="14636040" y="16812207"/>
            <a:ext cx="14198418"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1: Absorption into music relates to adult music usage</a:t>
            </a:r>
          </a:p>
        </p:txBody>
      </p:sp>
      <p:pic>
        <p:nvPicPr>
          <p:cNvPr id="13" name="Picture 12" descr="A graph of resilience and absorption score&#10;&#10;Description automatically generated with low confidence">
            <a:extLst>
              <a:ext uri="{FF2B5EF4-FFF2-40B4-BE49-F238E27FC236}">
                <a16:creationId xmlns:a16="http://schemas.microsoft.com/office/drawing/2014/main" id="{3CA77D62-8FE3-D904-9047-316002EA7219}"/>
              </a:ext>
            </a:extLst>
          </p:cNvPr>
          <p:cNvPicPr>
            <a:picLocks noChangeAspect="1"/>
          </p:cNvPicPr>
          <p:nvPr/>
        </p:nvPicPr>
        <p:blipFill>
          <a:blip r:embed="rId10"/>
          <a:stretch>
            <a:fillRect/>
          </a:stretch>
        </p:blipFill>
        <p:spPr>
          <a:xfrm>
            <a:off x="29093155" y="8299458"/>
            <a:ext cx="6858000" cy="6858000"/>
          </a:xfrm>
          <a:prstGeom prst="rect">
            <a:avLst/>
          </a:prstGeom>
        </p:spPr>
      </p:pic>
      <p:sp>
        <p:nvSpPr>
          <p:cNvPr id="2" name="Google Shape;165;p1">
            <a:extLst>
              <a:ext uri="{FF2B5EF4-FFF2-40B4-BE49-F238E27FC236}">
                <a16:creationId xmlns:a16="http://schemas.microsoft.com/office/drawing/2014/main" id="{FF227B2E-5599-8C83-07D3-0299200FF901}"/>
              </a:ext>
            </a:extLst>
          </p:cNvPr>
          <p:cNvSpPr/>
          <p:nvPr/>
        </p:nvSpPr>
        <p:spPr>
          <a:xfrm>
            <a:off x="29200935" y="15286258"/>
            <a:ext cx="13880592" cy="2119258"/>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mediates the relationship between CHAOS &amp; resilience</a:t>
            </a:r>
            <a:endParaRPr lang="en-US" sz="5200" dirty="0">
              <a:latin typeface="Arial" panose="020B0604020202020204" pitchFamily="34" charset="0"/>
              <a:cs typeface="Arial" panose="020B0604020202020204" pitchFamily="34" charset="0"/>
            </a:endParaRPr>
          </a:p>
        </p:txBody>
      </p:sp>
      <p:sp>
        <p:nvSpPr>
          <p:cNvPr id="28" name="Google Shape;87;p1">
            <a:extLst>
              <a:ext uri="{FF2B5EF4-FFF2-40B4-BE49-F238E27FC236}">
                <a16:creationId xmlns:a16="http://schemas.microsoft.com/office/drawing/2014/main" id="{AC59D481-580E-43E7-98DC-1C0329625833}"/>
              </a:ext>
            </a:extLst>
          </p:cNvPr>
          <p:cNvSpPr/>
          <p:nvPr/>
        </p:nvSpPr>
        <p:spPr>
          <a:xfrm>
            <a:off x="29104632" y="24753967"/>
            <a:ext cx="13877365" cy="12655350"/>
          </a:xfrm>
          <a:prstGeom prst="rect">
            <a:avLst/>
          </a:prstGeom>
          <a:noFill/>
          <a:ln w="12700" cap="flat" cmpd="sng">
            <a:noFill/>
            <a:prstDash val="solid"/>
            <a:miter lim="800000"/>
            <a:headEnd type="none" w="sm" len="sm"/>
            <a:tailEnd type="none" w="sm" len="sm"/>
          </a:ln>
          <a:effectLst/>
        </p:spPr>
        <p:txBody>
          <a:bodyPr spcFirstLastPara="1" wrap="square" lIns="274300" tIns="45700" rIns="274300" bIns="45700" anchor="t" anchorCtr="0">
            <a:noAutofit/>
          </a:bodyPr>
          <a:lstStyle/>
          <a:p>
            <a:pPr fontAlgn="base"/>
            <a:r>
              <a:rPr lang="en-US" sz="3200" dirty="0">
                <a:solidFill>
                  <a:schemeClr val="tx1"/>
                </a:solidFill>
                <a:latin typeface="Arial" panose="020B0604020202020204" pitchFamily="34" charset="0"/>
                <a:ea typeface="Helvetica Neue"/>
                <a:cs typeface="Arial" panose="020B0604020202020204" pitchFamily="34" charset="0"/>
                <a:sym typeface="Helvetica Neue"/>
              </a:rPr>
              <a:t>DEVELOPMENTAL TIMING: </a:t>
            </a:r>
          </a:p>
          <a:p>
            <a:pPr fontAlgn="base"/>
            <a:r>
              <a:rPr lang="en-US" sz="3200" dirty="0">
                <a:solidFill>
                  <a:schemeClr val="dk1"/>
                </a:solidFill>
                <a:latin typeface="Arial" panose="020B0604020202020204" pitchFamily="34" charset="0"/>
                <a:ea typeface="Helvetica Neue"/>
                <a:cs typeface="Arial" panose="020B0604020202020204" pitchFamily="34" charset="0"/>
                <a:sym typeface="Helvetica Neue"/>
              </a:rPr>
              <a:t>AIMS scores did not mediate this relationship for childhood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 but it did for adolescent CHAOS scores (indirect effect: </a:t>
            </a:r>
            <a:r>
              <a:rPr lang="en-US" sz="3200" i="1" dirty="0">
                <a:solidFill>
                  <a:schemeClr val="dk1"/>
                </a:solidFill>
                <a:latin typeface="Arial" panose="020B0604020202020204" pitchFamily="34" charset="0"/>
                <a:ea typeface="Helvetica Neue"/>
                <a:cs typeface="Arial" panose="020B0604020202020204" pitchFamily="34" charset="0"/>
                <a:sym typeface="Helvetica Neue"/>
              </a:rPr>
              <a:t>B</a:t>
            </a:r>
            <a:r>
              <a:rPr lang="en-US" sz="3200" dirty="0">
                <a:solidFill>
                  <a:schemeClr val="dk1"/>
                </a:solidFill>
                <a:latin typeface="Arial" panose="020B0604020202020204" pitchFamily="34" charset="0"/>
                <a:ea typeface="Helvetica Neue"/>
                <a:cs typeface="Arial" panose="020B0604020202020204" pitchFamily="34" charset="0"/>
                <a:sym typeface="Helvetica Neue"/>
              </a:rPr>
              <a:t> = 0.02 [0.001, 0.05]).</a:t>
            </a: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fontAlgn="base"/>
            <a:endParaRPr lang="en-US" sz="32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Individuals who report experiencing early life adversity also report being highly absorbed by music. </a:t>
            </a:r>
          </a:p>
          <a:p>
            <a:pPr marL="457200" indent="-457200" fontAlgn="base">
              <a:buFont typeface="Arial" panose="020B0604020202020204" pitchFamily="34" charset="0"/>
              <a:buChar char="•"/>
            </a:pPr>
            <a:r>
              <a:rPr lang="en-US" sz="3200" dirty="0">
                <a:solidFill>
                  <a:schemeClr val="tx1"/>
                </a:solidFill>
                <a:latin typeface="Arial" panose="020B0604020202020204" pitchFamily="34" charset="0"/>
                <a:ea typeface="Helvetica Neue"/>
                <a:cs typeface="Arial" panose="020B0604020202020204" pitchFamily="34" charset="0"/>
                <a:sym typeface="Helvetica Neue"/>
              </a:rPr>
              <a:t>This relationship is observed in retrospective reports of both childhood and adolescence experiences.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“Escaping” adverse contexts into music is one way individuals with ELA develop resilience.</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AIMS did not mediate the relationship between exposure to threat and resilience because it is likely not advantageous to psychologically escape these contexts.</a:t>
            </a:r>
          </a:p>
          <a:p>
            <a:pPr marL="457200" indent="-457200" fontAlgn="base">
              <a:buFont typeface="Arial" panose="020B0604020202020204" pitchFamily="34" charset="0"/>
              <a:buChar char="•"/>
            </a:pPr>
            <a:r>
              <a:rPr lang="en-US" sz="3200" dirty="0">
                <a:solidFill>
                  <a:schemeClr val="dk1"/>
                </a:solidFill>
                <a:latin typeface="Arial" panose="020B0604020202020204" pitchFamily="34" charset="0"/>
                <a:ea typeface="Helvetica Neue"/>
                <a:cs typeface="Arial" panose="020B0604020202020204" pitchFamily="34" charset="0"/>
                <a:sym typeface="Helvetica Neue"/>
              </a:rPr>
              <a:t>CHAOS – AIMS – Resilience mediation driven by adolescent CHAOS scores, likely due to increased agency in music listening during this time.</a:t>
            </a:r>
            <a:r>
              <a:rPr lang="en-US" sz="3200" baseline="30000" dirty="0">
                <a:solidFill>
                  <a:schemeClr val="dk1"/>
                </a:solidFill>
                <a:latin typeface="Arial" panose="020B0604020202020204" pitchFamily="34" charset="0"/>
                <a:ea typeface="Helvetica Neue"/>
                <a:cs typeface="Arial" panose="020B0604020202020204" pitchFamily="34" charset="0"/>
                <a:sym typeface="Helvetica Neue"/>
              </a:rPr>
              <a:t>12</a:t>
            </a: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marL="457200" indent="-457200" fontAlgn="base">
              <a:buFont typeface="Arial" panose="020B0604020202020204" pitchFamily="34" charset="0"/>
              <a:buChar char="•"/>
            </a:pPr>
            <a:endParaRPr lang="en-US" sz="3200" baseline="30000" dirty="0">
              <a:solidFill>
                <a:schemeClr val="dk1"/>
              </a:solidFill>
              <a:latin typeface="Arial" panose="020B0604020202020204" pitchFamily="34" charset="0"/>
              <a:ea typeface="Helvetica Neue"/>
              <a:cs typeface="Arial" panose="020B0604020202020204" pitchFamily="34" charset="0"/>
              <a:sym typeface="Helvetica Neue"/>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Thoma</a:t>
            </a:r>
            <a:r>
              <a:rPr lang="en-US" sz="1000" b="0" i="0" u="none" strike="noStrike" dirty="0">
                <a:solidFill>
                  <a:srgbClr val="000000"/>
                </a:solidFill>
                <a:effectLst/>
                <a:latin typeface="Arial" panose="020B0604020202020204" pitchFamily="34" charset="0"/>
              </a:rPr>
              <a:t>, M. V., </a:t>
            </a:r>
            <a:r>
              <a:rPr lang="en-US" sz="1000" b="0" i="0" u="none" strike="noStrike" dirty="0" err="1">
                <a:solidFill>
                  <a:srgbClr val="000000"/>
                </a:solidFill>
                <a:effectLst/>
                <a:latin typeface="Arial" panose="020B0604020202020204" pitchFamily="34" charset="0"/>
              </a:rPr>
              <a:t>Ryf</a:t>
            </a:r>
            <a:r>
              <a:rPr lang="en-US" sz="1000" b="0" i="0" u="none" strike="noStrike" dirty="0">
                <a:solidFill>
                  <a:srgbClr val="000000"/>
                </a:solidFill>
                <a:effectLst/>
                <a:latin typeface="Arial" panose="020B0604020202020204" pitchFamily="34" charset="0"/>
              </a:rPr>
              <a:t>, S., </a:t>
            </a:r>
            <a:r>
              <a:rPr lang="en-US" sz="1000" b="0" i="0" u="none" strike="noStrike" dirty="0" err="1">
                <a:solidFill>
                  <a:srgbClr val="000000"/>
                </a:solidFill>
                <a:effectLst/>
                <a:latin typeface="Arial" panose="020B0604020202020204" pitchFamily="34" charset="0"/>
              </a:rPr>
              <a:t>Mohiyeddini</a:t>
            </a:r>
            <a:r>
              <a:rPr lang="en-US" sz="1000" b="0" i="0" u="none" strike="noStrike" dirty="0">
                <a:solidFill>
                  <a:srgbClr val="000000"/>
                </a:solidFill>
                <a:effectLst/>
                <a:latin typeface="Arial" panose="020B0604020202020204" pitchFamily="34" charset="0"/>
              </a:rPr>
              <a:t>, C., Ehlert, U., &amp; Nater, U. M. (2012). Emotion regulation through listening to music in everyday situations. </a:t>
            </a:r>
            <a:r>
              <a:rPr lang="en-US" sz="1000" b="0" i="1" u="none" strike="noStrike" dirty="0">
                <a:solidFill>
                  <a:srgbClr val="000000"/>
                </a:solidFill>
                <a:effectLst/>
                <a:latin typeface="Arial" panose="020B0604020202020204" pitchFamily="34" charset="0"/>
              </a:rPr>
              <a:t>Cognition and Emotion</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26</a:t>
            </a:r>
            <a:r>
              <a:rPr lang="en-US" sz="1000" b="0" i="0" u="none" strike="noStrike" dirty="0">
                <a:solidFill>
                  <a:srgbClr val="000000"/>
                </a:solidFill>
                <a:effectLst/>
                <a:latin typeface="Arial" panose="020B0604020202020204" pitchFamily="34" charset="0"/>
              </a:rPr>
              <a:t>(3), 550–560.</a:t>
            </a:r>
            <a:r>
              <a:rPr lang="en-US" sz="1000" b="0" i="0" u="none" strike="noStrike" dirty="0">
                <a:solidFill>
                  <a:srgbClr val="000000"/>
                </a:solidFill>
                <a:effectLst/>
                <a:latin typeface="Arial" panose="020B0604020202020204" pitchFamily="34" charset="0"/>
                <a:hlinkClick r:id="rId11"/>
              </a:rPr>
              <a:t> </a:t>
            </a:r>
            <a:r>
              <a:rPr lang="en-US" sz="1000" b="0" i="0" u="sng" strike="noStrike" dirty="0">
                <a:solidFill>
                  <a:srgbClr val="1155CC"/>
                </a:solidFill>
                <a:effectLst/>
                <a:latin typeface="Arial" panose="020B0604020202020204" pitchFamily="34" charset="0"/>
                <a:hlinkClick r:id="rId11"/>
              </a:rPr>
              <a:t>https://doi.org/10.1080/02699931.2011.595390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Taylor, S. E., Way, B. M., &amp; Seeman, T. E. (2011). Early adversity and adult health outcomes. </a:t>
            </a:r>
            <a:r>
              <a:rPr lang="en-US" sz="1000" b="0" i="1" u="none" strike="noStrike" dirty="0">
                <a:solidFill>
                  <a:srgbClr val="000000"/>
                </a:solidFill>
                <a:effectLst/>
                <a:latin typeface="Arial" panose="020B0604020202020204" pitchFamily="34" charset="0"/>
              </a:rPr>
              <a:t>Development and Psychopathology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23</a:t>
            </a:r>
            <a:r>
              <a:rPr lang="en-US" sz="1000" b="0" i="0" u="none" strike="noStrike" dirty="0">
                <a:solidFill>
                  <a:srgbClr val="000000"/>
                </a:solidFill>
                <a:effectLst/>
                <a:latin typeface="Arial" panose="020B0604020202020204" pitchFamily="34" charset="0"/>
              </a:rPr>
              <a:t>(3), 939–954.</a:t>
            </a:r>
            <a:r>
              <a:rPr lang="en-US" sz="1000" b="0" i="0" u="none" strike="noStrike" dirty="0">
                <a:solidFill>
                  <a:srgbClr val="000000"/>
                </a:solidFill>
                <a:effectLst/>
                <a:latin typeface="Arial" panose="020B0604020202020204" pitchFamily="34" charset="0"/>
                <a:hlinkClick r:id="rId12"/>
              </a:rPr>
              <a:t> </a:t>
            </a:r>
            <a:r>
              <a:rPr lang="en-US" sz="1000" b="0" i="0" u="sng" strike="noStrike" dirty="0">
                <a:solidFill>
                  <a:srgbClr val="1155CC"/>
                </a:solidFill>
                <a:effectLst/>
                <a:latin typeface="Arial" panose="020B0604020202020204" pitchFamily="34" charset="0"/>
                <a:hlinkClick r:id="rId12"/>
              </a:rPr>
              <a:t>https://doi.org/10.1017/S0954579411000411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Glynn, L. M., Stern, H. S., Howland, M. A., </a:t>
            </a:r>
            <a:r>
              <a:rPr lang="en-US" sz="1000" b="0" i="0" u="none" strike="noStrike" dirty="0" err="1">
                <a:solidFill>
                  <a:srgbClr val="000000"/>
                </a:solidFill>
                <a:effectLst/>
                <a:latin typeface="Arial" panose="020B0604020202020204" pitchFamily="34" charset="0"/>
              </a:rPr>
              <a:t>Risbrough</a:t>
            </a:r>
            <a:r>
              <a:rPr lang="en-US" sz="1000" b="0" i="0" u="none" strike="noStrike" dirty="0">
                <a:solidFill>
                  <a:srgbClr val="000000"/>
                </a:solidFill>
                <a:effectLst/>
                <a:latin typeface="Arial" panose="020B0604020202020204" pitchFamily="34" charset="0"/>
              </a:rPr>
              <a:t>, V. B., Baker, D. G., </a:t>
            </a:r>
            <a:r>
              <a:rPr lang="en-US" sz="1000" b="0" i="0" u="none" strike="noStrike" dirty="0" err="1">
                <a:solidFill>
                  <a:srgbClr val="000000"/>
                </a:solidFill>
                <a:effectLst/>
                <a:latin typeface="Arial" panose="020B0604020202020204" pitchFamily="34" charset="0"/>
              </a:rPr>
              <a:t>Nievergelt</a:t>
            </a:r>
            <a:r>
              <a:rPr lang="en-US" sz="1000" b="0" i="0" u="none" strike="noStrike" dirty="0">
                <a:solidFill>
                  <a:srgbClr val="000000"/>
                </a:solidFill>
                <a:effectLst/>
                <a:latin typeface="Arial" panose="020B0604020202020204" pitchFamily="34" charset="0"/>
              </a:rPr>
              <a:t>, C. M., </a:t>
            </a:r>
            <a:r>
              <a:rPr lang="en-US" sz="1000" b="0" i="0" u="none" strike="noStrike" dirty="0" err="1">
                <a:solidFill>
                  <a:srgbClr val="000000"/>
                </a:solidFill>
                <a:effectLst/>
                <a:latin typeface="Arial" panose="020B0604020202020204" pitchFamily="34" charset="0"/>
              </a:rPr>
              <a:t>Baram</a:t>
            </a:r>
            <a:r>
              <a:rPr lang="en-US" sz="1000" b="0" i="0" u="none" strike="noStrike" dirty="0">
                <a:solidFill>
                  <a:srgbClr val="000000"/>
                </a:solidFill>
                <a:effectLst/>
                <a:latin typeface="Arial" panose="020B0604020202020204" pitchFamily="34" charset="0"/>
              </a:rPr>
              <a:t>, T. Z., &amp; Davis, E. P. (2019). Measuring novel antecedents of mental illness: The Questionnaire of Unpredictability in Childhood. </a:t>
            </a:r>
            <a:r>
              <a:rPr lang="en-US" sz="1000" b="0" i="1" u="none" strike="noStrike" dirty="0">
                <a:solidFill>
                  <a:srgbClr val="000000"/>
                </a:solidFill>
                <a:effectLst/>
                <a:latin typeface="Arial" panose="020B0604020202020204" pitchFamily="34" charset="0"/>
              </a:rPr>
              <a:t>Neuropsychopharmacology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44</a:t>
            </a:r>
            <a:r>
              <a:rPr lang="en-US" sz="1000" b="0" i="0" u="none" strike="noStrike" dirty="0">
                <a:solidFill>
                  <a:srgbClr val="000000"/>
                </a:solidFill>
                <a:effectLst/>
                <a:latin typeface="Arial" panose="020B0604020202020204" pitchFamily="34" charset="0"/>
              </a:rPr>
              <a:t>(5), Article 5.</a:t>
            </a:r>
            <a:r>
              <a:rPr lang="en-US" sz="1000" b="0" i="0" u="none" strike="noStrike" dirty="0">
                <a:solidFill>
                  <a:srgbClr val="000000"/>
                </a:solidFill>
                <a:effectLst/>
                <a:latin typeface="Arial" panose="020B0604020202020204" pitchFamily="34" charset="0"/>
                <a:hlinkClick r:id="rId13"/>
              </a:rPr>
              <a:t> </a:t>
            </a:r>
            <a:r>
              <a:rPr lang="en-US" sz="1000" b="0" i="0" u="sng" strike="noStrike" dirty="0">
                <a:solidFill>
                  <a:srgbClr val="1155CC"/>
                </a:solidFill>
                <a:effectLst/>
                <a:latin typeface="Arial" panose="020B0604020202020204" pitchFamily="34" charset="0"/>
                <a:hlinkClick r:id="rId13"/>
              </a:rPr>
              <a:t>https://doi.org/10.1038/s41386-018-0280-9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Matheny, A. P., </a:t>
            </a:r>
            <a:r>
              <a:rPr lang="en-US" sz="1000" b="0" i="0" u="none" strike="noStrike" dirty="0" err="1">
                <a:solidFill>
                  <a:srgbClr val="000000"/>
                </a:solidFill>
                <a:effectLst/>
                <a:latin typeface="Arial" panose="020B0604020202020204" pitchFamily="34" charset="0"/>
              </a:rPr>
              <a:t>Wachs</a:t>
            </a:r>
            <a:r>
              <a:rPr lang="en-US" sz="1000" b="0" i="0" u="none" strike="noStrike" dirty="0">
                <a:solidFill>
                  <a:srgbClr val="000000"/>
                </a:solidFill>
                <a:effectLst/>
                <a:latin typeface="Arial" panose="020B0604020202020204" pitchFamily="34" charset="0"/>
              </a:rPr>
              <a:t>, T. D., Ludwig, J. L., &amp; Phillips, K. (1995). Bringing order out of chaos: Psychometric characteristics of the confusion, hubbub, and order scale. </a:t>
            </a:r>
            <a:r>
              <a:rPr lang="en-US" sz="1000" b="0" i="1" u="none" strike="noStrike" dirty="0">
                <a:solidFill>
                  <a:srgbClr val="000000"/>
                </a:solidFill>
                <a:effectLst/>
                <a:latin typeface="Arial" panose="020B0604020202020204" pitchFamily="34" charset="0"/>
              </a:rPr>
              <a:t>Journal of Applied Developmental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16</a:t>
            </a:r>
            <a:r>
              <a:rPr lang="en-US" sz="1000" b="0" i="0" u="none" strike="noStrike" dirty="0">
                <a:solidFill>
                  <a:srgbClr val="000000"/>
                </a:solidFill>
                <a:effectLst/>
                <a:latin typeface="Arial" panose="020B0604020202020204" pitchFamily="34" charset="0"/>
              </a:rPr>
              <a:t>(3), 429–444.</a:t>
            </a:r>
            <a:r>
              <a:rPr lang="en-US" sz="1000" b="0" i="0" u="none" strike="noStrike" dirty="0">
                <a:solidFill>
                  <a:srgbClr val="000000"/>
                </a:solidFill>
                <a:effectLst/>
                <a:latin typeface="Arial" panose="020B0604020202020204" pitchFamily="34" charset="0"/>
                <a:hlinkClick r:id="rId14"/>
              </a:rPr>
              <a:t> </a:t>
            </a:r>
            <a:r>
              <a:rPr lang="en-US" sz="1000" b="0" i="0" u="sng" strike="noStrike" dirty="0">
                <a:solidFill>
                  <a:srgbClr val="1155CC"/>
                </a:solidFill>
                <a:effectLst/>
                <a:latin typeface="Arial" panose="020B0604020202020204" pitchFamily="34" charset="0"/>
                <a:hlinkClick r:id="rId14"/>
              </a:rPr>
              <a:t>https://doi.org/10.1016/0193-3973(95)90028-4</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Sheridan, M. A., &amp; McLaughlin, K. A. (2014). Dimensions of early experience and neural development: Deprivation and threat. </a:t>
            </a:r>
            <a:r>
              <a:rPr lang="en-US" sz="1000" b="0" i="1" u="none" strike="noStrike" dirty="0">
                <a:solidFill>
                  <a:srgbClr val="000000"/>
                </a:solidFill>
                <a:effectLst/>
                <a:latin typeface="Arial" panose="020B0604020202020204" pitchFamily="34" charset="0"/>
              </a:rPr>
              <a:t>Trends in Cognitive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(11), 580–585.</a:t>
            </a:r>
            <a:r>
              <a:rPr lang="en-US" sz="1000" b="0" i="0" u="none" strike="noStrike" dirty="0">
                <a:solidFill>
                  <a:srgbClr val="000000"/>
                </a:solidFill>
                <a:effectLst/>
                <a:latin typeface="Arial" panose="020B0604020202020204" pitchFamily="34" charset="0"/>
                <a:hlinkClick r:id="rId15"/>
              </a:rPr>
              <a:t> </a:t>
            </a:r>
            <a:r>
              <a:rPr lang="en-US" sz="1000" b="0" i="0" u="sng" strike="noStrike" dirty="0">
                <a:solidFill>
                  <a:srgbClr val="1155CC"/>
                </a:solidFill>
                <a:effectLst/>
                <a:latin typeface="Arial" panose="020B0604020202020204" pitchFamily="34" charset="0"/>
                <a:hlinkClick r:id="rId15"/>
              </a:rPr>
              <a:t>https://doi.org/10.1016/j.tics.2014.09.001</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Gold, C., &amp; </a:t>
            </a:r>
            <a:r>
              <a:rPr lang="en-US" sz="1000" b="0" i="0" u="none" strike="noStrike" dirty="0" err="1">
                <a:solidFill>
                  <a:srgbClr val="000000"/>
                </a:solidFill>
                <a:effectLst/>
                <a:latin typeface="Arial" panose="020B0604020202020204" pitchFamily="34" charset="0"/>
              </a:rPr>
              <a:t>McFerran</a:t>
            </a:r>
            <a:r>
              <a:rPr lang="en-US" sz="1000" b="0" i="0" u="none" strike="noStrike" dirty="0">
                <a:solidFill>
                  <a:srgbClr val="000000"/>
                </a:solidFill>
                <a:effectLst/>
                <a:latin typeface="Arial" panose="020B0604020202020204" pitchFamily="34" charset="0"/>
              </a:rPr>
              <a:t>, K. (2015). Development and validation of the Healthy-Unhealthy Music Scale. </a:t>
            </a:r>
            <a:r>
              <a:rPr lang="en-US" sz="1000" b="0" i="1" u="none" strike="noStrike" dirty="0">
                <a:solidFill>
                  <a:srgbClr val="000000"/>
                </a:solidFill>
                <a:effectLst/>
                <a:latin typeface="Arial" panose="020B0604020202020204" pitchFamily="34" charset="0"/>
              </a:rPr>
              <a:t>Child and Adolescent Mental Health</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20</a:t>
            </a:r>
            <a:r>
              <a:rPr lang="en-US" sz="1000" b="0" i="0" u="none" strike="noStrike" dirty="0">
                <a:solidFill>
                  <a:srgbClr val="000000"/>
                </a:solidFill>
                <a:effectLst/>
                <a:latin typeface="Arial" panose="020B0604020202020204" pitchFamily="34" charset="0"/>
              </a:rPr>
              <a:t>(4), 210–217.</a:t>
            </a:r>
            <a:r>
              <a:rPr lang="en-US" sz="1000" b="0" i="0" u="none" strike="noStrike" dirty="0">
                <a:solidFill>
                  <a:srgbClr val="000000"/>
                </a:solidFill>
                <a:effectLst/>
                <a:latin typeface="Arial" panose="020B0604020202020204" pitchFamily="34" charset="0"/>
                <a:hlinkClick r:id="rId16"/>
              </a:rPr>
              <a:t> </a:t>
            </a:r>
            <a:r>
              <a:rPr lang="en-US" sz="1000" b="0" i="0" u="sng" strike="noStrike" dirty="0">
                <a:solidFill>
                  <a:srgbClr val="1155CC"/>
                </a:solidFill>
                <a:effectLst/>
                <a:latin typeface="Arial" panose="020B0604020202020204" pitchFamily="34" charset="0"/>
                <a:hlinkClick r:id="rId16"/>
              </a:rPr>
              <a:t>https://doi.org/10.1111/camh.12109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Connor, K. M., &amp; Davidson, J. R. T. (2003). Development of a new resilience scale: The Connor-Davidson Resilience Scale (CD-RISC). </a:t>
            </a:r>
            <a:r>
              <a:rPr lang="en-US" sz="1000" b="0" i="1" u="none" strike="noStrike" dirty="0">
                <a:solidFill>
                  <a:srgbClr val="000000"/>
                </a:solidFill>
                <a:effectLst/>
                <a:latin typeface="Arial" panose="020B0604020202020204" pitchFamily="34" charset="0"/>
              </a:rPr>
              <a:t>Depression and Anxiety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18</a:t>
            </a:r>
            <a:r>
              <a:rPr lang="en-US" sz="1000" b="0" i="0" u="none" strike="noStrike" dirty="0">
                <a:solidFill>
                  <a:srgbClr val="000000"/>
                </a:solidFill>
                <a:effectLst/>
                <a:latin typeface="Arial" panose="020B0604020202020204" pitchFamily="34" charset="0"/>
              </a:rPr>
              <a:t>(2), 76–82.</a:t>
            </a:r>
            <a:r>
              <a:rPr lang="en-US" sz="1000" b="0" i="0" u="none" strike="noStrike" dirty="0">
                <a:solidFill>
                  <a:srgbClr val="000000"/>
                </a:solidFill>
                <a:effectLst/>
                <a:latin typeface="Arial" panose="020B0604020202020204" pitchFamily="34" charset="0"/>
                <a:hlinkClick r:id="rId17"/>
              </a:rPr>
              <a:t> </a:t>
            </a:r>
            <a:r>
              <a:rPr lang="en-US" sz="1000" b="0" i="0" u="sng" strike="noStrike" dirty="0">
                <a:solidFill>
                  <a:srgbClr val="1155CC"/>
                </a:solidFill>
                <a:effectLst/>
                <a:latin typeface="Arial" panose="020B0604020202020204" pitchFamily="34" charset="0"/>
                <a:hlinkClick r:id="rId17"/>
              </a:rPr>
              <a:t>https://doi.org/10.1002/da.10113</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Cardona, G., </a:t>
            </a:r>
            <a:r>
              <a:rPr lang="en-US" sz="1000" b="0" i="0" u="none" strike="noStrike" dirty="0" err="1">
                <a:solidFill>
                  <a:srgbClr val="000000"/>
                </a:solidFill>
                <a:effectLst/>
                <a:latin typeface="Arial" panose="020B0604020202020204" pitchFamily="34" charset="0"/>
              </a:rPr>
              <a:t>Ferreri</a:t>
            </a:r>
            <a:r>
              <a:rPr lang="en-US" sz="1000" b="0" i="0" u="none" strike="noStrike" dirty="0">
                <a:solidFill>
                  <a:srgbClr val="000000"/>
                </a:solidFill>
                <a:effectLst/>
                <a:latin typeface="Arial" panose="020B0604020202020204" pitchFamily="34" charset="0"/>
              </a:rPr>
              <a:t>, L., Lorenzo-Seva, U., Russo, F. A.,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(2022). The forgotten role of absorption in music reward. </a:t>
            </a:r>
            <a:r>
              <a:rPr lang="en-US" sz="1000" b="0" i="1" u="none" strike="noStrike" dirty="0">
                <a:solidFill>
                  <a:srgbClr val="000000"/>
                </a:solidFill>
                <a:effectLst/>
                <a:latin typeface="Arial" panose="020B0604020202020204" pitchFamily="34" charset="0"/>
              </a:rPr>
              <a:t>Annals of the New York Academy of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1514</a:t>
            </a:r>
            <a:r>
              <a:rPr lang="en-US" sz="1000" b="0" i="0" u="none" strike="noStrike" dirty="0">
                <a:solidFill>
                  <a:srgbClr val="000000"/>
                </a:solidFill>
                <a:effectLst/>
                <a:latin typeface="Arial" panose="020B0604020202020204" pitchFamily="34" charset="0"/>
              </a:rPr>
              <a:t>(1), 142–154.</a:t>
            </a:r>
            <a:r>
              <a:rPr lang="en-US" sz="1000" b="0" i="0" u="none" strike="noStrike" dirty="0">
                <a:solidFill>
                  <a:srgbClr val="000000"/>
                </a:solidFill>
                <a:effectLst/>
                <a:latin typeface="Arial" panose="020B0604020202020204" pitchFamily="34" charset="0"/>
                <a:hlinkClick r:id="rId18"/>
              </a:rPr>
              <a:t> </a:t>
            </a:r>
            <a:r>
              <a:rPr lang="en-US" sz="1000" b="0" i="0" u="sng" strike="noStrike" dirty="0">
                <a:solidFill>
                  <a:srgbClr val="1155CC"/>
                </a:solidFill>
                <a:effectLst/>
                <a:latin typeface="Arial" panose="020B0604020202020204" pitchFamily="34" charset="0"/>
                <a:hlinkClick r:id="rId18"/>
              </a:rPr>
              <a:t>https://doi.org/10.1111/nyas.14790</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a:t>
            </a:r>
            <a:r>
              <a:rPr lang="en-US" sz="1000" b="0" i="0" u="none" strike="noStrike" dirty="0" err="1">
                <a:solidFill>
                  <a:srgbClr val="000000"/>
                </a:solidFill>
                <a:effectLst/>
                <a:latin typeface="Arial" panose="020B0604020202020204" pitchFamily="34" charset="0"/>
              </a:rPr>
              <a:t>Stenseng</a:t>
            </a:r>
            <a:r>
              <a:rPr lang="en-US" sz="1000" b="0" i="0" u="none" strike="noStrike" dirty="0">
                <a:solidFill>
                  <a:srgbClr val="000000"/>
                </a:solidFill>
                <a:effectLst/>
                <a:latin typeface="Arial" panose="020B0604020202020204" pitchFamily="34" charset="0"/>
              </a:rPr>
              <a:t>, F., Rise, J., &amp; Kraft, P. (2012). Activity Engagement as Escape from Self: The Role of Self-Suppression and Self-Expansion. </a:t>
            </a:r>
            <a:r>
              <a:rPr lang="en-US" sz="1000" b="0" i="1" u="none" strike="noStrike" dirty="0">
                <a:solidFill>
                  <a:srgbClr val="000000"/>
                </a:solidFill>
                <a:effectLst/>
                <a:latin typeface="Arial" panose="020B0604020202020204" pitchFamily="34" charset="0"/>
              </a:rPr>
              <a:t>Leisure Sciences</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34</a:t>
            </a:r>
            <a:r>
              <a:rPr lang="en-US" sz="1000" b="0" i="0" u="none" strike="noStrike" dirty="0">
                <a:solidFill>
                  <a:srgbClr val="000000"/>
                </a:solidFill>
                <a:effectLst/>
                <a:latin typeface="Arial" panose="020B0604020202020204" pitchFamily="34" charset="0"/>
              </a:rPr>
              <a:t>(1), 19–38.</a:t>
            </a:r>
            <a:r>
              <a:rPr lang="en-US" sz="1000" b="0" i="0" u="none" strike="noStrike" dirty="0">
                <a:solidFill>
                  <a:srgbClr val="000000"/>
                </a:solidFill>
                <a:effectLst/>
                <a:latin typeface="Arial" panose="020B0604020202020204" pitchFamily="34" charset="0"/>
                <a:hlinkClick r:id="rId19"/>
              </a:rPr>
              <a:t> </a:t>
            </a:r>
            <a:r>
              <a:rPr lang="en-US" sz="1000" b="0" i="0" u="sng" strike="noStrike" dirty="0">
                <a:solidFill>
                  <a:srgbClr val="1155CC"/>
                </a:solidFill>
                <a:effectLst/>
                <a:latin typeface="Arial" panose="020B0604020202020204" pitchFamily="34" charset="0"/>
                <a:hlinkClick r:id="rId19"/>
              </a:rPr>
              <a:t>https://doi.org/10.1080/01490400.2012.633849</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Sandstrom, G. M., &amp; Russo, F. A. (2013). Absorption in music: Development of a scale to identify individuals with strong emotional responses to music. </a:t>
            </a:r>
            <a:r>
              <a:rPr lang="en-US" sz="1000" b="0" i="1" u="none" strike="noStrike" dirty="0">
                <a:solidFill>
                  <a:srgbClr val="000000"/>
                </a:solidFill>
                <a:effectLst/>
                <a:latin typeface="Arial" panose="020B0604020202020204" pitchFamily="34" charset="0"/>
              </a:rPr>
              <a:t>Psychology of Music</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41</a:t>
            </a:r>
            <a:r>
              <a:rPr lang="en-US" sz="1000" b="0" i="0" u="none" strike="noStrike" dirty="0">
                <a:solidFill>
                  <a:srgbClr val="000000"/>
                </a:solidFill>
                <a:effectLst/>
                <a:latin typeface="Arial" panose="020B0604020202020204" pitchFamily="34" charset="0"/>
              </a:rPr>
              <a:t>(2), 216–228.</a:t>
            </a:r>
            <a:r>
              <a:rPr lang="en-US" sz="1000" b="0" i="0" u="none" strike="noStrike" dirty="0">
                <a:solidFill>
                  <a:srgbClr val="000000"/>
                </a:solidFill>
                <a:effectLst/>
                <a:latin typeface="Arial" panose="020B0604020202020204" pitchFamily="34" charset="0"/>
                <a:hlinkClick r:id="rId20"/>
              </a:rPr>
              <a:t> </a:t>
            </a:r>
            <a:r>
              <a:rPr lang="en-US" sz="1000" b="0" i="0" u="sng" strike="noStrike" dirty="0">
                <a:solidFill>
                  <a:srgbClr val="1155CC"/>
                </a:solidFill>
                <a:effectLst/>
                <a:latin typeface="Arial" panose="020B0604020202020204" pitchFamily="34" charset="0"/>
                <a:hlinkClick r:id="rId20"/>
              </a:rPr>
              <a:t>https://doi.org/10.1177/0305735611422508</a:t>
            </a:r>
            <a:endParaRPr lang="en-US" sz="1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000" b="0" i="0" u="none" strike="noStrike" dirty="0">
                <a:solidFill>
                  <a:srgbClr val="000000"/>
                </a:solidFill>
                <a:effectLst/>
                <a:latin typeface="Arial" panose="020B0604020202020204" pitchFamily="34" charset="0"/>
              </a:rPr>
              <a:t> Mas-Herrero, E., Marco-</a:t>
            </a:r>
            <a:r>
              <a:rPr lang="en-US" sz="1000" b="0" i="0" u="none" strike="noStrike" dirty="0" err="1">
                <a:solidFill>
                  <a:srgbClr val="000000"/>
                </a:solidFill>
                <a:effectLst/>
                <a:latin typeface="Arial" panose="020B0604020202020204" pitchFamily="34" charset="0"/>
              </a:rPr>
              <a:t>Pallares</a:t>
            </a:r>
            <a:r>
              <a:rPr lang="en-US" sz="1000" b="0" i="0" u="none" strike="noStrike" dirty="0">
                <a:solidFill>
                  <a:srgbClr val="000000"/>
                </a:solidFill>
                <a:effectLst/>
                <a:latin typeface="Arial" panose="020B0604020202020204" pitchFamily="34" charset="0"/>
              </a:rPr>
              <a:t>, J., Lorenzo-Seva, U., </a:t>
            </a:r>
            <a:r>
              <a:rPr lang="en-US" sz="1000" b="0" i="0" u="none" strike="noStrike" dirty="0" err="1">
                <a:solidFill>
                  <a:srgbClr val="000000"/>
                </a:solidFill>
                <a:effectLst/>
                <a:latin typeface="Arial" panose="020B0604020202020204" pitchFamily="34" charset="0"/>
              </a:rPr>
              <a:t>Zatorre</a:t>
            </a:r>
            <a:r>
              <a:rPr lang="en-US" sz="1000" b="0" i="0" u="none" strike="noStrike" dirty="0">
                <a:solidFill>
                  <a:srgbClr val="000000"/>
                </a:solidFill>
                <a:effectLst/>
                <a:latin typeface="Arial" panose="020B0604020202020204" pitchFamily="34" charset="0"/>
              </a:rPr>
              <a:t>, R. J., &amp; Rodriguez-</a:t>
            </a:r>
            <a:r>
              <a:rPr lang="en-US" sz="1000" b="0" i="0" u="none" strike="noStrike" dirty="0" err="1">
                <a:solidFill>
                  <a:srgbClr val="000000"/>
                </a:solidFill>
                <a:effectLst/>
                <a:latin typeface="Arial" panose="020B0604020202020204" pitchFamily="34" charset="0"/>
              </a:rPr>
              <a:t>Fornells</a:t>
            </a:r>
            <a:r>
              <a:rPr lang="en-US" sz="1000" b="0" i="0" u="none" strike="noStrike" dirty="0">
                <a:solidFill>
                  <a:srgbClr val="000000"/>
                </a:solidFill>
                <a:effectLst/>
                <a:latin typeface="Arial" panose="020B0604020202020204" pitchFamily="34" charset="0"/>
              </a:rPr>
              <a:t>, A. (2013). Individual Differences in Music Reward Experiences. </a:t>
            </a:r>
            <a:r>
              <a:rPr lang="en-US" sz="1000" b="0" i="1" u="none" strike="noStrike" dirty="0">
                <a:solidFill>
                  <a:srgbClr val="000000"/>
                </a:solidFill>
                <a:effectLst/>
                <a:latin typeface="Arial" panose="020B0604020202020204" pitchFamily="34" charset="0"/>
              </a:rPr>
              <a:t>Music Perception: An Interdisciplinary Journal</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31</a:t>
            </a:r>
            <a:r>
              <a:rPr lang="en-US" sz="1000" b="0" i="0" u="none" strike="noStrike" dirty="0">
                <a:solidFill>
                  <a:srgbClr val="000000"/>
                </a:solidFill>
                <a:effectLst/>
                <a:latin typeface="Arial" panose="020B0604020202020204" pitchFamily="34" charset="0"/>
              </a:rPr>
              <a:t>(2), 118–138.</a:t>
            </a:r>
            <a:r>
              <a:rPr lang="en-US" sz="1000" b="0" i="0" u="none" strike="noStrike" dirty="0">
                <a:solidFill>
                  <a:srgbClr val="000000"/>
                </a:solidFill>
                <a:effectLst/>
                <a:latin typeface="Arial" panose="020B0604020202020204" pitchFamily="34" charset="0"/>
                <a:hlinkClick r:id="rId21"/>
              </a:rPr>
              <a:t> </a:t>
            </a:r>
            <a:r>
              <a:rPr lang="en-US" sz="1000" b="0" i="0" u="sng" strike="noStrike" dirty="0">
                <a:solidFill>
                  <a:srgbClr val="1155CC"/>
                </a:solidFill>
                <a:effectLst/>
                <a:latin typeface="Arial" panose="020B0604020202020204" pitchFamily="34" charset="0"/>
                <a:hlinkClick r:id="rId21"/>
              </a:rPr>
              <a:t>https://doi.org/10.1525/mp.2013.31.2.118</a:t>
            </a:r>
            <a:endParaRPr lang="en-US" sz="1000" b="0" i="0" u="none" strike="noStrike" dirty="0">
              <a:solidFill>
                <a:srgbClr val="000000"/>
              </a:solidFill>
              <a:effectLst/>
              <a:latin typeface="Arial" panose="020B0604020202020204" pitchFamily="34" charset="0"/>
            </a:endParaRPr>
          </a:p>
          <a:p>
            <a:r>
              <a:rPr lang="en-US" sz="1000" b="0" i="0" u="none" strike="noStrike" dirty="0">
                <a:solidFill>
                  <a:srgbClr val="000000"/>
                </a:solidFill>
                <a:effectLst/>
                <a:latin typeface="Arial" panose="020B0604020202020204" pitchFamily="34" charset="0"/>
              </a:rPr>
              <a:t>12. </a:t>
            </a:r>
            <a:r>
              <a:rPr lang="en-US" sz="1000" b="0" i="0" u="none" strike="noStrike" dirty="0" err="1">
                <a:solidFill>
                  <a:srgbClr val="000000"/>
                </a:solidFill>
                <a:effectLst/>
                <a:latin typeface="Arial" panose="020B0604020202020204" pitchFamily="34" charset="0"/>
              </a:rPr>
              <a:t>Saarikallio</a:t>
            </a:r>
            <a:r>
              <a:rPr lang="en-US" sz="1000" b="0" i="0" u="none" strike="noStrike" dirty="0">
                <a:solidFill>
                  <a:srgbClr val="000000"/>
                </a:solidFill>
                <a:effectLst/>
                <a:latin typeface="Arial" panose="020B0604020202020204" pitchFamily="34" charset="0"/>
              </a:rPr>
              <a:t>, S. H., Randall, W. M., &amp; Baltazar, M. (2020). Music Listening for Supporting Adolescents’ Sense of Agency in Daily Life. </a:t>
            </a:r>
            <a:r>
              <a:rPr lang="en-US" sz="1000" b="0" i="1" u="none" strike="noStrike" dirty="0">
                <a:solidFill>
                  <a:srgbClr val="000000"/>
                </a:solidFill>
                <a:effectLst/>
                <a:latin typeface="Arial" panose="020B0604020202020204" pitchFamily="34" charset="0"/>
              </a:rPr>
              <a:t>Frontiers in Psychology</a:t>
            </a:r>
            <a:r>
              <a:rPr lang="en-US" sz="1000" b="0" i="0" u="none" strike="noStrike" dirty="0">
                <a:solidFill>
                  <a:srgbClr val="000000"/>
                </a:solidFill>
                <a:effectLst/>
                <a:latin typeface="Arial" panose="020B0604020202020204" pitchFamily="34" charset="0"/>
              </a:rPr>
              <a:t>, </a:t>
            </a:r>
            <a:r>
              <a:rPr lang="en-US" sz="1000" b="0" i="1" u="none" strike="noStrike" dirty="0">
                <a:solidFill>
                  <a:srgbClr val="000000"/>
                </a:solidFill>
                <a:effectLst/>
                <a:latin typeface="Arial" panose="020B0604020202020204" pitchFamily="34" charset="0"/>
              </a:rPr>
              <a:t>10</a:t>
            </a:r>
            <a:r>
              <a:rPr lang="en-US" sz="1000" b="0" i="0" u="none" strike="noStrike" dirty="0">
                <a:solidFill>
                  <a:srgbClr val="000000"/>
                </a:solidFill>
                <a:effectLst/>
                <a:latin typeface="Arial" panose="020B0604020202020204" pitchFamily="34" charset="0"/>
              </a:rPr>
              <a:t>.</a:t>
            </a:r>
            <a:r>
              <a:rPr lang="en-US" sz="1000" b="0" i="0" u="none" strike="noStrike" dirty="0">
                <a:solidFill>
                  <a:srgbClr val="000000"/>
                </a:solidFill>
                <a:effectLst/>
                <a:latin typeface="Arial" panose="020B0604020202020204" pitchFamily="34" charset="0"/>
                <a:hlinkClick r:id="rId22"/>
              </a:rPr>
              <a:t> </a:t>
            </a:r>
            <a:r>
              <a:rPr lang="en-US" sz="1000" b="0" i="0" u="sng" strike="noStrike" dirty="0">
                <a:solidFill>
                  <a:srgbClr val="1155CC"/>
                </a:solidFill>
                <a:effectLst/>
                <a:latin typeface="Arial" panose="020B0604020202020204" pitchFamily="34" charset="0"/>
                <a:hlinkClick r:id="rId22"/>
              </a:rPr>
              <a:t>https://www.frontiersin.org/articles/10.3389/fpsyg.2019.02911</a:t>
            </a:r>
            <a:endParaRPr lang="en-US" sz="1000" b="0" i="0" u="sng" strike="noStrike" dirty="0">
              <a:solidFill>
                <a:srgbClr val="1155CC"/>
              </a:solidFill>
              <a:effectLst/>
              <a:latin typeface="Arial" panose="020B0604020202020204" pitchFamily="34" charset="0"/>
            </a:endParaRPr>
          </a:p>
          <a:p>
            <a:endParaRPr lang="en-US" sz="1000" dirty="0">
              <a:solidFill>
                <a:schemeClr val="dk1"/>
              </a:solidFill>
              <a:latin typeface="Arial" panose="020B0604020202020204" pitchFamily="34" charset="0"/>
              <a:ea typeface="Helvetica Neue"/>
              <a:cs typeface="Arial" panose="020B0604020202020204" pitchFamily="34" charset="0"/>
              <a:sym typeface="Helvetica Neue"/>
            </a:endParaRPr>
          </a:p>
          <a:p>
            <a:r>
              <a:rPr lang="en-US" sz="1100" dirty="0">
                <a:solidFill>
                  <a:schemeClr val="dk1"/>
                </a:solidFill>
                <a:latin typeface="Arial" panose="020B0604020202020204" pitchFamily="34" charset="0"/>
                <a:ea typeface="Helvetica Neue"/>
                <a:cs typeface="Arial" panose="020B0604020202020204" pitchFamily="34" charset="0"/>
                <a:sym typeface="Helvetica Neue"/>
              </a:rPr>
              <a:t>We acknowledge support from NSF-CAREER 1945436 </a:t>
            </a:r>
            <a:r>
              <a:rPr lang="en-US" sz="1100" b="0" i="0" dirty="0">
                <a:solidFill>
                  <a:srgbClr val="1D1C1D"/>
                </a:solidFill>
                <a:effectLst/>
                <a:latin typeface="Arial" panose="020B0604020202020204" pitchFamily="34" charset="0"/>
                <a:cs typeface="Arial" panose="020B0604020202020204" pitchFamily="34" charset="0"/>
              </a:rPr>
              <a:t>to PL</a:t>
            </a:r>
            <a:r>
              <a:rPr lang="en-US" sz="1100" dirty="0">
                <a:solidFill>
                  <a:schemeClr val="dk1"/>
                </a:solidFill>
                <a:latin typeface="Arial" panose="020B0604020202020204" pitchFamily="34" charset="0"/>
                <a:ea typeface="Helvetica Neue"/>
                <a:cs typeface="Arial" panose="020B0604020202020204" pitchFamily="34" charset="0"/>
                <a:sym typeface="Helvetica Neue"/>
              </a:rPr>
              <a:t>.</a:t>
            </a:r>
            <a:endParaRPr lang="en-US" sz="1100"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AC857DA8-57FC-4130-8807-CCCA9EA6FC84}"/>
              </a:ext>
            </a:extLst>
          </p:cNvPr>
          <p:cNvPicPr>
            <a:picLocks noChangeAspect="1"/>
          </p:cNvPicPr>
          <p:nvPr/>
        </p:nvPicPr>
        <p:blipFill rotWithShape="1">
          <a:blip r:embed="rId23"/>
          <a:srcRect t="8867" b="62932"/>
          <a:stretch/>
        </p:blipFill>
        <p:spPr>
          <a:xfrm>
            <a:off x="31422336" y="17551966"/>
            <a:ext cx="10215288" cy="7202001"/>
          </a:xfrm>
          <a:prstGeom prst="rect">
            <a:avLst/>
          </a:prstGeom>
        </p:spPr>
      </p:pic>
      <p:pic>
        <p:nvPicPr>
          <p:cNvPr id="8" name="Picture 7" descr="A qr code on a white background&#10;&#10;Description automatically generated">
            <a:extLst>
              <a:ext uri="{FF2B5EF4-FFF2-40B4-BE49-F238E27FC236}">
                <a16:creationId xmlns:a16="http://schemas.microsoft.com/office/drawing/2014/main" id="{E19B7614-F1C2-29F1-0976-CBE5ECCDDF72}"/>
              </a:ext>
            </a:extLst>
          </p:cNvPr>
          <p:cNvPicPr>
            <a:picLocks noChangeAspect="1"/>
          </p:cNvPicPr>
          <p:nvPr/>
        </p:nvPicPr>
        <p:blipFill>
          <a:blip r:embed="rId24"/>
          <a:stretch>
            <a:fillRect/>
          </a:stretch>
        </p:blipFill>
        <p:spPr>
          <a:xfrm>
            <a:off x="42146007" y="37590879"/>
            <a:ext cx="813921" cy="813921"/>
          </a:xfrm>
          <a:prstGeom prst="rect">
            <a:avLst/>
          </a:prstGeom>
        </p:spPr>
      </p:pic>
      <p:sp>
        <p:nvSpPr>
          <p:cNvPr id="9" name="TextBox 8">
            <a:extLst>
              <a:ext uri="{FF2B5EF4-FFF2-40B4-BE49-F238E27FC236}">
                <a16:creationId xmlns:a16="http://schemas.microsoft.com/office/drawing/2014/main" id="{06F79AAF-4115-B731-4674-20A328EDCCE3}"/>
              </a:ext>
            </a:extLst>
          </p:cNvPr>
          <p:cNvSpPr txBox="1"/>
          <p:nvPr/>
        </p:nvSpPr>
        <p:spPr>
          <a:xfrm>
            <a:off x="42129009"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1</a:t>
            </a:r>
          </a:p>
        </p:txBody>
      </p:sp>
      <p:pic>
        <p:nvPicPr>
          <p:cNvPr id="14" name="Picture 13" descr="A qr code on a white background&#10;&#10;Description automatically generated">
            <a:extLst>
              <a:ext uri="{FF2B5EF4-FFF2-40B4-BE49-F238E27FC236}">
                <a16:creationId xmlns:a16="http://schemas.microsoft.com/office/drawing/2014/main" id="{49740273-EB50-1B22-78B0-951441A08DE1}"/>
              </a:ext>
            </a:extLst>
          </p:cNvPr>
          <p:cNvPicPr>
            <a:picLocks noChangeAspect="1"/>
          </p:cNvPicPr>
          <p:nvPr/>
        </p:nvPicPr>
        <p:blipFill>
          <a:blip r:embed="rId25"/>
          <a:stretch>
            <a:fillRect/>
          </a:stretch>
        </p:blipFill>
        <p:spPr>
          <a:xfrm>
            <a:off x="43091592" y="37594486"/>
            <a:ext cx="813921" cy="813921"/>
          </a:xfrm>
          <a:prstGeom prst="rect">
            <a:avLst/>
          </a:prstGeom>
        </p:spPr>
      </p:pic>
      <p:sp>
        <p:nvSpPr>
          <p:cNvPr id="15" name="TextBox 14">
            <a:extLst>
              <a:ext uri="{FF2B5EF4-FFF2-40B4-BE49-F238E27FC236}">
                <a16:creationId xmlns:a16="http://schemas.microsoft.com/office/drawing/2014/main" id="{BBC9C145-1ABF-4B15-5A8D-3566352F70D1}"/>
              </a:ext>
            </a:extLst>
          </p:cNvPr>
          <p:cNvSpPr txBox="1"/>
          <p:nvPr/>
        </p:nvSpPr>
        <p:spPr>
          <a:xfrm>
            <a:off x="42951225" y="37338728"/>
            <a:ext cx="94796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Study 2</a:t>
            </a:r>
          </a:p>
        </p:txBody>
      </p:sp>
      <p:sp>
        <p:nvSpPr>
          <p:cNvPr id="4" name="TextBox 3">
            <a:extLst>
              <a:ext uri="{FF2B5EF4-FFF2-40B4-BE49-F238E27FC236}">
                <a16:creationId xmlns:a16="http://schemas.microsoft.com/office/drawing/2014/main" id="{34ECE75E-11FD-B169-8941-5919C4670F49}"/>
              </a:ext>
            </a:extLst>
          </p:cNvPr>
          <p:cNvSpPr txBox="1"/>
          <p:nvPr/>
        </p:nvSpPr>
        <p:spPr>
          <a:xfrm>
            <a:off x="29936005" y="14150397"/>
            <a:ext cx="1796143" cy="307777"/>
          </a:xfrm>
          <a:prstGeom prst="rect">
            <a:avLst/>
          </a:prstGeom>
          <a:noFill/>
        </p:spPr>
        <p:txBody>
          <a:bodyPr wrap="square" rtlCol="0">
            <a:spAutoFit/>
          </a:bodyPr>
          <a:lstStyle/>
          <a:p>
            <a:r>
              <a:rPr lang="en-US" i="1" dirty="0"/>
              <a:t>r = 0.14, p = 0.02</a:t>
            </a:r>
          </a:p>
        </p:txBody>
      </p:sp>
      <p:sp>
        <p:nvSpPr>
          <p:cNvPr id="18" name="Google Shape;121;p1">
            <a:extLst>
              <a:ext uri="{FF2B5EF4-FFF2-40B4-BE49-F238E27FC236}">
                <a16:creationId xmlns:a16="http://schemas.microsoft.com/office/drawing/2014/main" id="{FAC2F673-5E8E-F280-2746-17113F14127F}"/>
              </a:ext>
            </a:extLst>
          </p:cNvPr>
          <p:cNvSpPr/>
          <p:nvPr/>
        </p:nvSpPr>
        <p:spPr>
          <a:xfrm>
            <a:off x="692762" y="10358880"/>
            <a:ext cx="13880592" cy="2493537"/>
          </a:xfrm>
          <a:prstGeom prst="rect">
            <a:avLst/>
          </a:prstGeom>
          <a:solidFill>
            <a:schemeClr val="accent6">
              <a:lumMod val="40000"/>
              <a:lumOff val="60000"/>
            </a:schemeClr>
          </a:solid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US" sz="3200" b="1" dirty="0">
                <a:latin typeface="Arial" panose="020B0604020202020204" pitchFamily="34" charset="0"/>
                <a:cs typeface="Arial" panose="020B0604020202020204" pitchFamily="34" charset="0"/>
              </a:rPr>
              <a:t>Research Questions</a:t>
            </a:r>
            <a:r>
              <a:rPr lang="en-US" sz="3200" dirty="0">
                <a:latin typeface="Arial" panose="020B0604020202020204" pitchFamily="34" charset="0"/>
                <a:cs typeface="Arial" panose="020B0604020202020204" pitchFamily="34" charset="0"/>
              </a:rPr>
              <a: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A) How does early life adversity, with respect to developmental timing and dimension of adversity, impact adult music engagement?</a:t>
            </a:r>
          </a:p>
          <a:p>
            <a:pPr marL="0" marR="0" lvl="0" indent="0" rtl="0">
              <a:spcBef>
                <a:spcPts val="0"/>
              </a:spcBef>
              <a:spcAft>
                <a:spcPts val="0"/>
              </a:spcAft>
              <a:buNone/>
            </a:pPr>
            <a:r>
              <a:rPr lang="en-US" sz="3200" dirty="0">
                <a:latin typeface="Arial" panose="020B0604020202020204" pitchFamily="34" charset="0"/>
                <a:cs typeface="Arial" panose="020B0604020202020204" pitchFamily="34" charset="0"/>
              </a:rPr>
              <a:t>B) How do differences in music engagement relate to mental health and resilience in adulthood?</a:t>
            </a:r>
            <a:endParaRPr sz="3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811B8A-E883-79A7-87ED-3067CCA6BDEC}"/>
              </a:ext>
            </a:extLst>
          </p:cNvPr>
          <p:cNvSpPr txBox="1"/>
          <p:nvPr/>
        </p:nvSpPr>
        <p:spPr>
          <a:xfrm>
            <a:off x="31732148" y="7367796"/>
            <a:ext cx="2507940" cy="584775"/>
          </a:xfrm>
          <a:prstGeom prst="rect">
            <a:avLst/>
          </a:prstGeom>
          <a:noFill/>
        </p:spPr>
        <p:txBody>
          <a:bodyPr wrap="square" rtlCol="0">
            <a:spAutoFit/>
          </a:bodyPr>
          <a:lstStyle/>
          <a:p>
            <a:r>
              <a:rPr lang="en-US" sz="3200" dirty="0">
                <a:solidFill>
                  <a:schemeClr val="accent6">
                    <a:lumMod val="50000"/>
                  </a:schemeClr>
                </a:solidFill>
              </a:rPr>
              <a:t>Study 1:</a:t>
            </a:r>
          </a:p>
        </p:txBody>
      </p:sp>
      <p:sp>
        <p:nvSpPr>
          <p:cNvPr id="42" name="Google Shape;121;p1">
            <a:extLst>
              <a:ext uri="{FF2B5EF4-FFF2-40B4-BE49-F238E27FC236}">
                <a16:creationId xmlns:a16="http://schemas.microsoft.com/office/drawing/2014/main" id="{98487CF5-EDEC-E1A4-C15D-6964AEA20249}"/>
              </a:ext>
            </a:extLst>
          </p:cNvPr>
          <p:cNvSpPr/>
          <p:nvPr/>
        </p:nvSpPr>
        <p:spPr>
          <a:xfrm>
            <a:off x="14554250" y="28816324"/>
            <a:ext cx="14198418" cy="1950043"/>
          </a:xfrm>
          <a:prstGeom prst="rect">
            <a:avLst/>
          </a:prstGeom>
          <a:solidFill>
            <a:schemeClr val="accent6">
              <a:lumMod val="50000"/>
            </a:schemeClr>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lt1"/>
                </a:solidFill>
                <a:latin typeface="Arial" panose="020B0604020202020204" pitchFamily="34" charset="0"/>
                <a:ea typeface="Helvetica Neue"/>
                <a:cs typeface="Arial" panose="020B0604020202020204" pitchFamily="34" charset="0"/>
                <a:sym typeface="Helvetica Neue"/>
              </a:rPr>
              <a:t>Study 2: Absorption into music associated with using music for escapism </a:t>
            </a:r>
          </a:p>
        </p:txBody>
      </p:sp>
      <p:sp>
        <p:nvSpPr>
          <p:cNvPr id="43" name="TextBox 42">
            <a:extLst>
              <a:ext uri="{FF2B5EF4-FFF2-40B4-BE49-F238E27FC236}">
                <a16:creationId xmlns:a16="http://schemas.microsoft.com/office/drawing/2014/main" id="{121AC58C-716C-DF64-2256-6B928CCD4FCE}"/>
              </a:ext>
            </a:extLst>
          </p:cNvPr>
          <p:cNvSpPr txBox="1"/>
          <p:nvPr/>
        </p:nvSpPr>
        <p:spPr>
          <a:xfrm>
            <a:off x="16658214" y="37903448"/>
            <a:ext cx="11651782" cy="307777"/>
          </a:xfrm>
          <a:prstGeom prst="rect">
            <a:avLst/>
          </a:prstGeom>
          <a:noFill/>
        </p:spPr>
        <p:txBody>
          <a:bodyPr wrap="square" rtlCol="0">
            <a:spAutoFit/>
          </a:bodyPr>
          <a:lstStyle/>
          <a:p>
            <a:r>
              <a:rPr lang="en-US" i="1" dirty="0"/>
              <a:t>Model: Escapism ~ Mood Regulation + Emotion Evocation + Social Reward + Music Seeking + Sensorimotor Reward + Absorption</a:t>
            </a:r>
          </a:p>
        </p:txBody>
      </p:sp>
      <p:pic>
        <p:nvPicPr>
          <p:cNvPr id="21" name="Picture 20">
            <a:extLst>
              <a:ext uri="{FF2B5EF4-FFF2-40B4-BE49-F238E27FC236}">
                <a16:creationId xmlns:a16="http://schemas.microsoft.com/office/drawing/2014/main" id="{C89E9722-1093-F30D-A061-E6467E98FCC7}"/>
              </a:ext>
            </a:extLst>
          </p:cNvPr>
          <p:cNvPicPr>
            <a:picLocks noChangeAspect="1"/>
          </p:cNvPicPr>
          <p:nvPr/>
        </p:nvPicPr>
        <p:blipFill>
          <a:blip r:embed="rId26"/>
          <a:stretch>
            <a:fillRect/>
          </a:stretch>
        </p:blipFill>
        <p:spPr>
          <a:xfrm>
            <a:off x="1746786" y="24896866"/>
            <a:ext cx="12445166" cy="12445166"/>
          </a:xfrm>
          <a:prstGeom prst="rect">
            <a:avLst/>
          </a:prstGeom>
        </p:spPr>
      </p:pic>
      <p:sp>
        <p:nvSpPr>
          <p:cNvPr id="6" name="TextBox 5">
            <a:extLst>
              <a:ext uri="{FF2B5EF4-FFF2-40B4-BE49-F238E27FC236}">
                <a16:creationId xmlns:a16="http://schemas.microsoft.com/office/drawing/2014/main" id="{A50B33A9-7238-AE0E-AD39-664FE70E9063}"/>
              </a:ext>
            </a:extLst>
          </p:cNvPr>
          <p:cNvSpPr txBox="1"/>
          <p:nvPr/>
        </p:nvSpPr>
        <p:spPr>
          <a:xfrm>
            <a:off x="5691435" y="35567165"/>
            <a:ext cx="8316763" cy="307777"/>
          </a:xfrm>
          <a:prstGeom prst="rect">
            <a:avLst/>
          </a:prstGeom>
          <a:noFill/>
        </p:spPr>
        <p:txBody>
          <a:bodyPr wrap="square" rtlCol="0">
            <a:spAutoFit/>
          </a:bodyPr>
          <a:lstStyle/>
          <a:p>
            <a:r>
              <a:rPr lang="en-US" i="1" dirty="0"/>
              <a:t>Colors indicate r value; asterisks denote significance level p &lt; .05, ** p &lt;.01, *** p &lt;.001</a:t>
            </a:r>
          </a:p>
        </p:txBody>
      </p:sp>
      <p:sp>
        <p:nvSpPr>
          <p:cNvPr id="17" name="Rectangle 16">
            <a:extLst>
              <a:ext uri="{FF2B5EF4-FFF2-40B4-BE49-F238E27FC236}">
                <a16:creationId xmlns:a16="http://schemas.microsoft.com/office/drawing/2014/main" id="{366231DD-E15C-12D0-81F0-BB9C3E2AAB63}"/>
              </a:ext>
            </a:extLst>
          </p:cNvPr>
          <p:cNvSpPr/>
          <p:nvPr/>
        </p:nvSpPr>
        <p:spPr>
          <a:xfrm>
            <a:off x="7722705" y="31286876"/>
            <a:ext cx="299314" cy="348799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3C1DD6BF-1D35-BDB0-BA89-EB5ED3896F4F}"/>
              </a:ext>
            </a:extLst>
          </p:cNvPr>
          <p:cNvPicPr>
            <a:picLocks noChangeAspect="1"/>
          </p:cNvPicPr>
          <p:nvPr/>
        </p:nvPicPr>
        <p:blipFill>
          <a:blip r:embed="rId27"/>
          <a:stretch>
            <a:fillRect/>
          </a:stretch>
        </p:blipFill>
        <p:spPr>
          <a:xfrm>
            <a:off x="16120170" y="6168225"/>
            <a:ext cx="11932920" cy="11932920"/>
          </a:xfrm>
          <a:prstGeom prst="rect">
            <a:avLst/>
          </a:prstGeom>
        </p:spPr>
      </p:pic>
      <p:sp>
        <p:nvSpPr>
          <p:cNvPr id="26" name="Rectangle 25">
            <a:extLst>
              <a:ext uri="{FF2B5EF4-FFF2-40B4-BE49-F238E27FC236}">
                <a16:creationId xmlns:a16="http://schemas.microsoft.com/office/drawing/2014/main" id="{ACD11816-D05D-1909-2795-448FD1547381}"/>
              </a:ext>
            </a:extLst>
          </p:cNvPr>
          <p:cNvSpPr/>
          <p:nvPr/>
        </p:nvSpPr>
        <p:spPr>
          <a:xfrm>
            <a:off x="21867461" y="12271649"/>
            <a:ext cx="277829" cy="337858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aph of a music score&#10;&#10;Description automatically generated">
            <a:extLst>
              <a:ext uri="{FF2B5EF4-FFF2-40B4-BE49-F238E27FC236}">
                <a16:creationId xmlns:a16="http://schemas.microsoft.com/office/drawing/2014/main" id="{4C57376A-A7D1-61F2-ADDD-924404E59046}"/>
              </a:ext>
            </a:extLst>
          </p:cNvPr>
          <p:cNvPicPr>
            <a:picLocks noChangeAspect="1"/>
          </p:cNvPicPr>
          <p:nvPr/>
        </p:nvPicPr>
        <p:blipFill>
          <a:blip r:embed="rId28"/>
          <a:stretch>
            <a:fillRect/>
          </a:stretch>
        </p:blipFill>
        <p:spPr>
          <a:xfrm>
            <a:off x="14682997" y="19473336"/>
            <a:ext cx="6986165" cy="6986165"/>
          </a:xfrm>
          <a:prstGeom prst="rect">
            <a:avLst/>
          </a:prstGeom>
        </p:spPr>
      </p:pic>
      <p:pic>
        <p:nvPicPr>
          <p:cNvPr id="32" name="Picture 31" descr="A graph of music score&#10;&#10;Description automatically generated">
            <a:extLst>
              <a:ext uri="{FF2B5EF4-FFF2-40B4-BE49-F238E27FC236}">
                <a16:creationId xmlns:a16="http://schemas.microsoft.com/office/drawing/2014/main" id="{9029CAD6-60D7-829A-2F36-3C4645D6E8B3}"/>
              </a:ext>
            </a:extLst>
          </p:cNvPr>
          <p:cNvPicPr>
            <a:picLocks noChangeAspect="1"/>
          </p:cNvPicPr>
          <p:nvPr/>
        </p:nvPicPr>
        <p:blipFill>
          <a:blip r:embed="rId29"/>
          <a:stretch>
            <a:fillRect/>
          </a:stretch>
        </p:blipFill>
        <p:spPr>
          <a:xfrm>
            <a:off x="21491058" y="19409359"/>
            <a:ext cx="6986016" cy="6986016"/>
          </a:xfrm>
          <a:prstGeom prst="rect">
            <a:avLst/>
          </a:prstGeom>
        </p:spPr>
      </p:pic>
      <p:sp>
        <p:nvSpPr>
          <p:cNvPr id="39" name="TextBox 38">
            <a:extLst>
              <a:ext uri="{FF2B5EF4-FFF2-40B4-BE49-F238E27FC236}">
                <a16:creationId xmlns:a16="http://schemas.microsoft.com/office/drawing/2014/main" id="{569FD68B-4F04-365F-BF40-DE3687BA6993}"/>
              </a:ext>
            </a:extLst>
          </p:cNvPr>
          <p:cNvSpPr txBox="1"/>
          <p:nvPr/>
        </p:nvSpPr>
        <p:spPr>
          <a:xfrm>
            <a:off x="15500070" y="25424027"/>
            <a:ext cx="5020241" cy="307777"/>
          </a:xfrm>
          <a:prstGeom prst="rect">
            <a:avLst/>
          </a:prstGeom>
          <a:noFill/>
        </p:spPr>
        <p:txBody>
          <a:bodyPr wrap="square" rtlCol="0">
            <a:spAutoFit/>
          </a:bodyPr>
          <a:lstStyle/>
          <a:p>
            <a:r>
              <a:rPr lang="en-US" i="1" dirty="0"/>
              <a:t>r = 0.44, p &lt; 0.001</a:t>
            </a:r>
          </a:p>
        </p:txBody>
      </p:sp>
      <p:sp>
        <p:nvSpPr>
          <p:cNvPr id="35" name="TextBox 34">
            <a:extLst>
              <a:ext uri="{FF2B5EF4-FFF2-40B4-BE49-F238E27FC236}">
                <a16:creationId xmlns:a16="http://schemas.microsoft.com/office/drawing/2014/main" id="{35365B8E-EEFA-A759-7777-3D7EA51EBEBD}"/>
              </a:ext>
            </a:extLst>
          </p:cNvPr>
          <p:cNvSpPr txBox="1"/>
          <p:nvPr/>
        </p:nvSpPr>
        <p:spPr>
          <a:xfrm>
            <a:off x="22283677" y="25402673"/>
            <a:ext cx="5020241" cy="307777"/>
          </a:xfrm>
          <a:prstGeom prst="rect">
            <a:avLst/>
          </a:prstGeom>
          <a:noFill/>
        </p:spPr>
        <p:txBody>
          <a:bodyPr wrap="square" rtlCol="0">
            <a:spAutoFit/>
          </a:bodyPr>
          <a:lstStyle/>
          <a:p>
            <a:r>
              <a:rPr lang="en-US" i="1" dirty="0"/>
              <a:t>r = 0.19, p = 0.002</a:t>
            </a:r>
          </a:p>
        </p:txBody>
      </p:sp>
      <p:pic>
        <p:nvPicPr>
          <p:cNvPr id="46" name="Picture 45" descr="A graph with red and blue dots&#10;&#10;Description automatically generated">
            <a:extLst>
              <a:ext uri="{FF2B5EF4-FFF2-40B4-BE49-F238E27FC236}">
                <a16:creationId xmlns:a16="http://schemas.microsoft.com/office/drawing/2014/main" id="{33D89E70-D146-23CC-6775-340EC8C45085}"/>
              </a:ext>
            </a:extLst>
          </p:cNvPr>
          <p:cNvPicPr>
            <a:picLocks noChangeAspect="1"/>
          </p:cNvPicPr>
          <p:nvPr/>
        </p:nvPicPr>
        <p:blipFill>
          <a:blip r:embed="rId30"/>
          <a:stretch>
            <a:fillRect/>
          </a:stretch>
        </p:blipFill>
        <p:spPr>
          <a:xfrm>
            <a:off x="16539507" y="30811927"/>
            <a:ext cx="9962455" cy="6973718"/>
          </a:xfrm>
          <a:prstGeom prst="rect">
            <a:avLst/>
          </a:prstGeom>
        </p:spPr>
      </p:pic>
      <p:pic>
        <p:nvPicPr>
          <p:cNvPr id="50" name="Picture 49" descr="A graph of resilience and absorption&#10;&#10;Description automatically generated">
            <a:extLst>
              <a:ext uri="{FF2B5EF4-FFF2-40B4-BE49-F238E27FC236}">
                <a16:creationId xmlns:a16="http://schemas.microsoft.com/office/drawing/2014/main" id="{4B056BA4-BB20-3FD7-5A2A-8E2972005D32}"/>
              </a:ext>
            </a:extLst>
          </p:cNvPr>
          <p:cNvPicPr>
            <a:picLocks noChangeAspect="1"/>
          </p:cNvPicPr>
          <p:nvPr/>
        </p:nvPicPr>
        <p:blipFill>
          <a:blip r:embed="rId31"/>
          <a:stretch>
            <a:fillRect/>
          </a:stretch>
        </p:blipFill>
        <p:spPr>
          <a:xfrm>
            <a:off x="35914873" y="8302799"/>
            <a:ext cx="6858000" cy="6858000"/>
          </a:xfrm>
          <a:prstGeom prst="rect">
            <a:avLst/>
          </a:prstGeom>
        </p:spPr>
      </p:pic>
      <p:sp>
        <p:nvSpPr>
          <p:cNvPr id="52" name="TextBox 51">
            <a:extLst>
              <a:ext uri="{FF2B5EF4-FFF2-40B4-BE49-F238E27FC236}">
                <a16:creationId xmlns:a16="http://schemas.microsoft.com/office/drawing/2014/main" id="{6CC241DA-602F-0636-AD00-0B64E45FFEC9}"/>
              </a:ext>
            </a:extLst>
          </p:cNvPr>
          <p:cNvSpPr txBox="1"/>
          <p:nvPr/>
        </p:nvSpPr>
        <p:spPr>
          <a:xfrm>
            <a:off x="38870852" y="7367796"/>
            <a:ext cx="1688283" cy="584775"/>
          </a:xfrm>
          <a:prstGeom prst="rect">
            <a:avLst/>
          </a:prstGeom>
          <a:noFill/>
        </p:spPr>
        <p:txBody>
          <a:bodyPr wrap="none" rtlCol="0">
            <a:spAutoFit/>
          </a:bodyPr>
          <a:lstStyle/>
          <a:p>
            <a:r>
              <a:rPr lang="en-US" sz="3200" dirty="0">
                <a:solidFill>
                  <a:schemeClr val="accent6">
                    <a:lumMod val="50000"/>
                  </a:schemeClr>
                </a:solidFill>
              </a:rPr>
              <a:t>Study 2:</a:t>
            </a:r>
          </a:p>
        </p:txBody>
      </p:sp>
      <p:sp>
        <p:nvSpPr>
          <p:cNvPr id="53" name="TextBox 52">
            <a:extLst>
              <a:ext uri="{FF2B5EF4-FFF2-40B4-BE49-F238E27FC236}">
                <a16:creationId xmlns:a16="http://schemas.microsoft.com/office/drawing/2014/main" id="{3A37AEC3-6B77-CE66-96EB-6877C72B63C3}"/>
              </a:ext>
            </a:extLst>
          </p:cNvPr>
          <p:cNvSpPr txBox="1"/>
          <p:nvPr/>
        </p:nvSpPr>
        <p:spPr>
          <a:xfrm>
            <a:off x="36757723" y="14150396"/>
            <a:ext cx="1796143" cy="307777"/>
          </a:xfrm>
          <a:prstGeom prst="rect">
            <a:avLst/>
          </a:prstGeom>
          <a:noFill/>
        </p:spPr>
        <p:txBody>
          <a:bodyPr wrap="square" rtlCol="0">
            <a:spAutoFit/>
          </a:bodyPr>
          <a:lstStyle/>
          <a:p>
            <a:r>
              <a:rPr lang="en-US" i="1" dirty="0"/>
              <a:t>r = 0.13, p = 0.03</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8509</TotalTime>
  <Words>1368</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Helvetica Neue</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Nicholas Kathios</cp:lastModifiedBy>
  <cp:revision>108</cp:revision>
  <cp:lastPrinted>2022-04-18T15:59:33Z</cp:lastPrinted>
  <dcterms:created xsi:type="dcterms:W3CDTF">2021-02-08T14:55:12Z</dcterms:created>
  <dcterms:modified xsi:type="dcterms:W3CDTF">2023-07-19T18:37:19Z</dcterms:modified>
</cp:coreProperties>
</file>