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9" r:id="rId5"/>
    <p:sldId id="263" r:id="rId6"/>
    <p:sldId id="267" r:id="rId7"/>
    <p:sldId id="270" r:id="rId8"/>
    <p:sldId id="268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5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8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D107-11FC-C140-B84F-9BB0BAA099E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6405-3BE1-CA44-BC77-48509DE1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Math 142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Professor Gu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Today:  Test “Geometry” water</a:t>
            </a:r>
          </a:p>
          <a:p>
            <a:r>
              <a:rPr lang="en-US" dirty="0" smtClean="0"/>
              <a:t>&amp; </a:t>
            </a:r>
          </a:p>
          <a:p>
            <a:r>
              <a:rPr lang="en-US" dirty="0" smtClean="0"/>
              <a:t>Review of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72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halkboard"/>
                <a:cs typeface="Chalkboard"/>
              </a:rPr>
              <a:t>Test “geometry water”…</a:t>
            </a:r>
            <a:br>
              <a:rPr lang="en-US" i="1" dirty="0" smtClean="0">
                <a:solidFill>
                  <a:srgbClr val="0000FF"/>
                </a:solidFill>
                <a:latin typeface="Chalkboard"/>
                <a:cs typeface="Chalkboard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Does the following equation denote a line or a plane?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19724"/>
            <a:ext cx="8229600" cy="4525963"/>
          </a:xfrm>
        </p:spPr>
        <p:txBody>
          <a:bodyPr/>
          <a:lstStyle/>
          <a:p>
            <a:r>
              <a:rPr lang="en-US" dirty="0" smtClean="0"/>
              <a:t>2X + 3Y - 5Z +9 = 0</a:t>
            </a:r>
          </a:p>
          <a:p>
            <a:endParaRPr lang="en-US" dirty="0"/>
          </a:p>
          <a:p>
            <a:r>
              <a:rPr lang="en-US" dirty="0" smtClean="0"/>
              <a:t>Could you describe more geometric details of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5" y="10287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halkboard"/>
                <a:cs typeface="Chalkboard"/>
              </a:rPr>
              <a:t>Test “geometry water”…</a:t>
            </a:r>
            <a:br>
              <a:rPr lang="en-US" i="1" dirty="0" smtClean="0">
                <a:solidFill>
                  <a:srgbClr val="0000FF"/>
                </a:solidFill>
                <a:latin typeface="Chalkboard"/>
                <a:cs typeface="Chalkboard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does the graph of the following equation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35" y="3112212"/>
            <a:ext cx="6178670" cy="11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3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Go through details in the math 142 course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www.math.hmc.edu</a:t>
            </a:r>
            <a:r>
              <a:rPr lang="en-US" dirty="0" smtClean="0"/>
              <a:t>/math142-01/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000FF"/>
                </a:solidFill>
                <a:latin typeface="Chalkboard"/>
                <a:cs typeface="Chalkboard"/>
              </a:rPr>
              <a:t>Test “geometry water”…</a:t>
            </a:r>
            <a:br>
              <a:rPr lang="en-US" i="1" dirty="0" smtClean="0">
                <a:solidFill>
                  <a:srgbClr val="0000FF"/>
                </a:solidFill>
                <a:latin typeface="Chalkboard"/>
                <a:cs typeface="Chalkboard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does the following denote geometrically?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35593" b="-35593"/>
          <a:stretch>
            <a:fillRect/>
          </a:stretch>
        </p:blipFill>
        <p:spPr>
          <a:xfrm>
            <a:off x="294387" y="233203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00793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00FF"/>
                </a:solidFill>
              </a:rPr>
              <a:t>Key</a:t>
            </a:r>
            <a:r>
              <a:rPr lang="en-US" dirty="0" smtClean="0"/>
              <a:t> is to write the equation into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= d, where A is symmetric!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we can use the fact that the symmetric matrix must be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rthogonally</a:t>
            </a:r>
            <a:r>
              <a:rPr lang="en-US" dirty="0" smtClean="0"/>
              <a:t> diagonalizable (i.e. exists an orthogonal matrix P such that </a:t>
            </a:r>
            <a:r>
              <a:rPr lang="en-US" dirty="0" err="1" smtClean="0"/>
              <a:t>P</a:t>
            </a:r>
            <a:r>
              <a:rPr lang="en-US" baseline="30000" dirty="0" err="1" smtClean="0"/>
              <a:t>t</a:t>
            </a:r>
            <a:r>
              <a:rPr lang="en-US" dirty="0" err="1" smtClean="0"/>
              <a:t>AP</a:t>
            </a:r>
            <a:r>
              <a:rPr lang="en-US" dirty="0" smtClean="0"/>
              <a:t> = D, where D is a diagonal matrix);</a:t>
            </a:r>
          </a:p>
          <a:p>
            <a:r>
              <a:rPr lang="en-US" dirty="0" smtClean="0"/>
              <a:t> then we be able to get rid of the “cross terms” such as </a:t>
            </a:r>
            <a:r>
              <a:rPr lang="en-US" dirty="0" err="1" smtClean="0"/>
              <a:t>xy</a:t>
            </a:r>
            <a:r>
              <a:rPr lang="en-US" dirty="0" smtClean="0"/>
              <a:t>, </a:t>
            </a:r>
            <a:r>
              <a:rPr lang="en-US" dirty="0" err="1" smtClean="0"/>
              <a:t>xz</a:t>
            </a:r>
            <a:r>
              <a:rPr lang="en-US" dirty="0" smtClean="0"/>
              <a:t>, and </a:t>
            </a:r>
            <a:r>
              <a:rPr lang="en-US" dirty="0" err="1" smtClean="0"/>
              <a:t>yz</a:t>
            </a:r>
            <a:r>
              <a:rPr lang="en-US" dirty="0"/>
              <a:t> </a:t>
            </a:r>
            <a:r>
              <a:rPr lang="en-US" dirty="0" smtClean="0"/>
              <a:t>through a linear transformation (what is this linear transformation?);</a:t>
            </a:r>
          </a:p>
          <a:p>
            <a:r>
              <a:rPr lang="en-US" dirty="0"/>
              <a:t>a</a:t>
            </a:r>
            <a:r>
              <a:rPr lang="en-US" dirty="0" smtClean="0"/>
              <a:t>nd then be able to recognize what is that surface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7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2" y="740833"/>
            <a:ext cx="8911167" cy="4221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rgbClr val="FF0000"/>
                </a:solidFill>
              </a:rPr>
              <a:t>Caution/Subtle:  </a:t>
            </a:r>
            <a:r>
              <a:rPr lang="en-US" sz="3600" i="1" dirty="0">
                <a:solidFill>
                  <a:srgbClr val="FF0000"/>
                </a:solidFill>
              </a:rPr>
              <a:t>Why </a:t>
            </a:r>
            <a:r>
              <a:rPr lang="en-US" sz="3600" i="1" dirty="0" smtClean="0">
                <a:solidFill>
                  <a:srgbClr val="FF0000"/>
                </a:solidFill>
              </a:rPr>
              <a:t>must we </a:t>
            </a:r>
            <a:r>
              <a:rPr lang="en-US" sz="3600" i="1" dirty="0">
                <a:solidFill>
                  <a:srgbClr val="FF0000"/>
                </a:solidFill>
              </a:rPr>
              <a:t>use  </a:t>
            </a:r>
            <a:r>
              <a:rPr lang="en-US" sz="3600" dirty="0" err="1"/>
              <a:t>P</a:t>
            </a:r>
            <a:r>
              <a:rPr lang="en-US" sz="3600" baseline="30000" dirty="0" err="1"/>
              <a:t>t</a:t>
            </a:r>
            <a:r>
              <a:rPr lang="en-US" sz="3600" dirty="0" err="1"/>
              <a:t>AP</a:t>
            </a:r>
            <a:r>
              <a:rPr lang="en-US" sz="3600" dirty="0"/>
              <a:t> = </a:t>
            </a:r>
            <a:r>
              <a:rPr lang="en-US" sz="3600" dirty="0" smtClean="0"/>
              <a:t>D (i.e. </a:t>
            </a:r>
            <a:r>
              <a:rPr lang="en-US" sz="3600" dirty="0" smtClean="0">
                <a:solidFill>
                  <a:srgbClr val="FF0000"/>
                </a:solidFill>
              </a:rPr>
              <a:t>orthogonally</a:t>
            </a:r>
            <a:r>
              <a:rPr lang="en-US" sz="3600" dirty="0" smtClean="0"/>
              <a:t> </a:t>
            </a:r>
            <a:r>
              <a:rPr lang="en-US" sz="3600" dirty="0" err="1" smtClean="0"/>
              <a:t>diagonalize</a:t>
            </a:r>
            <a:r>
              <a:rPr lang="en-US" sz="3600" dirty="0" smtClean="0"/>
              <a:t> A) </a:t>
            </a:r>
            <a:r>
              <a:rPr lang="en-US" sz="3600" dirty="0"/>
              <a:t>instead of using P</a:t>
            </a:r>
            <a:r>
              <a:rPr lang="en-US" sz="3600" baseline="30000" dirty="0"/>
              <a:t>-1</a:t>
            </a:r>
            <a:r>
              <a:rPr lang="en-US" sz="3600" dirty="0"/>
              <a:t>AP = </a:t>
            </a:r>
            <a:r>
              <a:rPr lang="en-US" sz="3600" dirty="0" smtClean="0"/>
              <a:t>D (i.e. usually </a:t>
            </a:r>
            <a:r>
              <a:rPr lang="en-US" sz="3600" dirty="0" err="1" smtClean="0"/>
              <a:t>diagonalize</a:t>
            </a:r>
            <a:r>
              <a:rPr lang="en-US" sz="3600" dirty="0" smtClean="0"/>
              <a:t> A)?  </a:t>
            </a:r>
            <a:r>
              <a:rPr lang="en-US" sz="3600" dirty="0"/>
              <a:t>Which step you could not </a:t>
            </a:r>
            <a:r>
              <a:rPr lang="en-US" sz="3600" dirty="0" smtClean="0"/>
              <a:t>go </a:t>
            </a:r>
            <a:r>
              <a:rPr lang="en-US" sz="3600" dirty="0"/>
              <a:t>through if you use P</a:t>
            </a:r>
            <a:r>
              <a:rPr lang="en-US" sz="3600" baseline="30000" dirty="0"/>
              <a:t>-1</a:t>
            </a:r>
            <a:r>
              <a:rPr lang="en-US" sz="3600" dirty="0"/>
              <a:t>AP = D?</a:t>
            </a:r>
            <a:endParaRPr lang="en-US" sz="3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halkboard"/>
                <a:cs typeface="Chalkboard"/>
              </a:rPr>
              <a:t>Please review why “a symmetric matrix must be </a:t>
            </a:r>
            <a:r>
              <a:rPr lang="en-US" sz="3600" b="1" dirty="0">
                <a:solidFill>
                  <a:srgbClr val="FF0000"/>
                </a:solidFill>
                <a:latin typeface="Chalkboard"/>
                <a:cs typeface="Chalkboard"/>
              </a:rPr>
              <a:t>orthogonally</a:t>
            </a:r>
            <a:r>
              <a:rPr lang="en-US" sz="3600" dirty="0">
                <a:solidFill>
                  <a:srgbClr val="0000FF"/>
                </a:solidFill>
                <a:latin typeface="Chalkboard"/>
                <a:cs typeface="Chalkboard"/>
              </a:rPr>
              <a:t> diagonalizable”.  See Topic 1 pages 58-62. 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370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great thing about this methods is that </a:t>
            </a:r>
            <a:r>
              <a:rPr lang="en-US" dirty="0" smtClean="0">
                <a:solidFill>
                  <a:srgbClr val="0000FF"/>
                </a:solidFill>
              </a:rPr>
              <a:t>it could be generated to any number of variables.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6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Algebraically, we call the left hand side term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in the equation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=d a quadratic form.   </a:t>
            </a:r>
          </a:p>
          <a:p>
            <a:r>
              <a:rPr lang="en-US" dirty="0" smtClean="0"/>
              <a:t>Geometrically, the equation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=d geometrically denotes a quadratic surface.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  <a:latin typeface="Chalkboard"/>
                <a:cs typeface="Chalkboard"/>
              </a:rPr>
              <a:t>Please read the details about quadratic forms in the slides of Topic 1, pages 63-88.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ways you could describe a circle mathematically?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  <a:latin typeface="Chalkboard"/>
                <a:cs typeface="Chalkboard"/>
              </a:rPr>
              <a:t>Please summarize all the ways of describing a circle you saw on the board that you and your classmates presented.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Chalkboard"/>
                <a:cs typeface="Chalkboard"/>
              </a:rPr>
              <a:t>Please try to find another different way to describe a circle.</a:t>
            </a:r>
            <a:endParaRPr lang="en-US" i="1" dirty="0">
              <a:solidFill>
                <a:srgbClr val="0000FF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35000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349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Welcome to Math 142 Professor Gu </vt:lpstr>
      <vt:lpstr>Test “geometry water”…  Does the following equation denote a line or a plane?</vt:lpstr>
      <vt:lpstr>Test “geometry water”…  How does the graph of the following equation look like?</vt:lpstr>
      <vt:lpstr> Go through details in the math 142 course webpage</vt:lpstr>
      <vt:lpstr> Test “geometry water”…  What does the following denote geometrically?</vt:lpstr>
      <vt:lpstr>The Key is to write the equation into XtAX = d, where A is symmetric! </vt:lpstr>
      <vt:lpstr>PowerPoint Presentation</vt:lpstr>
      <vt:lpstr>The great thing about this methods is that it could be generated to any number of variables. </vt:lpstr>
      <vt:lpstr>How many ways you could describe a circle mathematically?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Math 142 Prof. Gu </dc:title>
  <dc:creator>Weiqing Gu</dc:creator>
  <cp:lastModifiedBy>Weiqing Gu</cp:lastModifiedBy>
  <cp:revision>18</cp:revision>
  <dcterms:created xsi:type="dcterms:W3CDTF">2015-07-27T18:43:35Z</dcterms:created>
  <dcterms:modified xsi:type="dcterms:W3CDTF">2015-07-27T22:14:32Z</dcterms:modified>
</cp:coreProperties>
</file>