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0" r:id="rId4"/>
    <p:sldId id="276" r:id="rId5"/>
    <p:sldId id="271" r:id="rId6"/>
    <p:sldId id="272" r:id="rId7"/>
    <p:sldId id="273" r:id="rId8"/>
    <p:sldId id="274" r:id="rId9"/>
    <p:sldId id="27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69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EA20B9-9460-E54E-BEDE-0444A43942D8}"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41726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A20B9-9460-E54E-BEDE-0444A43942D8}"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158394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A20B9-9460-E54E-BEDE-0444A43942D8}"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333165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A20B9-9460-E54E-BEDE-0444A43942D8}"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166831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EA20B9-9460-E54E-BEDE-0444A43942D8}"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28467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EA20B9-9460-E54E-BEDE-0444A43942D8}"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95115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EA20B9-9460-E54E-BEDE-0444A43942D8}" type="datetimeFigureOut">
              <a:rPr lang="en-US" smtClean="0"/>
              <a:t>9/24/15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74986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EA20B9-9460-E54E-BEDE-0444A43942D8}" type="datetimeFigureOut">
              <a:rPr lang="en-US" smtClean="0"/>
              <a:t>9/24/15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165375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A20B9-9460-E54E-BEDE-0444A43942D8}" type="datetimeFigureOut">
              <a:rPr lang="en-US" smtClean="0"/>
              <a:t>9/24/15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52266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A20B9-9460-E54E-BEDE-0444A43942D8}"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92479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A20B9-9460-E54E-BEDE-0444A43942D8}"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556FC-452C-E14D-A3D2-499A2DEB6969}" type="slidenum">
              <a:rPr lang="en-US" smtClean="0"/>
              <a:t>‹#›</a:t>
            </a:fld>
            <a:endParaRPr lang="en-US"/>
          </a:p>
        </p:txBody>
      </p:sp>
    </p:spTree>
    <p:extLst>
      <p:ext uri="{BB962C8B-B14F-4D97-AF65-F5344CB8AC3E}">
        <p14:creationId xmlns:p14="http://schemas.microsoft.com/office/powerpoint/2010/main" val="16775639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A20B9-9460-E54E-BEDE-0444A43942D8}" type="datetimeFigureOut">
              <a:rPr lang="en-US" smtClean="0"/>
              <a:t>9/24/15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556FC-452C-E14D-A3D2-499A2DEB6969}" type="slidenum">
              <a:rPr lang="en-US" smtClean="0"/>
              <a:t>‹#›</a:t>
            </a:fld>
            <a:endParaRPr lang="en-US"/>
          </a:p>
        </p:txBody>
      </p:sp>
    </p:spTree>
    <p:extLst>
      <p:ext uri="{BB962C8B-B14F-4D97-AF65-F5344CB8AC3E}">
        <p14:creationId xmlns:p14="http://schemas.microsoft.com/office/powerpoint/2010/main" val="714926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Lecture 6: Rigid Motion and Relations </a:t>
            </a:r>
            <a:r>
              <a:rPr lang="en-US" b="1" dirty="0" smtClean="0"/>
              <a:t>to </a:t>
            </a:r>
            <a:r>
              <a:rPr lang="en-US" b="1" dirty="0" smtClean="0"/>
              <a:t>Using</a:t>
            </a:r>
            <a:r>
              <a:rPr lang="en-US" b="1" dirty="0" smtClean="0"/>
              <a:t> </a:t>
            </a:r>
            <a:r>
              <a:rPr lang="en-US" b="1" dirty="0" smtClean="0"/>
              <a:t>Quaternions</a:t>
            </a:r>
            <a:endParaRPr lang="en-US" b="1" dirty="0"/>
          </a:p>
        </p:txBody>
      </p:sp>
      <p:sp>
        <p:nvSpPr>
          <p:cNvPr id="3" name="Subtitle 2"/>
          <p:cNvSpPr>
            <a:spLocks noGrp="1"/>
          </p:cNvSpPr>
          <p:nvPr>
            <p:ph type="subTitle" idx="1"/>
          </p:nvPr>
        </p:nvSpPr>
        <p:spPr/>
        <p:txBody>
          <a:bodyPr/>
          <a:lstStyle/>
          <a:p>
            <a:r>
              <a:rPr lang="en-US" dirty="0" smtClean="0"/>
              <a:t>Math 142</a:t>
            </a:r>
          </a:p>
          <a:p>
            <a:r>
              <a:rPr lang="en-US" dirty="0" smtClean="0"/>
              <a:t>Prof. Gu</a:t>
            </a:r>
            <a:endParaRPr lang="en-US" dirty="0"/>
          </a:p>
        </p:txBody>
      </p:sp>
    </p:spTree>
    <p:extLst>
      <p:ext uri="{BB962C8B-B14F-4D97-AF65-F5344CB8AC3E}">
        <p14:creationId xmlns:p14="http://schemas.microsoft.com/office/powerpoint/2010/main" val="650108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7638"/>
            <a:ext cx="9144000" cy="1143000"/>
          </a:xfrm>
        </p:spPr>
        <p:txBody>
          <a:bodyPr>
            <a:noAutofit/>
          </a:bodyPr>
          <a:lstStyle/>
          <a:p>
            <a:r>
              <a:rPr lang="en-US" sz="2800" b="1" dirty="0" smtClean="0">
                <a:solidFill>
                  <a:srgbClr val="FF0000"/>
                </a:solidFill>
              </a:rPr>
              <a:t>Key:</a:t>
            </a:r>
            <a:r>
              <a:rPr lang="en-US" sz="2800" dirty="0" smtClean="0"/>
              <a:t>  We view that there is a frame attached to an airplane or to a rigid body.  When the airplane is flying or the rigid body is moving, we only need to record how the frame is moving.  </a:t>
            </a:r>
            <a:br>
              <a:rPr lang="en-US" sz="2800" dirty="0" smtClean="0"/>
            </a:br>
            <a:r>
              <a:rPr lang="en-US" sz="2800" dirty="0" smtClean="0"/>
              <a:t/>
            </a:r>
            <a:br>
              <a:rPr lang="en-US" sz="2800" dirty="0" smtClean="0"/>
            </a:br>
            <a:r>
              <a:rPr lang="en-US" sz="2800" i="1" dirty="0" smtClean="0"/>
              <a:t>Why? Since any other point on the body can be written as a linear combination using the 3 frame vectors as bases.  Note: the coefficients in this linear combination for that point would not change when the frame is moving since the body is rigid .   </a:t>
            </a:r>
            <a:endParaRPr lang="en-US" sz="2800" i="1" dirty="0"/>
          </a:p>
        </p:txBody>
      </p:sp>
      <p:pic>
        <p:nvPicPr>
          <p:cNvPr id="4" name="Content Placeholder 3"/>
          <p:cNvPicPr>
            <a:picLocks noGrp="1" noChangeAspect="1"/>
          </p:cNvPicPr>
          <p:nvPr>
            <p:ph idx="1"/>
          </p:nvPr>
        </p:nvPicPr>
        <p:blipFill>
          <a:blip r:embed="rId2"/>
          <a:srcRect l="-13487" r="-13487"/>
          <a:stretch>
            <a:fillRect/>
          </a:stretch>
        </p:blipFill>
        <p:spPr>
          <a:xfrm>
            <a:off x="-377842" y="4010526"/>
            <a:ext cx="4357349" cy="2396374"/>
          </a:xfrm>
        </p:spPr>
      </p:pic>
      <p:pic>
        <p:nvPicPr>
          <p:cNvPr id="5" name="Picture 4"/>
          <p:cNvPicPr>
            <a:picLocks noChangeAspect="1"/>
          </p:cNvPicPr>
          <p:nvPr/>
        </p:nvPicPr>
        <p:blipFill>
          <a:blip r:embed="rId3"/>
          <a:stretch>
            <a:fillRect/>
          </a:stretch>
        </p:blipFill>
        <p:spPr>
          <a:xfrm>
            <a:off x="6858000" y="4010526"/>
            <a:ext cx="2123292" cy="2134351"/>
          </a:xfrm>
          <a:prstGeom prst="rect">
            <a:avLst/>
          </a:prstGeom>
        </p:spPr>
      </p:pic>
      <p:pic>
        <p:nvPicPr>
          <p:cNvPr id="6" name="Picture 5"/>
          <p:cNvPicPr>
            <a:picLocks noChangeAspect="1"/>
          </p:cNvPicPr>
          <p:nvPr/>
        </p:nvPicPr>
        <p:blipFill>
          <a:blip r:embed="rId4"/>
          <a:stretch>
            <a:fillRect/>
          </a:stretch>
        </p:blipFill>
        <p:spPr>
          <a:xfrm>
            <a:off x="2929021" y="3899734"/>
            <a:ext cx="3928979" cy="2507166"/>
          </a:xfrm>
          <a:prstGeom prst="rect">
            <a:avLst/>
          </a:prstGeom>
        </p:spPr>
      </p:pic>
      <p:sp>
        <p:nvSpPr>
          <p:cNvPr id="7" name="TextBox 6"/>
          <p:cNvSpPr txBox="1"/>
          <p:nvPr/>
        </p:nvSpPr>
        <p:spPr>
          <a:xfrm>
            <a:off x="642200" y="6475574"/>
            <a:ext cx="8439179" cy="369332"/>
          </a:xfrm>
          <a:prstGeom prst="rect">
            <a:avLst/>
          </a:prstGeom>
          <a:noFill/>
        </p:spPr>
        <p:txBody>
          <a:bodyPr wrap="none" rtlCol="0">
            <a:spAutoFit/>
          </a:bodyPr>
          <a:lstStyle/>
          <a:p>
            <a:r>
              <a:rPr lang="en-US" b="1" dirty="0" smtClean="0">
                <a:solidFill>
                  <a:srgbClr val="0000FF"/>
                </a:solidFill>
                <a:latin typeface="Comic Sans MS"/>
                <a:cs typeface="Comic Sans MS"/>
              </a:rPr>
              <a:t>Key: Reduce the problem to understanding only how the frame is moving.</a:t>
            </a:r>
            <a:endParaRPr lang="en-US" b="1" dirty="0">
              <a:solidFill>
                <a:srgbClr val="0000FF"/>
              </a:solidFill>
              <a:latin typeface="Comic Sans MS"/>
              <a:cs typeface="Comic Sans MS"/>
            </a:endParaRPr>
          </a:p>
        </p:txBody>
      </p:sp>
    </p:spTree>
    <p:extLst>
      <p:ext uri="{BB962C8B-B14F-4D97-AF65-F5344CB8AC3E}">
        <p14:creationId xmlns:p14="http://schemas.microsoft.com/office/powerpoint/2010/main" val="7651783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We use an orthogonal matrix to represent an orthonormal 3-frame</a:t>
            </a:r>
            <a:endParaRPr lang="en-US" b="1" dirty="0"/>
          </a:p>
        </p:txBody>
      </p:sp>
      <p:sp>
        <p:nvSpPr>
          <p:cNvPr id="3" name="Content Placeholder 2"/>
          <p:cNvSpPr>
            <a:spLocks noGrp="1"/>
          </p:cNvSpPr>
          <p:nvPr>
            <p:ph idx="1"/>
          </p:nvPr>
        </p:nvSpPr>
        <p:spPr/>
        <p:txBody>
          <a:bodyPr>
            <a:normAutofit lnSpcReduction="10000"/>
          </a:bodyPr>
          <a:lstStyle/>
          <a:p>
            <a:r>
              <a:rPr lang="en-US" dirty="0" smtClean="0"/>
              <a:t>Each column is a vector in the 3-frame.</a:t>
            </a:r>
          </a:p>
          <a:p>
            <a:r>
              <a:rPr lang="en-US" dirty="0" smtClean="0"/>
              <a:t>We consider all such possible frames, i.e. all possible orthonormal matrices.  It can be proved that they form a group under multiplication. Denoted by </a:t>
            </a:r>
            <a:r>
              <a:rPr lang="en-US" b="1" dirty="0" smtClean="0">
                <a:solidFill>
                  <a:srgbClr val="0000FF"/>
                </a:solidFill>
              </a:rPr>
              <a:t>SO(3)</a:t>
            </a:r>
            <a:r>
              <a:rPr lang="en-US" dirty="0" smtClean="0"/>
              <a:t>.</a:t>
            </a:r>
          </a:p>
          <a:p>
            <a:r>
              <a:rPr lang="en-US" dirty="0" smtClean="0"/>
              <a:t>In fact, it can be proved in the future that SO(3) is also a manifold. </a:t>
            </a:r>
          </a:p>
          <a:p>
            <a:r>
              <a:rPr lang="en-US" dirty="0" smtClean="0"/>
              <a:t>A group “+” manifold  = a </a:t>
            </a:r>
            <a:r>
              <a:rPr lang="en-US" b="1" dirty="0" smtClean="0">
                <a:solidFill>
                  <a:srgbClr val="0000FF"/>
                </a:solidFill>
              </a:rPr>
              <a:t>Lie group</a:t>
            </a:r>
          </a:p>
          <a:p>
            <a:r>
              <a:rPr lang="en-US" b="1" dirty="0" smtClean="0">
                <a:solidFill>
                  <a:srgbClr val="0000FF"/>
                </a:solidFill>
              </a:rPr>
              <a:t>SO(3) is a Lie group.</a:t>
            </a:r>
          </a:p>
        </p:txBody>
      </p:sp>
    </p:spTree>
    <p:extLst>
      <p:ext uri="{BB962C8B-B14F-4D97-AF65-F5344CB8AC3E}">
        <p14:creationId xmlns:p14="http://schemas.microsoft.com/office/powerpoint/2010/main" val="6834057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Rigid Motions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Rotation “+” translation</a:t>
            </a:r>
          </a:p>
          <a:p>
            <a:r>
              <a:rPr lang="en-US" dirty="0" smtClean="0"/>
              <a:t>Rotation and translation are not commute; but there is formula to describe the difference.</a:t>
            </a:r>
          </a:p>
          <a:p>
            <a:r>
              <a:rPr lang="en-US" dirty="0" smtClean="0"/>
              <a:t>So the product is a “semi” product.</a:t>
            </a:r>
          </a:p>
          <a:p>
            <a:r>
              <a:rPr lang="en-US" i="1" dirty="0">
                <a:solidFill>
                  <a:srgbClr val="0000FF"/>
                </a:solidFill>
              </a:rPr>
              <a:t>M</a:t>
            </a:r>
            <a:r>
              <a:rPr lang="en-US" i="1" dirty="0" smtClean="0">
                <a:solidFill>
                  <a:srgbClr val="0000FF"/>
                </a:solidFill>
              </a:rPr>
              <a:t>ore details can be found in my lecture notes.</a:t>
            </a:r>
          </a:p>
          <a:p>
            <a:pPr marL="0" indent="0">
              <a:buNone/>
            </a:pPr>
            <a:endParaRPr lang="en-US" dirty="0"/>
          </a:p>
          <a:p>
            <a:pPr marL="0" indent="0">
              <a:buNone/>
            </a:pPr>
            <a:r>
              <a:rPr lang="en-US" dirty="0" smtClean="0"/>
              <a:t>Recall, we have O(n) and SO(n).  In corresponding we have E(n) and SE(n).</a:t>
            </a:r>
          </a:p>
          <a:p>
            <a:pPr marL="0" indent="0">
              <a:buNone/>
            </a:pPr>
            <a:r>
              <a:rPr lang="en-US" dirty="0" smtClean="0"/>
              <a:t>   E(n) = O(n) </a:t>
            </a:r>
            <a:r>
              <a:rPr lang="en-US" dirty="0"/>
              <a:t>“+” R</a:t>
            </a:r>
            <a:r>
              <a:rPr lang="en-US" baseline="30000" dirty="0"/>
              <a:t>3</a:t>
            </a:r>
          </a:p>
          <a:p>
            <a:pPr marL="0" indent="0">
              <a:buNone/>
            </a:pPr>
            <a:r>
              <a:rPr lang="en-US" dirty="0" smtClean="0"/>
              <a:t> SE(n) = SO(n) </a:t>
            </a:r>
            <a:r>
              <a:rPr lang="en-US" dirty="0"/>
              <a:t>“+” R</a:t>
            </a:r>
            <a:r>
              <a:rPr lang="en-US" baseline="30000" dirty="0"/>
              <a:t>3</a:t>
            </a:r>
          </a:p>
          <a:p>
            <a:pPr marL="0" indent="0">
              <a:buNone/>
            </a:pPr>
            <a:endParaRPr lang="en-US" baseline="30000" dirty="0"/>
          </a:p>
          <a:p>
            <a:pPr marL="0" indent="0">
              <a:buNone/>
            </a:pPr>
            <a:endParaRPr lang="en-US" dirty="0" smtClean="0"/>
          </a:p>
          <a:p>
            <a:endParaRPr lang="en-US" dirty="0"/>
          </a:p>
        </p:txBody>
      </p:sp>
    </p:spTree>
    <p:extLst>
      <p:ext uri="{BB962C8B-B14F-4D97-AF65-F5344CB8AC3E}">
        <p14:creationId xmlns:p14="http://schemas.microsoft.com/office/powerpoint/2010/main" val="38941624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Please see my detailed lecture notes on </a:t>
            </a:r>
            <a:r>
              <a:rPr lang="en-US" b="1" dirty="0" smtClean="0">
                <a:solidFill>
                  <a:srgbClr val="0000FF"/>
                </a:solidFill>
              </a:rPr>
              <a:t>Rigid Motion and Mirror Reflection</a:t>
            </a:r>
            <a:endParaRPr lang="en-US" b="1" dirty="0">
              <a:solidFill>
                <a:srgbClr val="0000FF"/>
              </a:solidFill>
            </a:endParaRPr>
          </a:p>
        </p:txBody>
      </p:sp>
      <p:sp>
        <p:nvSpPr>
          <p:cNvPr id="3" name="Content Placeholder 2"/>
          <p:cNvSpPr>
            <a:spLocks noGrp="1"/>
          </p:cNvSpPr>
          <p:nvPr>
            <p:ph idx="1"/>
          </p:nvPr>
        </p:nvSpPr>
        <p:spPr/>
        <p:txBody>
          <a:bodyPr/>
          <a:lstStyle/>
          <a:p>
            <a:r>
              <a:rPr lang="en-US" i="1" dirty="0" smtClean="0"/>
              <a:t>Work details on the board with the students.</a:t>
            </a:r>
            <a:endParaRPr lang="en-US" i="1" dirty="0"/>
          </a:p>
        </p:txBody>
      </p:sp>
    </p:spTree>
    <p:extLst>
      <p:ext uri="{BB962C8B-B14F-4D97-AF65-F5344CB8AC3E}">
        <p14:creationId xmlns:p14="http://schemas.microsoft.com/office/powerpoint/2010/main" val="42639586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625"/>
          </a:xfrm>
        </p:spPr>
        <p:txBody>
          <a:bodyPr>
            <a:normAutofit fontScale="90000"/>
          </a:bodyPr>
          <a:lstStyle/>
          <a:p>
            <a:r>
              <a:rPr lang="en-US" dirty="0" smtClean="0"/>
              <a:t>Euler Angles</a:t>
            </a:r>
            <a:endParaRPr lang="en-US" dirty="0"/>
          </a:p>
        </p:txBody>
      </p:sp>
      <p:pic>
        <p:nvPicPr>
          <p:cNvPr id="4" name="Content Placeholder 3"/>
          <p:cNvPicPr>
            <a:picLocks noGrp="1" noChangeAspect="1"/>
          </p:cNvPicPr>
          <p:nvPr>
            <p:ph idx="1"/>
          </p:nvPr>
        </p:nvPicPr>
        <p:blipFill>
          <a:blip r:embed="rId2"/>
          <a:srcRect l="-50916" r="-50916"/>
          <a:stretch>
            <a:fillRect/>
          </a:stretch>
        </p:blipFill>
        <p:spPr>
          <a:xfrm>
            <a:off x="3234307" y="644943"/>
            <a:ext cx="7371529" cy="4054057"/>
          </a:xfrm>
        </p:spPr>
      </p:pic>
      <p:sp>
        <p:nvSpPr>
          <p:cNvPr id="5" name="Rectangle 4"/>
          <p:cNvSpPr/>
          <p:nvPr/>
        </p:nvSpPr>
        <p:spPr>
          <a:xfrm>
            <a:off x="254000" y="1055988"/>
            <a:ext cx="4572000" cy="2031325"/>
          </a:xfrm>
          <a:prstGeom prst="rect">
            <a:avLst/>
          </a:prstGeom>
        </p:spPr>
        <p:txBody>
          <a:bodyPr>
            <a:spAutoFit/>
          </a:bodyPr>
          <a:lstStyle/>
          <a:p>
            <a:r>
              <a:rPr lang="en-US" dirty="0"/>
              <a:t>The Euler angles are three angles introduced by Leonhard Euler to describe the orientation of a rigid body</a:t>
            </a:r>
            <a:r>
              <a:rPr lang="en-US" dirty="0" smtClean="0"/>
              <a:t>. </a:t>
            </a:r>
            <a:r>
              <a:rPr lang="en-US" dirty="0"/>
              <a:t>To describe such an orientation in 3-dimensional Euclidean space three parameters are required</a:t>
            </a:r>
            <a:r>
              <a:rPr lang="en-US" dirty="0" smtClean="0"/>
              <a:t>.</a:t>
            </a:r>
          </a:p>
          <a:p>
            <a:endParaRPr lang="en-US" dirty="0"/>
          </a:p>
          <a:p>
            <a:r>
              <a:rPr lang="en-US" dirty="0" smtClean="0"/>
              <a:t>Please see details at:</a:t>
            </a:r>
            <a:endParaRPr lang="en-US" dirty="0"/>
          </a:p>
        </p:txBody>
      </p:sp>
      <p:pic>
        <p:nvPicPr>
          <p:cNvPr id="6" name="Picture 5"/>
          <p:cNvPicPr>
            <a:picLocks noChangeAspect="1"/>
          </p:cNvPicPr>
          <p:nvPr/>
        </p:nvPicPr>
        <p:blipFill>
          <a:blip r:embed="rId3"/>
          <a:stretch>
            <a:fillRect/>
          </a:stretch>
        </p:blipFill>
        <p:spPr>
          <a:xfrm>
            <a:off x="0" y="4804468"/>
            <a:ext cx="6390105" cy="2053531"/>
          </a:xfrm>
          <a:prstGeom prst="rect">
            <a:avLst/>
          </a:prstGeom>
        </p:spPr>
      </p:pic>
      <p:sp>
        <p:nvSpPr>
          <p:cNvPr id="7" name="Rectangle 6"/>
          <p:cNvSpPr/>
          <p:nvPr/>
        </p:nvSpPr>
        <p:spPr>
          <a:xfrm>
            <a:off x="279886" y="3244334"/>
            <a:ext cx="4214427" cy="369332"/>
          </a:xfrm>
          <a:prstGeom prst="rect">
            <a:avLst/>
          </a:prstGeom>
        </p:spPr>
        <p:txBody>
          <a:bodyPr wrap="none">
            <a:spAutoFit/>
          </a:bodyPr>
          <a:lstStyle/>
          <a:p>
            <a:r>
              <a:rPr lang="en-US" dirty="0"/>
              <a:t>https://</a:t>
            </a:r>
            <a:r>
              <a:rPr lang="en-US" dirty="0" err="1"/>
              <a:t>en.wikipedia.org</a:t>
            </a:r>
            <a:r>
              <a:rPr lang="en-US" dirty="0"/>
              <a:t>/wiki/</a:t>
            </a:r>
            <a:r>
              <a:rPr lang="en-US" dirty="0" err="1"/>
              <a:t>Euler_angles</a:t>
            </a:r>
            <a:endParaRPr lang="en-US" dirty="0"/>
          </a:p>
        </p:txBody>
      </p:sp>
    </p:spTree>
    <p:extLst>
      <p:ext uri="{BB962C8B-B14F-4D97-AF65-F5344CB8AC3E}">
        <p14:creationId xmlns:p14="http://schemas.microsoft.com/office/powerpoint/2010/main" val="4108599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Gimbal Lock </a:t>
            </a:r>
            <a:r>
              <a:rPr lang="en-US" b="1" dirty="0" smtClean="0"/>
              <a:t/>
            </a:r>
            <a:br>
              <a:rPr lang="en-US" b="1" dirty="0" smtClean="0"/>
            </a:br>
            <a:r>
              <a:rPr lang="en-US" i="1" dirty="0" smtClean="0"/>
              <a:t>Please watch the video below!</a:t>
            </a:r>
            <a:endParaRPr lang="en-US" i="1" dirty="0"/>
          </a:p>
        </p:txBody>
      </p:sp>
      <p:sp>
        <p:nvSpPr>
          <p:cNvPr id="3" name="Content Placeholder 2"/>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=zc8b2Jo7mno</a:t>
            </a:r>
          </a:p>
        </p:txBody>
      </p:sp>
    </p:spTree>
    <p:extLst>
      <p:ext uri="{BB962C8B-B14F-4D97-AF65-F5344CB8AC3E}">
        <p14:creationId xmlns:p14="http://schemas.microsoft.com/office/powerpoint/2010/main" val="6096226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133"/>
            <a:ext cx="8229600" cy="1143000"/>
          </a:xfrm>
        </p:spPr>
        <p:txBody>
          <a:bodyPr>
            <a:normAutofit fontScale="90000"/>
          </a:bodyPr>
          <a:lstStyle/>
          <a:p>
            <a:r>
              <a:rPr lang="en-US" b="1" dirty="0" smtClean="0"/>
              <a:t>We can avoid Gimbal Lock using Quaternion multiplications</a:t>
            </a:r>
            <a:endParaRPr lang="en-US" b="1" dirty="0"/>
          </a:p>
        </p:txBody>
      </p:sp>
      <p:sp>
        <p:nvSpPr>
          <p:cNvPr id="3" name="Content Placeholder 2"/>
          <p:cNvSpPr>
            <a:spLocks noGrp="1"/>
          </p:cNvSpPr>
          <p:nvPr>
            <p:ph idx="1"/>
          </p:nvPr>
        </p:nvSpPr>
        <p:spPr>
          <a:xfrm>
            <a:off x="0" y="1208133"/>
            <a:ext cx="8686800" cy="5649867"/>
          </a:xfrm>
        </p:spPr>
        <p:txBody>
          <a:bodyPr>
            <a:normAutofit lnSpcReduction="10000"/>
          </a:bodyPr>
          <a:lstStyle/>
          <a:p>
            <a:r>
              <a:rPr lang="en-US" dirty="0" smtClean="0"/>
              <a:t>Recall: the quaternion are set of a </a:t>
            </a:r>
            <a:r>
              <a:rPr lang="en-US" dirty="0"/>
              <a:t>+ bi + </a:t>
            </a:r>
            <a:r>
              <a:rPr lang="en-US" dirty="0" err="1"/>
              <a:t>cj</a:t>
            </a:r>
            <a:r>
              <a:rPr lang="en-US" dirty="0"/>
              <a:t> + </a:t>
            </a:r>
            <a:r>
              <a:rPr lang="en-US" dirty="0" err="1"/>
              <a:t>dk</a:t>
            </a:r>
            <a:r>
              <a:rPr lang="en-US" dirty="0"/>
              <a:t> </a:t>
            </a:r>
            <a:r>
              <a:rPr lang="en-US" dirty="0" smtClean="0"/>
              <a:t>where a, b, c, and d are real. Two quaternions can be multiplied using the table below:</a:t>
            </a:r>
          </a:p>
          <a:p>
            <a:endParaRPr lang="en-US" dirty="0"/>
          </a:p>
          <a:p>
            <a:endParaRPr lang="en-US" dirty="0" smtClean="0"/>
          </a:p>
          <a:p>
            <a:endParaRPr lang="en-US" dirty="0" smtClean="0"/>
          </a:p>
          <a:p>
            <a:endParaRPr lang="en-US" dirty="0"/>
          </a:p>
          <a:p>
            <a:endParaRPr lang="en-US" dirty="0" smtClean="0"/>
          </a:p>
          <a:p>
            <a:r>
              <a:rPr lang="en-US" dirty="0" smtClean="0"/>
              <a:t>Please see more details on quaternions:</a:t>
            </a:r>
          </a:p>
          <a:p>
            <a:r>
              <a:rPr lang="en-US" dirty="0"/>
              <a:t>https://</a:t>
            </a:r>
            <a:r>
              <a:rPr lang="en-US" dirty="0" err="1"/>
              <a:t>en.wikipedia.org</a:t>
            </a:r>
            <a:r>
              <a:rPr lang="en-US" dirty="0"/>
              <a:t>/wiki/Quaternion</a:t>
            </a:r>
          </a:p>
        </p:txBody>
      </p:sp>
      <p:pic>
        <p:nvPicPr>
          <p:cNvPr id="4" name="Picture 3"/>
          <p:cNvPicPr>
            <a:picLocks noChangeAspect="1"/>
          </p:cNvPicPr>
          <p:nvPr/>
        </p:nvPicPr>
        <p:blipFill>
          <a:blip r:embed="rId2"/>
          <a:stretch>
            <a:fillRect/>
          </a:stretch>
        </p:blipFill>
        <p:spPr>
          <a:xfrm>
            <a:off x="2932887" y="2577918"/>
            <a:ext cx="2793773" cy="2814938"/>
          </a:xfrm>
          <a:prstGeom prst="rect">
            <a:avLst/>
          </a:prstGeom>
        </p:spPr>
      </p:pic>
    </p:spTree>
    <p:extLst>
      <p:ext uri="{BB962C8B-B14F-4D97-AF65-F5344CB8AC3E}">
        <p14:creationId xmlns:p14="http://schemas.microsoft.com/office/powerpoint/2010/main" val="5307801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We first defined a map:</a:t>
            </a:r>
          </a:p>
          <a:p>
            <a:pPr marL="0" indent="0">
              <a:buNone/>
            </a:pPr>
            <a:r>
              <a:rPr lang="en-US" dirty="0" err="1" smtClean="0"/>
              <a:t>R</a:t>
            </a:r>
            <a:r>
              <a:rPr lang="en-US" baseline="-25000" dirty="0" err="1" smtClean="0"/>
              <a:t>q</a:t>
            </a:r>
            <a:r>
              <a:rPr lang="en-US" dirty="0" smtClean="0"/>
              <a:t>(p) = qpq</a:t>
            </a:r>
            <a:r>
              <a:rPr lang="en-US" baseline="30000" dirty="0" smtClean="0"/>
              <a:t>-1    </a:t>
            </a:r>
          </a:p>
          <a:p>
            <a:pPr marL="0" indent="0">
              <a:buNone/>
            </a:pPr>
            <a:endParaRPr lang="en-US" baseline="30000" dirty="0"/>
          </a:p>
          <a:p>
            <a:pPr marL="0" indent="0">
              <a:buNone/>
            </a:pPr>
            <a:r>
              <a:rPr lang="en-US" dirty="0" smtClean="0"/>
              <a:t>2. </a:t>
            </a:r>
            <a:r>
              <a:rPr lang="en-US" dirty="0" smtClean="0"/>
              <a:t>In order to show R is a rotation, let us first show </a:t>
            </a:r>
            <a:r>
              <a:rPr lang="en-US" dirty="0" smtClean="0"/>
              <a:t>the </a:t>
            </a:r>
            <a:r>
              <a:rPr lang="en-US" dirty="0" smtClean="0"/>
              <a:t>following (</a:t>
            </a:r>
            <a:r>
              <a:rPr lang="en-US" i="1" dirty="0" smtClean="0">
                <a:solidFill>
                  <a:srgbClr val="0000FF"/>
                </a:solidFill>
              </a:rPr>
              <a:t>First </a:t>
            </a:r>
            <a:r>
              <a:rPr lang="en-US" i="1" dirty="0" smtClean="0">
                <a:solidFill>
                  <a:srgbClr val="0000FF"/>
                </a:solidFill>
              </a:rPr>
              <a:t>Recall </a:t>
            </a:r>
            <a:r>
              <a:rPr lang="en-US" i="1" dirty="0">
                <a:solidFill>
                  <a:srgbClr val="0000FF"/>
                </a:solidFill>
              </a:rPr>
              <a:t>when a linear map is an orthogonal map)</a:t>
            </a:r>
            <a:r>
              <a:rPr lang="en-US" dirty="0" smtClean="0"/>
              <a:t>:</a:t>
            </a:r>
            <a:endParaRPr lang="en-US" dirty="0" smtClean="0"/>
          </a:p>
          <a:p>
            <a:r>
              <a:rPr lang="en-US" i="1" dirty="0" smtClean="0">
                <a:solidFill>
                  <a:srgbClr val="FF0000"/>
                </a:solidFill>
              </a:rPr>
              <a:t>R keeps the length</a:t>
            </a:r>
            <a:r>
              <a:rPr lang="en-US" i="1" dirty="0" smtClean="0">
                <a:solidFill>
                  <a:srgbClr val="FF0000"/>
                </a:solidFill>
              </a:rPr>
              <a:t>. </a:t>
            </a:r>
            <a:endParaRPr lang="en-US" i="1" dirty="0" smtClean="0">
              <a:solidFill>
                <a:srgbClr val="FF0000"/>
              </a:solidFill>
            </a:endParaRPr>
          </a:p>
          <a:p>
            <a:r>
              <a:rPr lang="en-US" i="1" dirty="0" smtClean="0">
                <a:solidFill>
                  <a:srgbClr val="FF0000"/>
                </a:solidFill>
              </a:rPr>
              <a:t>R is </a:t>
            </a:r>
            <a:r>
              <a:rPr lang="en-US" i="1" dirty="0" smtClean="0">
                <a:solidFill>
                  <a:srgbClr val="FF0000"/>
                </a:solidFill>
              </a:rPr>
              <a:t>linear.</a:t>
            </a:r>
            <a:endParaRPr lang="en-US" i="1" dirty="0" smtClean="0">
              <a:solidFill>
                <a:srgbClr val="FF0000"/>
              </a:solidFill>
            </a:endParaRPr>
          </a:p>
          <a:p>
            <a:pPr marL="0" indent="0">
              <a:buNone/>
            </a:pPr>
            <a:r>
              <a:rPr lang="en-US" i="1" dirty="0" smtClean="0"/>
              <a:t>Q: What else we must show?  Why can’t we define a rotation as </a:t>
            </a:r>
            <a:r>
              <a:rPr lang="en-US" i="1" dirty="0" err="1"/>
              <a:t>R</a:t>
            </a:r>
            <a:r>
              <a:rPr lang="en-US" i="1" baseline="-25000" dirty="0" err="1"/>
              <a:t>q</a:t>
            </a:r>
            <a:r>
              <a:rPr lang="en-US" i="1" dirty="0"/>
              <a:t>(p) = </a:t>
            </a:r>
            <a:r>
              <a:rPr lang="en-US" i="1" dirty="0" err="1" smtClean="0"/>
              <a:t>qp</a:t>
            </a:r>
            <a:r>
              <a:rPr lang="en-US" i="1" dirty="0" smtClean="0"/>
              <a:t>?</a:t>
            </a:r>
          </a:p>
          <a:p>
            <a:endParaRPr lang="en-US" dirty="0"/>
          </a:p>
        </p:txBody>
      </p:sp>
      <p:sp>
        <p:nvSpPr>
          <p:cNvPr id="4" name="Title 1"/>
          <p:cNvSpPr>
            <a:spLocks noGrp="1"/>
          </p:cNvSpPr>
          <p:nvPr>
            <p:ph type="title"/>
          </p:nvPr>
        </p:nvSpPr>
        <p:spPr/>
        <p:txBody>
          <a:bodyPr>
            <a:normAutofit fontScale="90000"/>
          </a:bodyPr>
          <a:lstStyle/>
          <a:p>
            <a:r>
              <a:rPr lang="en-US" dirty="0" smtClean="0"/>
              <a:t>Recall: We try to </a:t>
            </a:r>
            <a:r>
              <a:rPr lang="en-US" dirty="0" smtClean="0">
                <a:solidFill>
                  <a:srgbClr val="0000FF"/>
                </a:solidFill>
              </a:rPr>
              <a:t>use a unit quaternion to define a rotation in </a:t>
            </a:r>
            <a:r>
              <a:rPr lang="en-US" b="1" dirty="0" smtClean="0">
                <a:solidFill>
                  <a:srgbClr val="0000FF"/>
                </a:solidFill>
              </a:rPr>
              <a:t>R</a:t>
            </a:r>
            <a:r>
              <a:rPr lang="en-US" baseline="30000" dirty="0" smtClean="0">
                <a:solidFill>
                  <a:srgbClr val="0000FF"/>
                </a:solidFill>
              </a:rPr>
              <a:t>3</a:t>
            </a:r>
            <a:endParaRPr lang="en-US" dirty="0">
              <a:solidFill>
                <a:srgbClr val="0000FF"/>
              </a:solidFill>
            </a:endParaRPr>
          </a:p>
        </p:txBody>
      </p:sp>
      <p:sp>
        <p:nvSpPr>
          <p:cNvPr id="5" name="TextBox 4"/>
          <p:cNvSpPr txBox="1"/>
          <p:nvPr/>
        </p:nvSpPr>
        <p:spPr>
          <a:xfrm>
            <a:off x="5314821" y="1791973"/>
            <a:ext cx="2821092" cy="1200329"/>
          </a:xfrm>
          <a:prstGeom prst="rect">
            <a:avLst/>
          </a:prstGeom>
          <a:noFill/>
        </p:spPr>
        <p:txBody>
          <a:bodyPr wrap="none" rtlCol="0">
            <a:spAutoFit/>
          </a:bodyPr>
          <a:lstStyle/>
          <a:p>
            <a:r>
              <a:rPr lang="en-US" dirty="0" smtClean="0"/>
              <a:t>Note: For unit quaternion q,</a:t>
            </a:r>
          </a:p>
          <a:p>
            <a:r>
              <a:rPr lang="en-US" dirty="0" smtClean="0"/>
              <a:t>Inverse (q) = conjugate (q).</a:t>
            </a:r>
          </a:p>
          <a:p>
            <a:r>
              <a:rPr lang="en-US" dirty="0" smtClean="0"/>
              <a:t>Why?</a:t>
            </a:r>
          </a:p>
          <a:p>
            <a:endParaRPr lang="en-US" dirty="0"/>
          </a:p>
        </p:txBody>
      </p:sp>
    </p:spTree>
    <p:extLst>
      <p:ext uri="{BB962C8B-B14F-4D97-AF65-F5344CB8AC3E}">
        <p14:creationId xmlns:p14="http://schemas.microsoft.com/office/powerpoint/2010/main" val="26616021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1231</TotalTime>
  <Words>519</Words>
  <Application>Microsoft Macintosh PowerPoint</Application>
  <PresentationFormat>On-screen Show (4:3)</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Lecture 6: Rigid Motion and Relations to Using Quaternions</vt:lpstr>
      <vt:lpstr>Key:  We view that there is a frame attached to an airplane or to a rigid body.  When the airplane is flying or the rigid body is moving, we only need to record how the frame is moving.    Why? Since any other point on the body can be written as a linear combination using the 3 frame vectors as bases.  Note: the coefficients in this linear combination for that point would not change when the frame is moving since the body is rigid .   </vt:lpstr>
      <vt:lpstr>We use an orthogonal matrix to represent an orthonormal 3-frame</vt:lpstr>
      <vt:lpstr>Rigid Motions</vt:lpstr>
      <vt:lpstr>Please see my detailed lecture notes on Rigid Motion and Mirror Reflection</vt:lpstr>
      <vt:lpstr>Euler Angles</vt:lpstr>
      <vt:lpstr>Gimbal Lock  Please watch the video below!</vt:lpstr>
      <vt:lpstr>We can avoid Gimbal Lock using Quaternion multiplications</vt:lpstr>
      <vt:lpstr>Recall: We try to use a unit quaternion to define a rotation in R3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Proving Techniques in Diff Geo—Using examples</dc:title>
  <dc:creator>Weiqing Gu</dc:creator>
  <cp:lastModifiedBy>Weiqing Gu</cp:lastModifiedBy>
  <cp:revision>31</cp:revision>
  <dcterms:created xsi:type="dcterms:W3CDTF">2015-09-17T02:29:37Z</dcterms:created>
  <dcterms:modified xsi:type="dcterms:W3CDTF">2015-09-25T04:25:06Z</dcterms:modified>
</cp:coreProperties>
</file>