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9" r:id="rId4"/>
    <p:sldId id="269" r:id="rId5"/>
    <p:sldId id="264" r:id="rId6"/>
    <p:sldId id="262" r:id="rId7"/>
    <p:sldId id="261" r:id="rId8"/>
    <p:sldId id="263" r:id="rId9"/>
    <p:sldId id="260" r:id="rId10"/>
    <p:sldId id="265" r:id="rId11"/>
    <p:sldId id="266" r:id="rId12"/>
    <p:sldId id="257" r:id="rId13"/>
    <p:sldId id="27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5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20B9-9460-E54E-BEDE-0444A43942D8}" type="datetimeFigureOut">
              <a:rPr lang="en-US" smtClean="0"/>
              <a:t>9/24/15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56FC-452C-E14D-A3D2-499A2DEB6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" y="2130425"/>
            <a:ext cx="86233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Lecture 7: More on Use  Quaternions as Rotations in R</a:t>
            </a:r>
            <a:r>
              <a:rPr lang="en-US" b="1" baseline="30000" dirty="0" smtClean="0"/>
              <a:t>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and Finding a Tangent Plane of SO(3)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8300"/>
            <a:ext cx="6400800" cy="1752600"/>
          </a:xfrm>
        </p:spPr>
        <p:txBody>
          <a:bodyPr/>
          <a:lstStyle/>
          <a:p>
            <a:r>
              <a:rPr lang="en-US" dirty="0" smtClean="0"/>
              <a:t>Math 142</a:t>
            </a:r>
          </a:p>
          <a:p>
            <a:r>
              <a:rPr lang="en-US" dirty="0" smtClean="0"/>
              <a:t>Prof. 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Matrix Representation of Rotation using Unit Quaternion q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60865" b="-60865"/>
          <a:stretch>
            <a:fillRect/>
          </a:stretch>
        </p:blipFill>
        <p:spPr>
          <a:xfrm>
            <a:off x="261810" y="1077949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4819082"/>
            <a:ext cx="85372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How to find this matrix representation?  </a:t>
            </a:r>
            <a:endParaRPr lang="en-US" sz="3200" b="1" i="1" dirty="0">
              <a:solidFill>
                <a:srgbClr val="FF0000"/>
              </a:solidFill>
            </a:endParaRPr>
          </a:p>
          <a:p>
            <a:r>
              <a:rPr lang="en-US" sz="3200" b="1" i="1" dirty="0" smtClean="0">
                <a:solidFill>
                  <a:srgbClr val="FF0000"/>
                </a:solidFill>
              </a:rPr>
              <a:t>Key: Look at where the base vectors 1,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i</a:t>
            </a:r>
            <a:r>
              <a:rPr lang="en-US" sz="3200" b="1" i="1" dirty="0" smtClean="0">
                <a:solidFill>
                  <a:srgbClr val="FF0000"/>
                </a:solidFill>
              </a:rPr>
              <a:t>, j, and k </a:t>
            </a:r>
          </a:p>
          <a:p>
            <a:r>
              <a:rPr lang="en-US" sz="3200" b="1" i="1" dirty="0" smtClean="0">
                <a:solidFill>
                  <a:srgbClr val="FF0000"/>
                </a:solidFill>
              </a:rPr>
              <a:t>go under the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R</a:t>
            </a:r>
            <a:r>
              <a:rPr lang="en-US" sz="3200" b="1" i="1" baseline="-25000" dirty="0" err="1" smtClean="0">
                <a:solidFill>
                  <a:srgbClr val="FF0000"/>
                </a:solidFill>
              </a:rPr>
              <a:t>q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6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967"/>
            <a:ext cx="9144000" cy="60724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02271"/>
            <a:ext cx="8853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Proof of the quaternion rotation identity</a:t>
            </a:r>
          </a:p>
        </p:txBody>
      </p:sp>
    </p:spTree>
    <p:extLst>
      <p:ext uri="{BB962C8B-B14F-4D97-AF65-F5344CB8AC3E}">
        <p14:creationId xmlns:p14="http://schemas.microsoft.com/office/powerpoint/2010/main" val="421656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Work out details on the board.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62698" y="-202400"/>
            <a:ext cx="5892214" cy="822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41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Canonical Form of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8802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moving frame and view the curve in that frame locally.</a:t>
            </a:r>
          </a:p>
          <a:p>
            <a:r>
              <a:rPr lang="en-US" dirty="0" smtClean="0"/>
              <a:t>Using Taylor expansion (Note: The Reminder R is a vector and </a:t>
            </a:r>
            <a:r>
              <a:rPr lang="en-US" dirty="0" err="1" smtClean="0"/>
              <a:t>limR</a:t>
            </a:r>
            <a:r>
              <a:rPr lang="en-US" dirty="0" smtClean="0"/>
              <a:t>/s</a:t>
            </a:r>
            <a:r>
              <a:rPr lang="en-US" baseline="30000" dirty="0" smtClean="0"/>
              <a:t>3</a:t>
            </a:r>
            <a:r>
              <a:rPr lang="en-US" dirty="0" smtClean="0"/>
              <a:t>=0 as s</a:t>
            </a:r>
            <a:r>
              <a:rPr lang="en-US" dirty="0" smtClean="0">
                <a:sym typeface="Wingdings"/>
              </a:rPr>
              <a:t>0.</a:t>
            </a:r>
            <a:endParaRPr lang="en-US" dirty="0" smtClean="0"/>
          </a:p>
          <a:p>
            <a:r>
              <a:rPr lang="en-US" dirty="0" smtClean="0"/>
              <a:t>Plug </a:t>
            </a:r>
            <a:r>
              <a:rPr lang="en-US" dirty="0" err="1" smtClean="0"/>
              <a:t>Frenet</a:t>
            </a:r>
            <a:r>
              <a:rPr lang="en-US" dirty="0" smtClean="0"/>
              <a:t> formulas in.</a:t>
            </a:r>
          </a:p>
          <a:p>
            <a:r>
              <a:rPr lang="en-US" dirty="0" smtClean="0"/>
              <a:t>Reconcile</a:t>
            </a:r>
          </a:p>
          <a:p>
            <a:r>
              <a:rPr lang="en-US" dirty="0" smtClean="0"/>
              <a:t>Get Local Canonical Form of Curves.</a:t>
            </a:r>
          </a:p>
          <a:p>
            <a:pPr marL="0" indent="0">
              <a:buNone/>
            </a:pPr>
            <a:endParaRPr lang="en-US" i="1" dirty="0" smtClean="0">
              <a:solidFill>
                <a:srgbClr val="0000FF"/>
              </a:solidFill>
              <a:latin typeface="Comic Sans MS"/>
              <a:cs typeface="Comic Sans MS"/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rgbClr val="0000FF"/>
                </a:solidFill>
                <a:latin typeface="Comic Sans MS"/>
                <a:cs typeface="Comic Sans MS"/>
              </a:rPr>
              <a:t>See page 27, Do </a:t>
            </a:r>
            <a:r>
              <a:rPr lang="en-US" i="1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Carmo</a:t>
            </a:r>
            <a:r>
              <a:rPr lang="en-US" i="1" dirty="0" smtClean="0">
                <a:solidFill>
                  <a:srgbClr val="0000FF"/>
                </a:solidFill>
                <a:latin typeface="Comic Sans MS"/>
                <a:cs typeface="Comic Sans MS"/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4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Think: Can we multiply two vectors in </a:t>
            </a:r>
            <a:r>
              <a:rPr lang="en-US" b="1" dirty="0" err="1" smtClean="0"/>
              <a:t>R</a:t>
            </a:r>
            <a:r>
              <a:rPr lang="en-US" baseline="30000" dirty="0" err="1" smtClean="0"/>
              <a:t>n</a:t>
            </a:r>
            <a:r>
              <a:rPr lang="en-US" dirty="0" smtClean="0"/>
              <a:t> for any 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00" y="1588983"/>
            <a:ext cx="8686800" cy="5257800"/>
          </a:xfrm>
        </p:spPr>
        <p:txBody>
          <a:bodyPr/>
          <a:lstStyle/>
          <a:p>
            <a:r>
              <a:rPr lang="en-US" dirty="0" smtClean="0"/>
              <a:t>Yes, in </a:t>
            </a:r>
            <a:r>
              <a:rPr lang="en-US" b="1" dirty="0" smtClean="0"/>
              <a:t>R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Yes, in </a:t>
            </a:r>
            <a:r>
              <a:rPr lang="en-US" b="1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(using complex numbers)</a:t>
            </a:r>
          </a:p>
          <a:p>
            <a:r>
              <a:rPr lang="en-US" dirty="0" smtClean="0"/>
              <a:t>Yes, in </a:t>
            </a:r>
            <a:r>
              <a:rPr lang="en-US" b="1" dirty="0" smtClean="0"/>
              <a:t>R</a:t>
            </a:r>
            <a:r>
              <a:rPr lang="en-US" baseline="30000" dirty="0" smtClean="0"/>
              <a:t>3</a:t>
            </a:r>
            <a:r>
              <a:rPr lang="en-US" dirty="0" smtClean="0"/>
              <a:t> (using cross product)</a:t>
            </a:r>
          </a:p>
          <a:p>
            <a:r>
              <a:rPr lang="en-US" dirty="0" smtClean="0"/>
              <a:t>Yes, in </a:t>
            </a:r>
            <a:r>
              <a:rPr lang="en-US" b="1" dirty="0" smtClean="0"/>
              <a:t>R</a:t>
            </a:r>
            <a:r>
              <a:rPr lang="en-US" baseline="30000" dirty="0" smtClean="0"/>
              <a:t>4</a:t>
            </a:r>
            <a:r>
              <a:rPr lang="en-US" dirty="0" smtClean="0"/>
              <a:t> (using Quaternion numbers)</a:t>
            </a:r>
          </a:p>
          <a:p>
            <a:endParaRPr lang="en-US" dirty="0"/>
          </a:p>
          <a:p>
            <a:r>
              <a:rPr lang="en-US" dirty="0" smtClean="0"/>
              <a:t>Yes in </a:t>
            </a:r>
            <a:r>
              <a:rPr lang="en-US" b="1" dirty="0" smtClean="0"/>
              <a:t>R</a:t>
            </a:r>
            <a:r>
              <a:rPr lang="en-US" baseline="30000" dirty="0" smtClean="0"/>
              <a:t>8</a:t>
            </a:r>
            <a:r>
              <a:rPr lang="en-US" dirty="0" smtClean="0"/>
              <a:t> </a:t>
            </a:r>
            <a:r>
              <a:rPr lang="en-US" dirty="0"/>
              <a:t>(using </a:t>
            </a:r>
            <a:r>
              <a:rPr lang="en-US" dirty="0" err="1" smtClean="0"/>
              <a:t>Octonion</a:t>
            </a:r>
            <a:r>
              <a:rPr lang="en-US" dirty="0" smtClean="0"/>
              <a:t> (i.e. </a:t>
            </a:r>
            <a:r>
              <a:rPr lang="en-US" dirty="0" err="1" smtClean="0"/>
              <a:t>Cayley</a:t>
            </a:r>
            <a:r>
              <a:rPr lang="en-US" dirty="0" smtClean="0"/>
              <a:t>) </a:t>
            </a:r>
            <a:r>
              <a:rPr lang="en-US" dirty="0"/>
              <a:t>numbers)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02534" y="5723755"/>
            <a:ext cx="614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omic Sans MS"/>
                <a:cs typeface="Comic Sans MS"/>
              </a:rPr>
              <a:t>Hint: please look at normed division algebra online.</a:t>
            </a:r>
            <a:endParaRPr lang="en-US" i="1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0151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first defined a map:</a:t>
            </a:r>
          </a:p>
          <a:p>
            <a:pPr marL="0" indent="0">
              <a:buNone/>
            </a:pP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 smtClean="0"/>
              <a:t>(p) = qpq</a:t>
            </a:r>
            <a:r>
              <a:rPr lang="en-US" baseline="30000" dirty="0" smtClean="0"/>
              <a:t>-1    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2. We need to </a:t>
            </a:r>
            <a:r>
              <a:rPr lang="en-US" dirty="0"/>
              <a:t>show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dirty="0"/>
              <a:t> </a:t>
            </a:r>
            <a:r>
              <a:rPr lang="en-US" dirty="0" smtClean="0"/>
              <a:t>is an orthogonal map: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q</a:t>
            </a:r>
            <a:r>
              <a:rPr lang="en-US" dirty="0" err="1" smtClean="0"/>
              <a:t>keeps</a:t>
            </a:r>
            <a:r>
              <a:rPr lang="en-US" dirty="0" smtClean="0"/>
              <a:t> the length.</a:t>
            </a:r>
          </a:p>
          <a:p>
            <a:r>
              <a:rPr lang="en-US" dirty="0" err="1"/>
              <a:t>R</a:t>
            </a:r>
            <a:r>
              <a:rPr lang="en-US" baseline="-25000" dirty="0" err="1"/>
              <a:t>q</a:t>
            </a:r>
            <a:r>
              <a:rPr lang="en-US" dirty="0" smtClean="0"/>
              <a:t> is linear</a:t>
            </a:r>
          </a:p>
          <a:p>
            <a:r>
              <a:rPr lang="en-US" dirty="0" smtClean="0"/>
              <a:t>How to make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baseline="-25000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aseline="30000" dirty="0" smtClean="0">
                <a:solidFill>
                  <a:srgbClr val="0000FF"/>
                </a:solidFill>
              </a:rPr>
              <a:t>3 </a:t>
            </a:r>
            <a:r>
              <a:rPr lang="en-US" dirty="0" smtClean="0">
                <a:solidFill>
                  <a:srgbClr val="0000FF"/>
                </a:solidFill>
              </a:rPr>
              <a:t>to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aseline="30000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to </a:t>
            </a:r>
            <a:r>
              <a:rPr lang="en-US" dirty="0"/>
              <a:t>show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baseline="-25000" dirty="0" smtClean="0"/>
              <a:t> </a:t>
            </a:r>
            <a:r>
              <a:rPr lang="en-US" dirty="0" smtClean="0"/>
              <a:t>is in SO(3) not just in O(3)? (Is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q</a:t>
            </a:r>
            <a:r>
              <a:rPr lang="en-US" baseline="-25000" dirty="0" smtClean="0"/>
              <a:t> </a:t>
            </a:r>
            <a:r>
              <a:rPr lang="en-US" dirty="0" smtClean="0"/>
              <a:t>continuous?)</a:t>
            </a:r>
          </a:p>
          <a:p>
            <a:pPr marL="0" indent="0">
              <a:buNone/>
            </a:pPr>
            <a:r>
              <a:rPr lang="en-US" dirty="0" smtClean="0"/>
              <a:t>Q: What else we must shown?  Why can’t we define a rotation as </a:t>
            </a:r>
            <a:r>
              <a:rPr lang="en-US" dirty="0" err="1"/>
              <a:t>R</a:t>
            </a:r>
            <a:r>
              <a:rPr lang="en-US" baseline="-25000" dirty="0" err="1"/>
              <a:t>q</a:t>
            </a:r>
            <a:r>
              <a:rPr lang="en-US" dirty="0"/>
              <a:t>(p) = </a:t>
            </a:r>
            <a:r>
              <a:rPr lang="en-US" dirty="0" err="1" smtClean="0"/>
              <a:t>qp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Recall: We try to </a:t>
            </a:r>
            <a:r>
              <a:rPr lang="en-US" dirty="0" smtClean="0">
                <a:solidFill>
                  <a:srgbClr val="0000FF"/>
                </a:solidFill>
              </a:rPr>
              <a:t>use a unit quaternion to define a rotation in </a:t>
            </a:r>
            <a:r>
              <a:rPr lang="en-US" b="1" dirty="0" smtClean="0">
                <a:solidFill>
                  <a:srgbClr val="0000FF"/>
                </a:solidFill>
              </a:rPr>
              <a:t>R</a:t>
            </a:r>
            <a:r>
              <a:rPr lang="en-US" baseline="30000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6300" y="2171700"/>
            <a:ext cx="2821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For unit quaternion q,</a:t>
            </a:r>
          </a:p>
          <a:p>
            <a:r>
              <a:rPr lang="en-US" dirty="0" smtClean="0"/>
              <a:t>Inverse (q) = conjugate (q).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7581" b="-37581"/>
          <a:stretch>
            <a:fillRect/>
          </a:stretch>
        </p:blipFill>
        <p:spPr>
          <a:xfrm>
            <a:off x="260520" y="970577"/>
            <a:ext cx="8795429" cy="4837147"/>
          </a:xfrm>
        </p:spPr>
      </p:pic>
    </p:spTree>
    <p:extLst>
      <p:ext uri="{BB962C8B-B14F-4D97-AF65-F5344CB8AC3E}">
        <p14:creationId xmlns:p14="http://schemas.microsoft.com/office/powerpoint/2010/main" val="2291520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531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Euler’s Rotation Theorem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6" b="-1496"/>
          <a:stretch>
            <a:fillRect/>
          </a:stretch>
        </p:blipFill>
        <p:spPr>
          <a:xfrm>
            <a:off x="457200" y="795317"/>
            <a:ext cx="7697150" cy="423313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rcRect l="-81912" r="-81912"/>
          <a:stretch>
            <a:fillRect/>
          </a:stretch>
        </p:blipFill>
        <p:spPr>
          <a:xfrm>
            <a:off x="5357004" y="4297273"/>
            <a:ext cx="4656195" cy="25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find Euler axis?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720262" cy="4525963"/>
          </a:xfrm>
        </p:spPr>
        <p:txBody>
          <a:bodyPr/>
          <a:lstStyle/>
          <a:p>
            <a:r>
              <a:rPr lang="en-US" dirty="0" smtClean="0"/>
              <a:t>What is the dimension of</a:t>
            </a:r>
            <a:r>
              <a:rPr lang="en-US" dirty="0"/>
              <a:t> </a:t>
            </a:r>
            <a:r>
              <a:rPr lang="en-US" dirty="0" smtClean="0"/>
              <a:t>this rotation matrix?</a:t>
            </a:r>
          </a:p>
          <a:p>
            <a:r>
              <a:rPr lang="en-US" dirty="0" smtClean="0"/>
              <a:t>Does it has a real eigenvalue?</a:t>
            </a:r>
          </a:p>
          <a:p>
            <a:r>
              <a:rPr lang="en-US" dirty="0" smtClean="0"/>
              <a:t>Is there any eigenvector?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rcRect l="-81912" r="-81912"/>
          <a:stretch>
            <a:fillRect/>
          </a:stretch>
        </p:blipFill>
        <p:spPr>
          <a:xfrm>
            <a:off x="2997106" y="1600200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74638"/>
            <a:ext cx="86741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 this topic, we always need to  identify H with R</a:t>
            </a:r>
            <a:r>
              <a:rPr lang="en-US" sz="3200" b="1" baseline="30000" dirty="0" smtClean="0"/>
              <a:t>4 </a:t>
            </a: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But more, now vectors in R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4 </a:t>
            </a:r>
            <a:r>
              <a:rPr lang="en-US" sz="3200" b="1" dirty="0" smtClean="0">
                <a:solidFill>
                  <a:srgbClr val="FF0000"/>
                </a:solidFill>
              </a:rPr>
              <a:t>can multiply and get another vector!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8591" b="-18591"/>
          <a:stretch>
            <a:fillRect/>
          </a:stretch>
        </p:blipFill>
        <p:spPr/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rcRect t="-24546" b="-24546"/>
          <a:stretch>
            <a:fillRect/>
          </a:stretch>
        </p:blipFill>
        <p:spPr>
          <a:xfrm>
            <a:off x="3632546" y="3143892"/>
            <a:ext cx="5511454" cy="33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4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" y="274638"/>
            <a:ext cx="898525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Quaternion multiplication in R</a:t>
            </a:r>
            <a:r>
              <a:rPr lang="en-US" b="1" baseline="30000" dirty="0" smtClean="0">
                <a:solidFill>
                  <a:srgbClr val="0000FF"/>
                </a:solidFill>
              </a:rPr>
              <a:t>4</a:t>
            </a:r>
            <a:r>
              <a:rPr lang="en-US" b="1" dirty="0" smtClean="0">
                <a:solidFill>
                  <a:srgbClr val="0000FF"/>
                </a:solidFill>
              </a:rPr>
              <a:t> is related to dot product and cross product in R</a:t>
            </a:r>
            <a:r>
              <a:rPr lang="en-US" b="1" baseline="30000" dirty="0" smtClean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Scalar and vector parts: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375" y="2199839"/>
            <a:ext cx="90646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number of the form a + 0i + 0j + 0k, where a is a real number, is called </a:t>
            </a:r>
            <a:r>
              <a:rPr lang="en-US" sz="2400" b="1" i="1" dirty="0" smtClean="0">
                <a:solidFill>
                  <a:srgbClr val="FF0000"/>
                </a:solidFill>
              </a:rPr>
              <a:t>real</a:t>
            </a:r>
            <a:r>
              <a:rPr lang="en-US" sz="2400" dirty="0" smtClean="0"/>
              <a:t>, </a:t>
            </a:r>
            <a:r>
              <a:rPr lang="en-US" sz="2400" dirty="0"/>
              <a:t>and a number of the form 0 + bi + </a:t>
            </a:r>
            <a:r>
              <a:rPr lang="en-US" sz="2400" dirty="0" err="1"/>
              <a:t>cj</a:t>
            </a:r>
            <a:r>
              <a:rPr lang="en-US" sz="2400" dirty="0"/>
              <a:t> + </a:t>
            </a:r>
            <a:r>
              <a:rPr lang="en-US" sz="2400" dirty="0" err="1"/>
              <a:t>dk</a:t>
            </a:r>
            <a:r>
              <a:rPr lang="en-US" sz="2400" dirty="0"/>
              <a:t>, where b, c, and d are real numbers, and at least one of b, c or d is nonzero, is called pure </a:t>
            </a:r>
            <a:r>
              <a:rPr lang="en-US" sz="2400" b="1" i="1" dirty="0">
                <a:solidFill>
                  <a:srgbClr val="FF0000"/>
                </a:solidFill>
              </a:rPr>
              <a:t>imaginary</a:t>
            </a:r>
            <a:r>
              <a:rPr lang="en-US" sz="2400" dirty="0"/>
              <a:t>. If a + bi + </a:t>
            </a:r>
            <a:r>
              <a:rPr lang="en-US" sz="2400" dirty="0" err="1"/>
              <a:t>cj</a:t>
            </a:r>
            <a:r>
              <a:rPr lang="en-US" sz="2400" dirty="0"/>
              <a:t> + </a:t>
            </a:r>
            <a:r>
              <a:rPr lang="en-US" sz="2400" dirty="0" err="1"/>
              <a:t>dk</a:t>
            </a:r>
            <a:r>
              <a:rPr lang="en-US" sz="2400" dirty="0"/>
              <a:t> is any quaternion, then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is called its </a:t>
            </a:r>
            <a:r>
              <a:rPr lang="en-US" sz="2400" b="1" i="1" dirty="0">
                <a:solidFill>
                  <a:srgbClr val="FF0000"/>
                </a:solidFill>
              </a:rPr>
              <a:t>scalar part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bi + </a:t>
            </a:r>
            <a:r>
              <a:rPr lang="en-US" sz="2400" b="1" i="1" dirty="0" err="1">
                <a:solidFill>
                  <a:srgbClr val="FF0000"/>
                </a:solidFill>
              </a:rPr>
              <a:t>cj</a:t>
            </a:r>
            <a:r>
              <a:rPr lang="en-US" sz="2400" b="1" i="1" dirty="0">
                <a:solidFill>
                  <a:srgbClr val="FF0000"/>
                </a:solidFill>
              </a:rPr>
              <a:t> + </a:t>
            </a:r>
            <a:r>
              <a:rPr lang="en-US" sz="2400" b="1" i="1" dirty="0" err="1">
                <a:solidFill>
                  <a:srgbClr val="FF0000"/>
                </a:solidFill>
              </a:rPr>
              <a:t>dk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called its vector part.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4220416"/>
            <a:ext cx="9064625" cy="263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5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9" y="184943"/>
            <a:ext cx="871240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Exactly How quaternion multiplications related to dot and cross product in R</a:t>
            </a:r>
            <a:r>
              <a:rPr lang="en-US" b="1" baseline="30000" dirty="0" smtClean="0"/>
              <a:t>3</a:t>
            </a:r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24546" b="-24546"/>
          <a:stretch>
            <a:fillRect/>
          </a:stretch>
        </p:blipFill>
        <p:spPr>
          <a:xfrm>
            <a:off x="457200" y="1327943"/>
            <a:ext cx="8229600" cy="4525963"/>
          </a:xfrm>
        </p:spPr>
      </p:pic>
      <p:sp>
        <p:nvSpPr>
          <p:cNvPr id="8" name="Freeform 7"/>
          <p:cNvSpPr/>
          <p:nvPr/>
        </p:nvSpPr>
        <p:spPr>
          <a:xfrm>
            <a:off x="3854128" y="2706618"/>
            <a:ext cx="449598" cy="555671"/>
          </a:xfrm>
          <a:custGeom>
            <a:avLst/>
            <a:gdLst>
              <a:gd name="connsiteX0" fmla="*/ 178122 w 449598"/>
              <a:gd name="connsiteY0" fmla="*/ 47671 h 555671"/>
              <a:gd name="connsiteX1" fmla="*/ 368622 w 449598"/>
              <a:gd name="connsiteY1" fmla="*/ 63546 h 555671"/>
              <a:gd name="connsiteX2" fmla="*/ 416247 w 449598"/>
              <a:gd name="connsiteY2" fmla="*/ 79421 h 555671"/>
              <a:gd name="connsiteX3" fmla="*/ 447997 w 449598"/>
              <a:gd name="connsiteY3" fmla="*/ 127046 h 555671"/>
              <a:gd name="connsiteX4" fmla="*/ 432122 w 449598"/>
              <a:gd name="connsiteY4" fmla="*/ 492171 h 555671"/>
              <a:gd name="connsiteX5" fmla="*/ 336872 w 449598"/>
              <a:gd name="connsiteY5" fmla="*/ 555671 h 555671"/>
              <a:gd name="connsiteX6" fmla="*/ 146372 w 449598"/>
              <a:gd name="connsiteY6" fmla="*/ 523921 h 555671"/>
              <a:gd name="connsiteX7" fmla="*/ 98747 w 449598"/>
              <a:gd name="connsiteY7" fmla="*/ 508046 h 555671"/>
              <a:gd name="connsiteX8" fmla="*/ 66997 w 449598"/>
              <a:gd name="connsiteY8" fmla="*/ 460421 h 555671"/>
              <a:gd name="connsiteX9" fmla="*/ 19372 w 449598"/>
              <a:gd name="connsiteY9" fmla="*/ 285796 h 555671"/>
              <a:gd name="connsiteX10" fmla="*/ 66997 w 449598"/>
              <a:gd name="connsiteY10" fmla="*/ 46 h 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9598" h="555671">
                <a:moveTo>
                  <a:pt x="178122" y="47671"/>
                </a:moveTo>
                <a:cubicBezTo>
                  <a:pt x="241622" y="52963"/>
                  <a:pt x="305461" y="55125"/>
                  <a:pt x="368622" y="63546"/>
                </a:cubicBezTo>
                <a:cubicBezTo>
                  <a:pt x="385209" y="65758"/>
                  <a:pt x="403180" y="68968"/>
                  <a:pt x="416247" y="79421"/>
                </a:cubicBezTo>
                <a:cubicBezTo>
                  <a:pt x="431145" y="91340"/>
                  <a:pt x="437414" y="111171"/>
                  <a:pt x="447997" y="127046"/>
                </a:cubicBezTo>
                <a:cubicBezTo>
                  <a:pt x="442705" y="248754"/>
                  <a:pt x="462695" y="374246"/>
                  <a:pt x="432122" y="492171"/>
                </a:cubicBezTo>
                <a:cubicBezTo>
                  <a:pt x="422546" y="529109"/>
                  <a:pt x="336872" y="555671"/>
                  <a:pt x="336872" y="555671"/>
                </a:cubicBezTo>
                <a:cubicBezTo>
                  <a:pt x="273372" y="545088"/>
                  <a:pt x="209498" y="536546"/>
                  <a:pt x="146372" y="523921"/>
                </a:cubicBezTo>
                <a:cubicBezTo>
                  <a:pt x="129963" y="520639"/>
                  <a:pt x="111814" y="518499"/>
                  <a:pt x="98747" y="508046"/>
                </a:cubicBezTo>
                <a:cubicBezTo>
                  <a:pt x="83849" y="496127"/>
                  <a:pt x="77580" y="476296"/>
                  <a:pt x="66997" y="460421"/>
                </a:cubicBezTo>
                <a:cubicBezTo>
                  <a:pt x="31188" y="317187"/>
                  <a:pt x="49046" y="374818"/>
                  <a:pt x="19372" y="285796"/>
                </a:cubicBezTo>
                <a:cubicBezTo>
                  <a:pt x="35834" y="-10521"/>
                  <a:pt x="-60150" y="46"/>
                  <a:pt x="66997" y="4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72230" y="3262289"/>
            <a:ext cx="449598" cy="555671"/>
          </a:xfrm>
          <a:custGeom>
            <a:avLst/>
            <a:gdLst>
              <a:gd name="connsiteX0" fmla="*/ 178122 w 449598"/>
              <a:gd name="connsiteY0" fmla="*/ 47671 h 555671"/>
              <a:gd name="connsiteX1" fmla="*/ 368622 w 449598"/>
              <a:gd name="connsiteY1" fmla="*/ 63546 h 555671"/>
              <a:gd name="connsiteX2" fmla="*/ 416247 w 449598"/>
              <a:gd name="connsiteY2" fmla="*/ 79421 h 555671"/>
              <a:gd name="connsiteX3" fmla="*/ 447997 w 449598"/>
              <a:gd name="connsiteY3" fmla="*/ 127046 h 555671"/>
              <a:gd name="connsiteX4" fmla="*/ 432122 w 449598"/>
              <a:gd name="connsiteY4" fmla="*/ 492171 h 555671"/>
              <a:gd name="connsiteX5" fmla="*/ 336872 w 449598"/>
              <a:gd name="connsiteY5" fmla="*/ 555671 h 555671"/>
              <a:gd name="connsiteX6" fmla="*/ 146372 w 449598"/>
              <a:gd name="connsiteY6" fmla="*/ 523921 h 555671"/>
              <a:gd name="connsiteX7" fmla="*/ 98747 w 449598"/>
              <a:gd name="connsiteY7" fmla="*/ 508046 h 555671"/>
              <a:gd name="connsiteX8" fmla="*/ 66997 w 449598"/>
              <a:gd name="connsiteY8" fmla="*/ 460421 h 555671"/>
              <a:gd name="connsiteX9" fmla="*/ 19372 w 449598"/>
              <a:gd name="connsiteY9" fmla="*/ 285796 h 555671"/>
              <a:gd name="connsiteX10" fmla="*/ 66997 w 449598"/>
              <a:gd name="connsiteY10" fmla="*/ 46 h 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9598" h="555671">
                <a:moveTo>
                  <a:pt x="178122" y="47671"/>
                </a:moveTo>
                <a:cubicBezTo>
                  <a:pt x="241622" y="52963"/>
                  <a:pt x="305461" y="55125"/>
                  <a:pt x="368622" y="63546"/>
                </a:cubicBezTo>
                <a:cubicBezTo>
                  <a:pt x="385209" y="65758"/>
                  <a:pt x="403180" y="68968"/>
                  <a:pt x="416247" y="79421"/>
                </a:cubicBezTo>
                <a:cubicBezTo>
                  <a:pt x="431145" y="91340"/>
                  <a:pt x="437414" y="111171"/>
                  <a:pt x="447997" y="127046"/>
                </a:cubicBezTo>
                <a:cubicBezTo>
                  <a:pt x="442705" y="248754"/>
                  <a:pt x="462695" y="374246"/>
                  <a:pt x="432122" y="492171"/>
                </a:cubicBezTo>
                <a:cubicBezTo>
                  <a:pt x="422546" y="529109"/>
                  <a:pt x="336872" y="555671"/>
                  <a:pt x="336872" y="555671"/>
                </a:cubicBezTo>
                <a:cubicBezTo>
                  <a:pt x="273372" y="545088"/>
                  <a:pt x="209498" y="536546"/>
                  <a:pt x="146372" y="523921"/>
                </a:cubicBezTo>
                <a:cubicBezTo>
                  <a:pt x="129963" y="520639"/>
                  <a:pt x="111814" y="518499"/>
                  <a:pt x="98747" y="508046"/>
                </a:cubicBezTo>
                <a:cubicBezTo>
                  <a:pt x="83849" y="496127"/>
                  <a:pt x="77580" y="476296"/>
                  <a:pt x="66997" y="460421"/>
                </a:cubicBezTo>
                <a:cubicBezTo>
                  <a:pt x="31188" y="317187"/>
                  <a:pt x="49046" y="374818"/>
                  <a:pt x="19372" y="285796"/>
                </a:cubicBezTo>
                <a:cubicBezTo>
                  <a:pt x="35834" y="-10521"/>
                  <a:pt x="-60150" y="46"/>
                  <a:pt x="66997" y="4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43681" y="3817960"/>
            <a:ext cx="449598" cy="555671"/>
          </a:xfrm>
          <a:custGeom>
            <a:avLst/>
            <a:gdLst>
              <a:gd name="connsiteX0" fmla="*/ 178122 w 449598"/>
              <a:gd name="connsiteY0" fmla="*/ 47671 h 555671"/>
              <a:gd name="connsiteX1" fmla="*/ 368622 w 449598"/>
              <a:gd name="connsiteY1" fmla="*/ 63546 h 555671"/>
              <a:gd name="connsiteX2" fmla="*/ 416247 w 449598"/>
              <a:gd name="connsiteY2" fmla="*/ 79421 h 555671"/>
              <a:gd name="connsiteX3" fmla="*/ 447997 w 449598"/>
              <a:gd name="connsiteY3" fmla="*/ 127046 h 555671"/>
              <a:gd name="connsiteX4" fmla="*/ 432122 w 449598"/>
              <a:gd name="connsiteY4" fmla="*/ 492171 h 555671"/>
              <a:gd name="connsiteX5" fmla="*/ 336872 w 449598"/>
              <a:gd name="connsiteY5" fmla="*/ 555671 h 555671"/>
              <a:gd name="connsiteX6" fmla="*/ 146372 w 449598"/>
              <a:gd name="connsiteY6" fmla="*/ 523921 h 555671"/>
              <a:gd name="connsiteX7" fmla="*/ 98747 w 449598"/>
              <a:gd name="connsiteY7" fmla="*/ 508046 h 555671"/>
              <a:gd name="connsiteX8" fmla="*/ 66997 w 449598"/>
              <a:gd name="connsiteY8" fmla="*/ 460421 h 555671"/>
              <a:gd name="connsiteX9" fmla="*/ 19372 w 449598"/>
              <a:gd name="connsiteY9" fmla="*/ 285796 h 555671"/>
              <a:gd name="connsiteX10" fmla="*/ 66997 w 449598"/>
              <a:gd name="connsiteY10" fmla="*/ 46 h 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9598" h="555671">
                <a:moveTo>
                  <a:pt x="178122" y="47671"/>
                </a:moveTo>
                <a:cubicBezTo>
                  <a:pt x="241622" y="52963"/>
                  <a:pt x="305461" y="55125"/>
                  <a:pt x="368622" y="63546"/>
                </a:cubicBezTo>
                <a:cubicBezTo>
                  <a:pt x="385209" y="65758"/>
                  <a:pt x="403180" y="68968"/>
                  <a:pt x="416247" y="79421"/>
                </a:cubicBezTo>
                <a:cubicBezTo>
                  <a:pt x="431145" y="91340"/>
                  <a:pt x="437414" y="111171"/>
                  <a:pt x="447997" y="127046"/>
                </a:cubicBezTo>
                <a:cubicBezTo>
                  <a:pt x="442705" y="248754"/>
                  <a:pt x="462695" y="374246"/>
                  <a:pt x="432122" y="492171"/>
                </a:cubicBezTo>
                <a:cubicBezTo>
                  <a:pt x="422546" y="529109"/>
                  <a:pt x="336872" y="555671"/>
                  <a:pt x="336872" y="555671"/>
                </a:cubicBezTo>
                <a:cubicBezTo>
                  <a:pt x="273372" y="545088"/>
                  <a:pt x="209498" y="536546"/>
                  <a:pt x="146372" y="523921"/>
                </a:cubicBezTo>
                <a:cubicBezTo>
                  <a:pt x="129963" y="520639"/>
                  <a:pt x="111814" y="518499"/>
                  <a:pt x="98747" y="508046"/>
                </a:cubicBezTo>
                <a:cubicBezTo>
                  <a:pt x="83849" y="496127"/>
                  <a:pt x="77580" y="476296"/>
                  <a:pt x="66997" y="460421"/>
                </a:cubicBezTo>
                <a:cubicBezTo>
                  <a:pt x="31188" y="317187"/>
                  <a:pt x="49046" y="374818"/>
                  <a:pt x="19372" y="285796"/>
                </a:cubicBezTo>
                <a:cubicBezTo>
                  <a:pt x="35834" y="-10521"/>
                  <a:pt x="-60150" y="46"/>
                  <a:pt x="66997" y="4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934129" y="4483054"/>
            <a:ext cx="449598" cy="555671"/>
          </a:xfrm>
          <a:custGeom>
            <a:avLst/>
            <a:gdLst>
              <a:gd name="connsiteX0" fmla="*/ 178122 w 449598"/>
              <a:gd name="connsiteY0" fmla="*/ 47671 h 555671"/>
              <a:gd name="connsiteX1" fmla="*/ 368622 w 449598"/>
              <a:gd name="connsiteY1" fmla="*/ 63546 h 555671"/>
              <a:gd name="connsiteX2" fmla="*/ 416247 w 449598"/>
              <a:gd name="connsiteY2" fmla="*/ 79421 h 555671"/>
              <a:gd name="connsiteX3" fmla="*/ 447997 w 449598"/>
              <a:gd name="connsiteY3" fmla="*/ 127046 h 555671"/>
              <a:gd name="connsiteX4" fmla="*/ 432122 w 449598"/>
              <a:gd name="connsiteY4" fmla="*/ 492171 h 555671"/>
              <a:gd name="connsiteX5" fmla="*/ 336872 w 449598"/>
              <a:gd name="connsiteY5" fmla="*/ 555671 h 555671"/>
              <a:gd name="connsiteX6" fmla="*/ 146372 w 449598"/>
              <a:gd name="connsiteY6" fmla="*/ 523921 h 555671"/>
              <a:gd name="connsiteX7" fmla="*/ 98747 w 449598"/>
              <a:gd name="connsiteY7" fmla="*/ 508046 h 555671"/>
              <a:gd name="connsiteX8" fmla="*/ 66997 w 449598"/>
              <a:gd name="connsiteY8" fmla="*/ 460421 h 555671"/>
              <a:gd name="connsiteX9" fmla="*/ 19372 w 449598"/>
              <a:gd name="connsiteY9" fmla="*/ 285796 h 555671"/>
              <a:gd name="connsiteX10" fmla="*/ 66997 w 449598"/>
              <a:gd name="connsiteY10" fmla="*/ 46 h 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9598" h="555671">
                <a:moveTo>
                  <a:pt x="178122" y="47671"/>
                </a:moveTo>
                <a:cubicBezTo>
                  <a:pt x="241622" y="52963"/>
                  <a:pt x="305461" y="55125"/>
                  <a:pt x="368622" y="63546"/>
                </a:cubicBezTo>
                <a:cubicBezTo>
                  <a:pt x="385209" y="65758"/>
                  <a:pt x="403180" y="68968"/>
                  <a:pt x="416247" y="79421"/>
                </a:cubicBezTo>
                <a:cubicBezTo>
                  <a:pt x="431145" y="91340"/>
                  <a:pt x="437414" y="111171"/>
                  <a:pt x="447997" y="127046"/>
                </a:cubicBezTo>
                <a:cubicBezTo>
                  <a:pt x="442705" y="248754"/>
                  <a:pt x="462695" y="374246"/>
                  <a:pt x="432122" y="492171"/>
                </a:cubicBezTo>
                <a:cubicBezTo>
                  <a:pt x="422546" y="529109"/>
                  <a:pt x="336872" y="555671"/>
                  <a:pt x="336872" y="555671"/>
                </a:cubicBezTo>
                <a:cubicBezTo>
                  <a:pt x="273372" y="545088"/>
                  <a:pt x="209498" y="536546"/>
                  <a:pt x="146372" y="523921"/>
                </a:cubicBezTo>
                <a:cubicBezTo>
                  <a:pt x="129963" y="520639"/>
                  <a:pt x="111814" y="518499"/>
                  <a:pt x="98747" y="508046"/>
                </a:cubicBezTo>
                <a:cubicBezTo>
                  <a:pt x="83849" y="496127"/>
                  <a:pt x="77580" y="476296"/>
                  <a:pt x="66997" y="460421"/>
                </a:cubicBezTo>
                <a:cubicBezTo>
                  <a:pt x="31188" y="317187"/>
                  <a:pt x="49046" y="374818"/>
                  <a:pt x="19372" y="285796"/>
                </a:cubicBezTo>
                <a:cubicBezTo>
                  <a:pt x="35834" y="-10521"/>
                  <a:pt x="-60150" y="46"/>
                  <a:pt x="66997" y="46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302125" y="2635250"/>
            <a:ext cx="412750" cy="539750"/>
          </a:xfrm>
          <a:custGeom>
            <a:avLst/>
            <a:gdLst>
              <a:gd name="connsiteX0" fmla="*/ 365125 w 412750"/>
              <a:gd name="connsiteY0" fmla="*/ 285750 h 539750"/>
              <a:gd name="connsiteX1" fmla="*/ 333375 w 412750"/>
              <a:gd name="connsiteY1" fmla="*/ 206375 h 539750"/>
              <a:gd name="connsiteX2" fmla="*/ 301625 w 412750"/>
              <a:gd name="connsiteY2" fmla="*/ 142875 h 539750"/>
              <a:gd name="connsiteX3" fmla="*/ 285750 w 412750"/>
              <a:gd name="connsiteY3" fmla="*/ 95250 h 539750"/>
              <a:gd name="connsiteX4" fmla="*/ 222250 w 412750"/>
              <a:gd name="connsiteY4" fmla="*/ 0 h 539750"/>
              <a:gd name="connsiteX5" fmla="*/ 127000 w 412750"/>
              <a:gd name="connsiteY5" fmla="*/ 15875 h 539750"/>
              <a:gd name="connsiteX6" fmla="*/ 95250 w 412750"/>
              <a:gd name="connsiteY6" fmla="*/ 63500 h 539750"/>
              <a:gd name="connsiteX7" fmla="*/ 47625 w 412750"/>
              <a:gd name="connsiteY7" fmla="*/ 95250 h 539750"/>
              <a:gd name="connsiteX8" fmla="*/ 15875 w 412750"/>
              <a:gd name="connsiteY8" fmla="*/ 190500 h 539750"/>
              <a:gd name="connsiteX9" fmla="*/ 0 w 412750"/>
              <a:gd name="connsiteY9" fmla="*/ 238125 h 539750"/>
              <a:gd name="connsiteX10" fmla="*/ 15875 w 412750"/>
              <a:gd name="connsiteY10" fmla="*/ 365125 h 539750"/>
              <a:gd name="connsiteX11" fmla="*/ 79375 w 412750"/>
              <a:gd name="connsiteY11" fmla="*/ 460375 h 539750"/>
              <a:gd name="connsiteX12" fmla="*/ 95250 w 412750"/>
              <a:gd name="connsiteY12" fmla="*/ 508000 h 539750"/>
              <a:gd name="connsiteX13" fmla="*/ 142875 w 412750"/>
              <a:gd name="connsiteY13" fmla="*/ 539750 h 539750"/>
              <a:gd name="connsiteX14" fmla="*/ 285750 w 412750"/>
              <a:gd name="connsiteY14" fmla="*/ 460375 h 539750"/>
              <a:gd name="connsiteX15" fmla="*/ 301625 w 412750"/>
              <a:gd name="connsiteY15" fmla="*/ 412750 h 539750"/>
              <a:gd name="connsiteX16" fmla="*/ 381000 w 412750"/>
              <a:gd name="connsiteY16" fmla="*/ 317500 h 539750"/>
              <a:gd name="connsiteX17" fmla="*/ 412750 w 412750"/>
              <a:gd name="connsiteY17" fmla="*/ 2222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2750" h="539750">
                <a:moveTo>
                  <a:pt x="365125" y="285750"/>
                </a:moveTo>
                <a:cubicBezTo>
                  <a:pt x="354542" y="259292"/>
                  <a:pt x="344949" y="232415"/>
                  <a:pt x="333375" y="206375"/>
                </a:cubicBezTo>
                <a:cubicBezTo>
                  <a:pt x="323764" y="184750"/>
                  <a:pt x="310947" y="164627"/>
                  <a:pt x="301625" y="142875"/>
                </a:cubicBezTo>
                <a:cubicBezTo>
                  <a:pt x="295033" y="127494"/>
                  <a:pt x="293877" y="109878"/>
                  <a:pt x="285750" y="95250"/>
                </a:cubicBezTo>
                <a:cubicBezTo>
                  <a:pt x="267218" y="61893"/>
                  <a:pt x="222250" y="0"/>
                  <a:pt x="222250" y="0"/>
                </a:cubicBezTo>
                <a:cubicBezTo>
                  <a:pt x="190500" y="5292"/>
                  <a:pt x="155790" y="1480"/>
                  <a:pt x="127000" y="15875"/>
                </a:cubicBezTo>
                <a:cubicBezTo>
                  <a:pt x="109935" y="24408"/>
                  <a:pt x="108741" y="50009"/>
                  <a:pt x="95250" y="63500"/>
                </a:cubicBezTo>
                <a:cubicBezTo>
                  <a:pt x="81759" y="76991"/>
                  <a:pt x="63500" y="84667"/>
                  <a:pt x="47625" y="95250"/>
                </a:cubicBezTo>
                <a:lnTo>
                  <a:pt x="15875" y="190500"/>
                </a:lnTo>
                <a:lnTo>
                  <a:pt x="0" y="238125"/>
                </a:lnTo>
                <a:cubicBezTo>
                  <a:pt x="5292" y="280458"/>
                  <a:pt x="1526" y="324948"/>
                  <a:pt x="15875" y="365125"/>
                </a:cubicBezTo>
                <a:cubicBezTo>
                  <a:pt x="28709" y="401061"/>
                  <a:pt x="67308" y="424174"/>
                  <a:pt x="79375" y="460375"/>
                </a:cubicBezTo>
                <a:cubicBezTo>
                  <a:pt x="84667" y="476250"/>
                  <a:pt x="84797" y="494933"/>
                  <a:pt x="95250" y="508000"/>
                </a:cubicBezTo>
                <a:cubicBezTo>
                  <a:pt x="107169" y="522898"/>
                  <a:pt x="127000" y="529167"/>
                  <a:pt x="142875" y="539750"/>
                </a:cubicBezTo>
                <a:cubicBezTo>
                  <a:pt x="252048" y="466968"/>
                  <a:pt x="201924" y="488317"/>
                  <a:pt x="285750" y="460375"/>
                </a:cubicBezTo>
                <a:cubicBezTo>
                  <a:pt x="291042" y="444500"/>
                  <a:pt x="292343" y="426673"/>
                  <a:pt x="301625" y="412750"/>
                </a:cubicBezTo>
                <a:cubicBezTo>
                  <a:pt x="351471" y="337981"/>
                  <a:pt x="346374" y="395408"/>
                  <a:pt x="381000" y="317500"/>
                </a:cubicBezTo>
                <a:cubicBezTo>
                  <a:pt x="394592" y="286917"/>
                  <a:pt x="412750" y="222250"/>
                  <a:pt x="412750" y="2222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545374" y="3278210"/>
            <a:ext cx="412750" cy="539750"/>
          </a:xfrm>
          <a:custGeom>
            <a:avLst/>
            <a:gdLst>
              <a:gd name="connsiteX0" fmla="*/ 365125 w 412750"/>
              <a:gd name="connsiteY0" fmla="*/ 285750 h 539750"/>
              <a:gd name="connsiteX1" fmla="*/ 333375 w 412750"/>
              <a:gd name="connsiteY1" fmla="*/ 206375 h 539750"/>
              <a:gd name="connsiteX2" fmla="*/ 301625 w 412750"/>
              <a:gd name="connsiteY2" fmla="*/ 142875 h 539750"/>
              <a:gd name="connsiteX3" fmla="*/ 285750 w 412750"/>
              <a:gd name="connsiteY3" fmla="*/ 95250 h 539750"/>
              <a:gd name="connsiteX4" fmla="*/ 222250 w 412750"/>
              <a:gd name="connsiteY4" fmla="*/ 0 h 539750"/>
              <a:gd name="connsiteX5" fmla="*/ 127000 w 412750"/>
              <a:gd name="connsiteY5" fmla="*/ 15875 h 539750"/>
              <a:gd name="connsiteX6" fmla="*/ 95250 w 412750"/>
              <a:gd name="connsiteY6" fmla="*/ 63500 h 539750"/>
              <a:gd name="connsiteX7" fmla="*/ 47625 w 412750"/>
              <a:gd name="connsiteY7" fmla="*/ 95250 h 539750"/>
              <a:gd name="connsiteX8" fmla="*/ 15875 w 412750"/>
              <a:gd name="connsiteY8" fmla="*/ 190500 h 539750"/>
              <a:gd name="connsiteX9" fmla="*/ 0 w 412750"/>
              <a:gd name="connsiteY9" fmla="*/ 238125 h 539750"/>
              <a:gd name="connsiteX10" fmla="*/ 15875 w 412750"/>
              <a:gd name="connsiteY10" fmla="*/ 365125 h 539750"/>
              <a:gd name="connsiteX11" fmla="*/ 79375 w 412750"/>
              <a:gd name="connsiteY11" fmla="*/ 460375 h 539750"/>
              <a:gd name="connsiteX12" fmla="*/ 95250 w 412750"/>
              <a:gd name="connsiteY12" fmla="*/ 508000 h 539750"/>
              <a:gd name="connsiteX13" fmla="*/ 142875 w 412750"/>
              <a:gd name="connsiteY13" fmla="*/ 539750 h 539750"/>
              <a:gd name="connsiteX14" fmla="*/ 285750 w 412750"/>
              <a:gd name="connsiteY14" fmla="*/ 460375 h 539750"/>
              <a:gd name="connsiteX15" fmla="*/ 301625 w 412750"/>
              <a:gd name="connsiteY15" fmla="*/ 412750 h 539750"/>
              <a:gd name="connsiteX16" fmla="*/ 381000 w 412750"/>
              <a:gd name="connsiteY16" fmla="*/ 317500 h 539750"/>
              <a:gd name="connsiteX17" fmla="*/ 412750 w 412750"/>
              <a:gd name="connsiteY17" fmla="*/ 2222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2750" h="539750">
                <a:moveTo>
                  <a:pt x="365125" y="285750"/>
                </a:moveTo>
                <a:cubicBezTo>
                  <a:pt x="354542" y="259292"/>
                  <a:pt x="344949" y="232415"/>
                  <a:pt x="333375" y="206375"/>
                </a:cubicBezTo>
                <a:cubicBezTo>
                  <a:pt x="323764" y="184750"/>
                  <a:pt x="310947" y="164627"/>
                  <a:pt x="301625" y="142875"/>
                </a:cubicBezTo>
                <a:cubicBezTo>
                  <a:pt x="295033" y="127494"/>
                  <a:pt x="293877" y="109878"/>
                  <a:pt x="285750" y="95250"/>
                </a:cubicBezTo>
                <a:cubicBezTo>
                  <a:pt x="267218" y="61893"/>
                  <a:pt x="222250" y="0"/>
                  <a:pt x="222250" y="0"/>
                </a:cubicBezTo>
                <a:cubicBezTo>
                  <a:pt x="190500" y="5292"/>
                  <a:pt x="155790" y="1480"/>
                  <a:pt x="127000" y="15875"/>
                </a:cubicBezTo>
                <a:cubicBezTo>
                  <a:pt x="109935" y="24408"/>
                  <a:pt x="108741" y="50009"/>
                  <a:pt x="95250" y="63500"/>
                </a:cubicBezTo>
                <a:cubicBezTo>
                  <a:pt x="81759" y="76991"/>
                  <a:pt x="63500" y="84667"/>
                  <a:pt x="47625" y="95250"/>
                </a:cubicBezTo>
                <a:lnTo>
                  <a:pt x="15875" y="190500"/>
                </a:lnTo>
                <a:lnTo>
                  <a:pt x="0" y="238125"/>
                </a:lnTo>
                <a:cubicBezTo>
                  <a:pt x="5292" y="280458"/>
                  <a:pt x="1526" y="324948"/>
                  <a:pt x="15875" y="365125"/>
                </a:cubicBezTo>
                <a:cubicBezTo>
                  <a:pt x="28709" y="401061"/>
                  <a:pt x="67308" y="424174"/>
                  <a:pt x="79375" y="460375"/>
                </a:cubicBezTo>
                <a:cubicBezTo>
                  <a:pt x="84667" y="476250"/>
                  <a:pt x="84797" y="494933"/>
                  <a:pt x="95250" y="508000"/>
                </a:cubicBezTo>
                <a:cubicBezTo>
                  <a:pt x="107169" y="522898"/>
                  <a:pt x="127000" y="529167"/>
                  <a:pt x="142875" y="539750"/>
                </a:cubicBezTo>
                <a:cubicBezTo>
                  <a:pt x="252048" y="466968"/>
                  <a:pt x="201924" y="488317"/>
                  <a:pt x="285750" y="460375"/>
                </a:cubicBezTo>
                <a:cubicBezTo>
                  <a:pt x="291042" y="444500"/>
                  <a:pt x="292343" y="426673"/>
                  <a:pt x="301625" y="412750"/>
                </a:cubicBezTo>
                <a:cubicBezTo>
                  <a:pt x="351471" y="337981"/>
                  <a:pt x="346374" y="395408"/>
                  <a:pt x="381000" y="317500"/>
                </a:cubicBezTo>
                <a:cubicBezTo>
                  <a:pt x="394592" y="286917"/>
                  <a:pt x="412750" y="222250"/>
                  <a:pt x="412750" y="2222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723497" y="3900719"/>
            <a:ext cx="412750" cy="539750"/>
          </a:xfrm>
          <a:custGeom>
            <a:avLst/>
            <a:gdLst>
              <a:gd name="connsiteX0" fmla="*/ 365125 w 412750"/>
              <a:gd name="connsiteY0" fmla="*/ 285750 h 539750"/>
              <a:gd name="connsiteX1" fmla="*/ 333375 w 412750"/>
              <a:gd name="connsiteY1" fmla="*/ 206375 h 539750"/>
              <a:gd name="connsiteX2" fmla="*/ 301625 w 412750"/>
              <a:gd name="connsiteY2" fmla="*/ 142875 h 539750"/>
              <a:gd name="connsiteX3" fmla="*/ 285750 w 412750"/>
              <a:gd name="connsiteY3" fmla="*/ 95250 h 539750"/>
              <a:gd name="connsiteX4" fmla="*/ 222250 w 412750"/>
              <a:gd name="connsiteY4" fmla="*/ 0 h 539750"/>
              <a:gd name="connsiteX5" fmla="*/ 127000 w 412750"/>
              <a:gd name="connsiteY5" fmla="*/ 15875 h 539750"/>
              <a:gd name="connsiteX6" fmla="*/ 95250 w 412750"/>
              <a:gd name="connsiteY6" fmla="*/ 63500 h 539750"/>
              <a:gd name="connsiteX7" fmla="*/ 47625 w 412750"/>
              <a:gd name="connsiteY7" fmla="*/ 95250 h 539750"/>
              <a:gd name="connsiteX8" fmla="*/ 15875 w 412750"/>
              <a:gd name="connsiteY8" fmla="*/ 190500 h 539750"/>
              <a:gd name="connsiteX9" fmla="*/ 0 w 412750"/>
              <a:gd name="connsiteY9" fmla="*/ 238125 h 539750"/>
              <a:gd name="connsiteX10" fmla="*/ 15875 w 412750"/>
              <a:gd name="connsiteY10" fmla="*/ 365125 h 539750"/>
              <a:gd name="connsiteX11" fmla="*/ 79375 w 412750"/>
              <a:gd name="connsiteY11" fmla="*/ 460375 h 539750"/>
              <a:gd name="connsiteX12" fmla="*/ 95250 w 412750"/>
              <a:gd name="connsiteY12" fmla="*/ 508000 h 539750"/>
              <a:gd name="connsiteX13" fmla="*/ 142875 w 412750"/>
              <a:gd name="connsiteY13" fmla="*/ 539750 h 539750"/>
              <a:gd name="connsiteX14" fmla="*/ 285750 w 412750"/>
              <a:gd name="connsiteY14" fmla="*/ 460375 h 539750"/>
              <a:gd name="connsiteX15" fmla="*/ 301625 w 412750"/>
              <a:gd name="connsiteY15" fmla="*/ 412750 h 539750"/>
              <a:gd name="connsiteX16" fmla="*/ 381000 w 412750"/>
              <a:gd name="connsiteY16" fmla="*/ 317500 h 539750"/>
              <a:gd name="connsiteX17" fmla="*/ 412750 w 412750"/>
              <a:gd name="connsiteY17" fmla="*/ 2222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2750" h="539750">
                <a:moveTo>
                  <a:pt x="365125" y="285750"/>
                </a:moveTo>
                <a:cubicBezTo>
                  <a:pt x="354542" y="259292"/>
                  <a:pt x="344949" y="232415"/>
                  <a:pt x="333375" y="206375"/>
                </a:cubicBezTo>
                <a:cubicBezTo>
                  <a:pt x="323764" y="184750"/>
                  <a:pt x="310947" y="164627"/>
                  <a:pt x="301625" y="142875"/>
                </a:cubicBezTo>
                <a:cubicBezTo>
                  <a:pt x="295033" y="127494"/>
                  <a:pt x="293877" y="109878"/>
                  <a:pt x="285750" y="95250"/>
                </a:cubicBezTo>
                <a:cubicBezTo>
                  <a:pt x="267218" y="61893"/>
                  <a:pt x="222250" y="0"/>
                  <a:pt x="222250" y="0"/>
                </a:cubicBezTo>
                <a:cubicBezTo>
                  <a:pt x="190500" y="5292"/>
                  <a:pt x="155790" y="1480"/>
                  <a:pt x="127000" y="15875"/>
                </a:cubicBezTo>
                <a:cubicBezTo>
                  <a:pt x="109935" y="24408"/>
                  <a:pt x="108741" y="50009"/>
                  <a:pt x="95250" y="63500"/>
                </a:cubicBezTo>
                <a:cubicBezTo>
                  <a:pt x="81759" y="76991"/>
                  <a:pt x="63500" y="84667"/>
                  <a:pt x="47625" y="95250"/>
                </a:cubicBezTo>
                <a:lnTo>
                  <a:pt x="15875" y="190500"/>
                </a:lnTo>
                <a:lnTo>
                  <a:pt x="0" y="238125"/>
                </a:lnTo>
                <a:cubicBezTo>
                  <a:pt x="5292" y="280458"/>
                  <a:pt x="1526" y="324948"/>
                  <a:pt x="15875" y="365125"/>
                </a:cubicBezTo>
                <a:cubicBezTo>
                  <a:pt x="28709" y="401061"/>
                  <a:pt x="67308" y="424174"/>
                  <a:pt x="79375" y="460375"/>
                </a:cubicBezTo>
                <a:cubicBezTo>
                  <a:pt x="84667" y="476250"/>
                  <a:pt x="84797" y="494933"/>
                  <a:pt x="95250" y="508000"/>
                </a:cubicBezTo>
                <a:cubicBezTo>
                  <a:pt x="107169" y="522898"/>
                  <a:pt x="127000" y="529167"/>
                  <a:pt x="142875" y="539750"/>
                </a:cubicBezTo>
                <a:cubicBezTo>
                  <a:pt x="252048" y="466968"/>
                  <a:pt x="201924" y="488317"/>
                  <a:pt x="285750" y="460375"/>
                </a:cubicBezTo>
                <a:cubicBezTo>
                  <a:pt x="291042" y="444500"/>
                  <a:pt x="292343" y="426673"/>
                  <a:pt x="301625" y="412750"/>
                </a:cubicBezTo>
                <a:cubicBezTo>
                  <a:pt x="351471" y="337981"/>
                  <a:pt x="346374" y="395408"/>
                  <a:pt x="381000" y="317500"/>
                </a:cubicBezTo>
                <a:cubicBezTo>
                  <a:pt x="394592" y="286917"/>
                  <a:pt x="412750" y="222250"/>
                  <a:pt x="412750" y="2222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981950" y="4498975"/>
            <a:ext cx="412750" cy="539750"/>
          </a:xfrm>
          <a:custGeom>
            <a:avLst/>
            <a:gdLst>
              <a:gd name="connsiteX0" fmla="*/ 365125 w 412750"/>
              <a:gd name="connsiteY0" fmla="*/ 285750 h 539750"/>
              <a:gd name="connsiteX1" fmla="*/ 333375 w 412750"/>
              <a:gd name="connsiteY1" fmla="*/ 206375 h 539750"/>
              <a:gd name="connsiteX2" fmla="*/ 301625 w 412750"/>
              <a:gd name="connsiteY2" fmla="*/ 142875 h 539750"/>
              <a:gd name="connsiteX3" fmla="*/ 285750 w 412750"/>
              <a:gd name="connsiteY3" fmla="*/ 95250 h 539750"/>
              <a:gd name="connsiteX4" fmla="*/ 222250 w 412750"/>
              <a:gd name="connsiteY4" fmla="*/ 0 h 539750"/>
              <a:gd name="connsiteX5" fmla="*/ 127000 w 412750"/>
              <a:gd name="connsiteY5" fmla="*/ 15875 h 539750"/>
              <a:gd name="connsiteX6" fmla="*/ 95250 w 412750"/>
              <a:gd name="connsiteY6" fmla="*/ 63500 h 539750"/>
              <a:gd name="connsiteX7" fmla="*/ 47625 w 412750"/>
              <a:gd name="connsiteY7" fmla="*/ 95250 h 539750"/>
              <a:gd name="connsiteX8" fmla="*/ 15875 w 412750"/>
              <a:gd name="connsiteY8" fmla="*/ 190500 h 539750"/>
              <a:gd name="connsiteX9" fmla="*/ 0 w 412750"/>
              <a:gd name="connsiteY9" fmla="*/ 238125 h 539750"/>
              <a:gd name="connsiteX10" fmla="*/ 15875 w 412750"/>
              <a:gd name="connsiteY10" fmla="*/ 365125 h 539750"/>
              <a:gd name="connsiteX11" fmla="*/ 79375 w 412750"/>
              <a:gd name="connsiteY11" fmla="*/ 460375 h 539750"/>
              <a:gd name="connsiteX12" fmla="*/ 95250 w 412750"/>
              <a:gd name="connsiteY12" fmla="*/ 508000 h 539750"/>
              <a:gd name="connsiteX13" fmla="*/ 142875 w 412750"/>
              <a:gd name="connsiteY13" fmla="*/ 539750 h 539750"/>
              <a:gd name="connsiteX14" fmla="*/ 285750 w 412750"/>
              <a:gd name="connsiteY14" fmla="*/ 460375 h 539750"/>
              <a:gd name="connsiteX15" fmla="*/ 301625 w 412750"/>
              <a:gd name="connsiteY15" fmla="*/ 412750 h 539750"/>
              <a:gd name="connsiteX16" fmla="*/ 381000 w 412750"/>
              <a:gd name="connsiteY16" fmla="*/ 317500 h 539750"/>
              <a:gd name="connsiteX17" fmla="*/ 412750 w 412750"/>
              <a:gd name="connsiteY17" fmla="*/ 2222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2750" h="539750">
                <a:moveTo>
                  <a:pt x="365125" y="285750"/>
                </a:moveTo>
                <a:cubicBezTo>
                  <a:pt x="354542" y="259292"/>
                  <a:pt x="344949" y="232415"/>
                  <a:pt x="333375" y="206375"/>
                </a:cubicBezTo>
                <a:cubicBezTo>
                  <a:pt x="323764" y="184750"/>
                  <a:pt x="310947" y="164627"/>
                  <a:pt x="301625" y="142875"/>
                </a:cubicBezTo>
                <a:cubicBezTo>
                  <a:pt x="295033" y="127494"/>
                  <a:pt x="293877" y="109878"/>
                  <a:pt x="285750" y="95250"/>
                </a:cubicBezTo>
                <a:cubicBezTo>
                  <a:pt x="267218" y="61893"/>
                  <a:pt x="222250" y="0"/>
                  <a:pt x="222250" y="0"/>
                </a:cubicBezTo>
                <a:cubicBezTo>
                  <a:pt x="190500" y="5292"/>
                  <a:pt x="155790" y="1480"/>
                  <a:pt x="127000" y="15875"/>
                </a:cubicBezTo>
                <a:cubicBezTo>
                  <a:pt x="109935" y="24408"/>
                  <a:pt x="108741" y="50009"/>
                  <a:pt x="95250" y="63500"/>
                </a:cubicBezTo>
                <a:cubicBezTo>
                  <a:pt x="81759" y="76991"/>
                  <a:pt x="63500" y="84667"/>
                  <a:pt x="47625" y="95250"/>
                </a:cubicBezTo>
                <a:lnTo>
                  <a:pt x="15875" y="190500"/>
                </a:lnTo>
                <a:lnTo>
                  <a:pt x="0" y="238125"/>
                </a:lnTo>
                <a:cubicBezTo>
                  <a:pt x="5292" y="280458"/>
                  <a:pt x="1526" y="324948"/>
                  <a:pt x="15875" y="365125"/>
                </a:cubicBezTo>
                <a:cubicBezTo>
                  <a:pt x="28709" y="401061"/>
                  <a:pt x="67308" y="424174"/>
                  <a:pt x="79375" y="460375"/>
                </a:cubicBezTo>
                <a:cubicBezTo>
                  <a:pt x="84667" y="476250"/>
                  <a:pt x="84797" y="494933"/>
                  <a:pt x="95250" y="508000"/>
                </a:cubicBezTo>
                <a:cubicBezTo>
                  <a:pt x="107169" y="522898"/>
                  <a:pt x="127000" y="529167"/>
                  <a:pt x="142875" y="539750"/>
                </a:cubicBezTo>
                <a:cubicBezTo>
                  <a:pt x="252048" y="466968"/>
                  <a:pt x="201924" y="488317"/>
                  <a:pt x="285750" y="460375"/>
                </a:cubicBezTo>
                <a:cubicBezTo>
                  <a:pt x="291042" y="444500"/>
                  <a:pt x="292343" y="426673"/>
                  <a:pt x="301625" y="412750"/>
                </a:cubicBezTo>
                <a:cubicBezTo>
                  <a:pt x="351471" y="337981"/>
                  <a:pt x="346374" y="395408"/>
                  <a:pt x="381000" y="317500"/>
                </a:cubicBezTo>
                <a:cubicBezTo>
                  <a:pt x="394592" y="286917"/>
                  <a:pt x="412750" y="222250"/>
                  <a:pt x="412750" y="22225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9" y="5768181"/>
            <a:ext cx="8877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56" y="325948"/>
            <a:ext cx="8600492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Extend 2D rotation using a unit complex number to 3D rotation using a unit quaternion</a:t>
            </a:r>
            <a:br>
              <a:rPr lang="en-US" sz="3200" b="1" dirty="0" smtClean="0"/>
            </a:br>
            <a:r>
              <a:rPr lang="en-US" sz="3200" b="1" i="1" dirty="0" smtClean="0">
                <a:solidFill>
                  <a:srgbClr val="FF0000"/>
                </a:solidFill>
              </a:rPr>
              <a:t>How?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1374" y="1600200"/>
            <a:ext cx="763587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rotation through an angle of </a:t>
            </a:r>
            <a:r>
              <a:rPr lang="en-US" sz="3200" dirty="0" err="1"/>
              <a:t>θ</a:t>
            </a:r>
            <a:r>
              <a:rPr lang="en-US" sz="3200" dirty="0"/>
              <a:t> around the axis defined by a unit </a:t>
            </a:r>
            <a:r>
              <a:rPr lang="en-US" sz="3200" dirty="0" smtClean="0"/>
              <a:t>vector in R</a:t>
            </a:r>
            <a:r>
              <a:rPr lang="en-US" sz="3200" baseline="30000" dirty="0" smtClean="0"/>
              <a:t>3</a:t>
            </a:r>
            <a:endParaRPr lang="en-US" sz="3200" dirty="0" smtClean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41373" y="3429000"/>
            <a:ext cx="7635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can be represented by </a:t>
            </a:r>
            <a:r>
              <a:rPr lang="en-US" sz="3200" dirty="0" smtClean="0"/>
              <a:t>a unit </a:t>
            </a:r>
            <a:r>
              <a:rPr lang="en-US" sz="3200" dirty="0"/>
              <a:t>quaternion. This can be done using an extension of Euler's formula: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8831"/>
            <a:ext cx="9144000" cy="1056844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t="-186213" b="-186213"/>
          <a:stretch>
            <a:fillRect/>
          </a:stretch>
        </p:blipFill>
        <p:spPr>
          <a:xfrm>
            <a:off x="2560294" y="1868226"/>
            <a:ext cx="4695882" cy="2582554"/>
          </a:xfrm>
        </p:spPr>
      </p:pic>
    </p:spTree>
    <p:extLst>
      <p:ext uri="{BB962C8B-B14F-4D97-AF65-F5344CB8AC3E}">
        <p14:creationId xmlns:p14="http://schemas.microsoft.com/office/powerpoint/2010/main" val="128533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541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Lecture 7: More on Use  Quaternions as Rotations in R3 and Finding a Tangent Plane of SO(3)</vt:lpstr>
      <vt:lpstr>Recall: We try to use a unit quaternion to define a rotation in R3</vt:lpstr>
      <vt:lpstr>In other words…</vt:lpstr>
      <vt:lpstr>Euler’s Rotation Theorem</vt:lpstr>
      <vt:lpstr>How to find Euler axis?</vt:lpstr>
      <vt:lpstr>In this topic, we always need to  identify H with R4  But more, now vectors in R4 can multiply and get another vector!</vt:lpstr>
      <vt:lpstr>Quaternion multiplication in R4 is related to dot product and cross product in R3</vt:lpstr>
      <vt:lpstr>Exactly How quaternion multiplications related to dot and cross product in R3?</vt:lpstr>
      <vt:lpstr>Extend 2D rotation using a unit complex number to 3D rotation using a unit quaternion How?</vt:lpstr>
      <vt:lpstr>Matrix Representation of Rotation using Unit Quaternion q </vt:lpstr>
      <vt:lpstr>PowerPoint Presentation</vt:lpstr>
      <vt:lpstr>Work out details on the board. </vt:lpstr>
      <vt:lpstr>Local Canonical Form of Curves</vt:lpstr>
      <vt:lpstr>Think: Can we multiply two vectors in Rn for any 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Proving Techniques in Diff Geo—Using examples</dc:title>
  <dc:creator>Weiqing Gu</dc:creator>
  <cp:lastModifiedBy>Weiqing Gu</cp:lastModifiedBy>
  <cp:revision>32</cp:revision>
  <dcterms:created xsi:type="dcterms:W3CDTF">2015-09-17T02:29:37Z</dcterms:created>
  <dcterms:modified xsi:type="dcterms:W3CDTF">2015-09-25T04:51:46Z</dcterms:modified>
</cp:coreProperties>
</file>