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7"/>
    <p:restoredTop sz="70174"/>
  </p:normalViewPr>
  <p:slideViewPr>
    <p:cSldViewPr snapToGrid="0">
      <p:cViewPr varScale="1">
        <p:scale>
          <a:sx n="77" d="100"/>
          <a:sy n="77" d="100"/>
        </p:scale>
        <p:origin x="12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42CE9-2D3E-C344-9392-DF7B5A520218}"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9E718-4A45-784E-A20D-7DD9B2DE8A8B}" type="slidenum">
              <a:rPr lang="en-US" smtClean="0"/>
              <a:t>‹#›</a:t>
            </a:fld>
            <a:endParaRPr lang="en-US"/>
          </a:p>
        </p:txBody>
      </p:sp>
    </p:spTree>
    <p:extLst>
      <p:ext uri="{BB962C8B-B14F-4D97-AF65-F5344CB8AC3E}">
        <p14:creationId xmlns:p14="http://schemas.microsoft.com/office/powerpoint/2010/main" val="42369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The purpose of this exercise is to implement a feed forward neural network to predict the pitch of an airplane based on previous values of altitude, indicated airspeed, and roll. The main goal is to work on data exploration and preparation beside the network model implementation.  I am using a dataset that contains 3 columns with 5404 entries. I leveraged the Tensor SDK to implement the feed forward neural network.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Create the neural network using the Tensor SDK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Clean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Determine which data is relevant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79E718-4A45-784E-A20D-7DD9B2DE8A8B}" type="slidenum">
              <a:rPr lang="en-US" smtClean="0"/>
              <a:t>2</a:t>
            </a:fld>
            <a:endParaRPr lang="en-US"/>
          </a:p>
        </p:txBody>
      </p:sp>
    </p:spTree>
    <p:extLst>
      <p:ext uri="{BB962C8B-B14F-4D97-AF65-F5344CB8AC3E}">
        <p14:creationId xmlns:p14="http://schemas.microsoft.com/office/powerpoint/2010/main" val="231714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The neural network architecture was established with a </a:t>
            </a:r>
            <a:r>
              <a:rPr lang="en-US" sz="1800" dirty="0" err="1">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 sequential model, comprising an input layer, five hidden layers, and an output layer. Each hidden layer is composed of 20 neurons employing a Rectified Linear Unit (</a:t>
            </a:r>
            <a:r>
              <a:rPr lang="en-US" sz="1800" dirty="0" err="1">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 activation function, chosen due to the positive nature of all inputs. The input layer accommodates the number of input neurons corresponding to the dimensions utilized in training the model. Conversely, the output layer consists of a single neuron, as the objective is solely to predict the airplane pitch based on their attributes.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79E718-4A45-784E-A20D-7DD9B2DE8A8B}" type="slidenum">
              <a:rPr lang="en-US" smtClean="0"/>
              <a:t>3</a:t>
            </a:fld>
            <a:endParaRPr lang="en-US"/>
          </a:p>
        </p:txBody>
      </p:sp>
    </p:spTree>
    <p:extLst>
      <p:ext uri="{BB962C8B-B14F-4D97-AF65-F5344CB8AC3E}">
        <p14:creationId xmlns:p14="http://schemas.microsoft.com/office/powerpoint/2010/main" val="4902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D83B01"/>
                </a:solidFill>
                <a:effectLst/>
                <a:latin typeface="Calibri" panose="020F0502020204030204" pitchFamily="34" charset="0"/>
                <a:ea typeface="Calibri" panose="020F0502020204030204" pitchFamily="34" charset="0"/>
                <a:cs typeface="Times New Roman" panose="02020603050405020304" pitchFamily="18" charset="0"/>
              </a:rPr>
              <a:t>Determining the Hidden Layer Structure:</a:t>
            </a:r>
            <a:r>
              <a:rPr lang="en-US" sz="1800" dirty="0">
                <a:solidFill>
                  <a:srgbClr val="D83B0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Analyzing the neural network’s optimal setup was the major issue encountered, specifically in determining the number of nodes and hidden layers in the model. This configuration consisted of 5 hidden layers, each with 40 nodes. The process was iterative which showed that increasing the number of layers and nodes had an improved accuracy in prediction. R-squared value of 0.4 was obtained when a single layer with 3 nodes was used which was very low. This structure was then adjusted to have 3 layers with each having 20 nodes resulting in R-squared equal to 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79E718-4A45-784E-A20D-7DD9B2DE8A8B}" type="slidenum">
              <a:rPr lang="en-US" smtClean="0"/>
              <a:t>6</a:t>
            </a:fld>
            <a:endParaRPr lang="en-US"/>
          </a:p>
        </p:txBody>
      </p:sp>
    </p:spTree>
    <p:extLst>
      <p:ext uri="{BB962C8B-B14F-4D97-AF65-F5344CB8AC3E}">
        <p14:creationId xmlns:p14="http://schemas.microsoft.com/office/powerpoint/2010/main" val="194435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F2F2F"/>
                </a:solidFill>
                <a:effectLst/>
                <a:latin typeface="Calibri" panose="020F0502020204030204" pitchFamily="34" charset="0"/>
                <a:ea typeface="Calibri" panose="020F0502020204030204" pitchFamily="34" charset="0"/>
                <a:cs typeface="Times New Roman" panose="02020603050405020304" pitchFamily="18" charset="0"/>
              </a:rPr>
              <a:t>To enable the neural network to accurately determine pitch based on the provided data, this represents the culmination of extensive refinement efforts. Initially, structuring the model effectively posed a significant challenge, necessitating iterative adjustments, particularly concerning the allocation of hidden layers and their nodes. Progress was incremental, ultimately leading to the adoption of a configuration featuring five hidden layers, each comprising 40 nodes, resulting in a substantial enhancement in predictive accuracy. This is evidenced by the achieved final correlation coefficient of 0.729. Considering the potential for further optimization, it becomes imperative to continually enhance our models, as varied inquiries demand tailored solutions.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79E718-4A45-784E-A20D-7DD9B2DE8A8B}" type="slidenum">
              <a:rPr lang="en-US" smtClean="0"/>
              <a:t>7</a:t>
            </a:fld>
            <a:endParaRPr lang="en-US"/>
          </a:p>
        </p:txBody>
      </p:sp>
    </p:spTree>
    <p:extLst>
      <p:ext uri="{BB962C8B-B14F-4D97-AF65-F5344CB8AC3E}">
        <p14:creationId xmlns:p14="http://schemas.microsoft.com/office/powerpoint/2010/main" val="303911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3E44-E433-3F56-B359-59FB5AE510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806677-3C4A-30F6-48B9-AB3F07805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9295F-9B0B-DA39-B94B-56313EA68630}"/>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31782363-4728-5176-4759-5C88F914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DCD73-B4E3-5E2B-5B47-D036FF83A5E9}"/>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29659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8D7E-FE13-8E8D-E90B-1FFFA496A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A3125-2DF3-0013-7BEC-F3EDFB543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BD534-C172-E891-137C-E6487A959109}"/>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8AEAFE3B-DE9A-4D03-8B22-336DC1826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E0BBE-6E05-D0B5-4C2E-088712E83AB4}"/>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15460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D6421-C87C-ACC4-2E02-AD283E424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0F091-B85F-97F0-7D26-451B7D98A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8AEB2-CB2E-06AD-7EA8-CB528D7E71EF}"/>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0A89ED40-FED5-0039-3950-83610497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A74C1-B50F-6806-F162-B798C50E38A9}"/>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393850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5496-9C93-EB34-344C-4D333D500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7B083-CF6F-A735-7C4D-35EEF00764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4ADB9-26E3-3AFE-7390-6CACE479292C}"/>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0DA4D88D-987D-353D-9E1B-4745A4C55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8601E-D146-075C-FF40-3E15C9F32746}"/>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398693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404F-0AF4-2404-4B65-8176BAA12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E1EF65-B1EE-F5ED-E363-6F0316B236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825E2-5E69-2E94-5BD1-F8A9E211B0C2}"/>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4FF2AC1A-1F5A-C048-4639-3925F3B45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C74BF-FC2C-ED4D-52A2-C436E04F150D}"/>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82684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628B-FA65-7F16-F371-6BDD05B90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29318-0EC7-B1C7-206D-88098672A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D0610-BCEB-A053-598C-E77C2A0B6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71957D-43F2-2371-E21D-31C83DA0A774}"/>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6" name="Footer Placeholder 5">
            <a:extLst>
              <a:ext uri="{FF2B5EF4-FFF2-40B4-BE49-F238E27FC236}">
                <a16:creationId xmlns:a16="http://schemas.microsoft.com/office/drawing/2014/main" id="{134BECFC-D8B9-BA22-006A-7AE05EE3D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2093C-E171-1B70-DB08-78F5C2C89EE3}"/>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85722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3C64-8773-592C-2ACD-85D1F6CEF5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F921B-F544-4B50-2071-89C1E261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792DB-C361-C6E1-5E00-7E411614B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8F37F-223C-C632-8137-E9766AB4A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CC7257-F30D-5798-FA18-41784003E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351520-7C15-662B-E103-64E0A562DD23}"/>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8" name="Footer Placeholder 7">
            <a:extLst>
              <a:ext uri="{FF2B5EF4-FFF2-40B4-BE49-F238E27FC236}">
                <a16:creationId xmlns:a16="http://schemas.microsoft.com/office/drawing/2014/main" id="{421D748A-A27D-2BE1-2404-3262A498C3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706AEB-8806-17B4-EC72-B0BFCF9C8222}"/>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363564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C828-91F7-CCF7-170D-E596A2C5E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B6F8FF-BF9D-3A0C-3775-5D06451AFEF7}"/>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4" name="Footer Placeholder 3">
            <a:extLst>
              <a:ext uri="{FF2B5EF4-FFF2-40B4-BE49-F238E27FC236}">
                <a16:creationId xmlns:a16="http://schemas.microsoft.com/office/drawing/2014/main" id="{CA679806-F185-4FDE-9CB4-5DA1DF9F9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657F05-1BFC-9295-C0AF-EBD6DC11DF5D}"/>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248602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E605C-5D54-A9E1-FF7D-C8026AF3878F}"/>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3" name="Footer Placeholder 2">
            <a:extLst>
              <a:ext uri="{FF2B5EF4-FFF2-40B4-BE49-F238E27FC236}">
                <a16:creationId xmlns:a16="http://schemas.microsoft.com/office/drawing/2014/main" id="{E4405AA0-4C2D-22ED-B11A-8FD7BCFB69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7556E-B61A-8EED-EE3C-BAE8682CE969}"/>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221300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E6FC-906E-6D4D-7833-D55EA624C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C060D-480C-56C5-8819-27A1BB14D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763CC-DBC0-DAF4-2A68-C624930B4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6F1A3-71A9-A22E-D038-80BD70140145}"/>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6" name="Footer Placeholder 5">
            <a:extLst>
              <a:ext uri="{FF2B5EF4-FFF2-40B4-BE49-F238E27FC236}">
                <a16:creationId xmlns:a16="http://schemas.microsoft.com/office/drawing/2014/main" id="{413E9CEA-7FF9-7607-2D77-FA5696A95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C1421-CE7A-47D5-CA7E-29908B7FFC61}"/>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280152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68EB-8114-8F91-5EB9-48726AA3E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FB09A6-25DA-BF50-29F2-D9F8ADD7B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88DB1A-72AC-7876-14E3-FE93A9B1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C8F42-C7DF-817E-2AEE-0EFC23B35285}"/>
              </a:ext>
            </a:extLst>
          </p:cNvPr>
          <p:cNvSpPr>
            <a:spLocks noGrp="1"/>
          </p:cNvSpPr>
          <p:nvPr>
            <p:ph type="dt" sz="half" idx="10"/>
          </p:nvPr>
        </p:nvSpPr>
        <p:spPr/>
        <p:txBody>
          <a:bodyPr/>
          <a:lstStyle/>
          <a:p>
            <a:fld id="{C2D34FBA-BB9A-4341-B11D-F4415DCC0781}" type="datetimeFigureOut">
              <a:rPr lang="en-US" smtClean="0"/>
              <a:t>5/11/2024</a:t>
            </a:fld>
            <a:endParaRPr lang="en-US"/>
          </a:p>
        </p:txBody>
      </p:sp>
      <p:sp>
        <p:nvSpPr>
          <p:cNvPr id="6" name="Footer Placeholder 5">
            <a:extLst>
              <a:ext uri="{FF2B5EF4-FFF2-40B4-BE49-F238E27FC236}">
                <a16:creationId xmlns:a16="http://schemas.microsoft.com/office/drawing/2014/main" id="{78E2937E-54CF-304A-D533-153E051AF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52630-9969-0A06-BE93-3EC472881819}"/>
              </a:ext>
            </a:extLst>
          </p:cNvPr>
          <p:cNvSpPr>
            <a:spLocks noGrp="1"/>
          </p:cNvSpPr>
          <p:nvPr>
            <p:ph type="sldNum" sz="quarter" idx="12"/>
          </p:nvPr>
        </p:nvSpPr>
        <p:spPr/>
        <p:txBody>
          <a:bodyPr/>
          <a:lstStyle/>
          <a:p>
            <a:fld id="{8C91697F-D9BF-4829-B199-D2175EC9308F}" type="slidenum">
              <a:rPr lang="en-US" smtClean="0"/>
              <a:t>‹#›</a:t>
            </a:fld>
            <a:endParaRPr lang="en-US"/>
          </a:p>
        </p:txBody>
      </p:sp>
    </p:spTree>
    <p:extLst>
      <p:ext uri="{BB962C8B-B14F-4D97-AF65-F5344CB8AC3E}">
        <p14:creationId xmlns:p14="http://schemas.microsoft.com/office/powerpoint/2010/main" val="28315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D4708-38FD-732D-9A3C-D777A607F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23F2E5-B106-46D1-8686-905FB0705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11BD4-3112-D650-1922-10F694599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D34FBA-BB9A-4341-B11D-F4415DCC0781}" type="datetimeFigureOut">
              <a:rPr lang="en-US" smtClean="0"/>
              <a:t>5/11/2024</a:t>
            </a:fld>
            <a:endParaRPr lang="en-US"/>
          </a:p>
        </p:txBody>
      </p:sp>
      <p:sp>
        <p:nvSpPr>
          <p:cNvPr id="5" name="Footer Placeholder 4">
            <a:extLst>
              <a:ext uri="{FF2B5EF4-FFF2-40B4-BE49-F238E27FC236}">
                <a16:creationId xmlns:a16="http://schemas.microsoft.com/office/drawing/2014/main" id="{14C72DC8-EB86-0ED4-9BE9-C77464ACE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2EDC8B-0B05-20EA-20D2-C4461178D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91697F-D9BF-4829-B199-D2175EC9308F}" type="slidenum">
              <a:rPr lang="en-US" smtClean="0"/>
              <a:t>‹#›</a:t>
            </a:fld>
            <a:endParaRPr lang="en-US"/>
          </a:p>
        </p:txBody>
      </p:sp>
    </p:spTree>
    <p:extLst>
      <p:ext uri="{BB962C8B-B14F-4D97-AF65-F5344CB8AC3E}">
        <p14:creationId xmlns:p14="http://schemas.microsoft.com/office/powerpoint/2010/main" val="195352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C85FFDF-06C4-900E-8087-10B20C038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55E2E-ABF6-C591-934D-0176E71EEB72}"/>
              </a:ext>
            </a:extLst>
          </p:cNvPr>
          <p:cNvSpPr>
            <a:spLocks noGrp="1"/>
          </p:cNvSpPr>
          <p:nvPr>
            <p:ph type="ctrTitle"/>
          </p:nvPr>
        </p:nvSpPr>
        <p:spPr>
          <a:xfrm>
            <a:off x="7911101" y="1122362"/>
            <a:ext cx="3701779" cy="2464793"/>
          </a:xfrm>
        </p:spPr>
        <p:txBody>
          <a:bodyPr>
            <a:normAutofit/>
          </a:bodyPr>
          <a:lstStyle/>
          <a:p>
            <a:pPr algn="l"/>
            <a:r>
              <a:rPr lang="en-US" sz="4100"/>
              <a:t>Predictive Modeling with Feed Forward Neural Network</a:t>
            </a:r>
          </a:p>
        </p:txBody>
      </p:sp>
      <p:sp>
        <p:nvSpPr>
          <p:cNvPr id="3" name="Subtitle 2">
            <a:extLst>
              <a:ext uri="{FF2B5EF4-FFF2-40B4-BE49-F238E27FC236}">
                <a16:creationId xmlns:a16="http://schemas.microsoft.com/office/drawing/2014/main" id="{28F18551-880A-9792-6C84-5DC7AF340A3E}"/>
              </a:ext>
            </a:extLst>
          </p:cNvPr>
          <p:cNvSpPr>
            <a:spLocks noGrp="1"/>
          </p:cNvSpPr>
          <p:nvPr>
            <p:ph type="subTitle" idx="1"/>
          </p:nvPr>
        </p:nvSpPr>
        <p:spPr>
          <a:xfrm>
            <a:off x="7911101" y="4136957"/>
            <a:ext cx="3701779" cy="800074"/>
          </a:xfrm>
        </p:spPr>
        <p:txBody>
          <a:bodyPr>
            <a:normAutofit/>
          </a:bodyPr>
          <a:lstStyle/>
          <a:p>
            <a:pPr algn="l"/>
            <a:r>
              <a:rPr lang="en-US" sz="1300"/>
              <a:t>Presenter: James Folk</a:t>
            </a:r>
          </a:p>
          <a:p>
            <a:pPr algn="l"/>
            <a:r>
              <a:rPr lang="en-US" sz="1300"/>
              <a:t>Course: DATA 527 – Predictive Modeling | Project Deadline: May 6, 2024 | Semester: Spring 2024</a:t>
            </a:r>
          </a:p>
        </p:txBody>
      </p:sp>
      <p:pic>
        <p:nvPicPr>
          <p:cNvPr id="16" name="Picture 15" descr="Human brain nerve cells">
            <a:extLst>
              <a:ext uri="{FF2B5EF4-FFF2-40B4-BE49-F238E27FC236}">
                <a16:creationId xmlns:a16="http://schemas.microsoft.com/office/drawing/2014/main" id="{D0297BCD-A928-A140-9F55-170991142340}"/>
              </a:ext>
            </a:extLst>
          </p:cNvPr>
          <p:cNvPicPr>
            <a:picLocks noChangeAspect="1"/>
          </p:cNvPicPr>
          <p:nvPr/>
        </p:nvPicPr>
        <p:blipFill rotWithShape="1">
          <a:blip r:embed="rId2"/>
          <a:srcRect r="18603"/>
          <a:stretch/>
        </p:blipFill>
        <p:spPr>
          <a:xfrm>
            <a:off x="20" y="10"/>
            <a:ext cx="7442948" cy="6857990"/>
          </a:xfrm>
          <a:prstGeom prst="rect">
            <a:avLst/>
          </a:prstGeom>
        </p:spPr>
      </p:pic>
      <p:sp>
        <p:nvSpPr>
          <p:cNvPr id="35" name="Rectangle 34">
            <a:extLst>
              <a:ext uri="{FF2B5EF4-FFF2-40B4-BE49-F238E27FC236}">
                <a16:creationId xmlns:a16="http://schemas.microsoft.com/office/drawing/2014/main" id="{54DDD431-65DA-1BAC-6486-CC7BE6E50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309187" y="3215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21F988F6-229C-469D-3FB9-ADE67B152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014808" y="3851707"/>
            <a:ext cx="3598072" cy="0"/>
          </a:xfrm>
          <a:prstGeom prst="line">
            <a:avLst/>
          </a:prstGeom>
          <a:ln w="19050">
            <a:solidFill>
              <a:srgbClr val="DBDBDB"/>
            </a:solidFill>
          </a:ln>
        </p:spPr>
        <p:style>
          <a:lnRef idx="1">
            <a:schemeClr val="accent1"/>
          </a:lnRef>
          <a:fillRef idx="0">
            <a:schemeClr val="accent1"/>
          </a:fillRef>
          <a:effectRef idx="0">
            <a:schemeClr val="accent1"/>
          </a:effectRef>
          <a:fontRef idx="minor">
            <a:schemeClr val="tx1"/>
          </a:fontRef>
        </p:style>
      </p:cxnSp>
      <p:pic>
        <p:nvPicPr>
          <p:cNvPr id="5" name="Camera 4">
            <a:extLst>
              <a:ext uri="{FF2B5EF4-FFF2-40B4-BE49-F238E27FC236}">
                <a16:creationId xmlns:a16="http://schemas.microsoft.com/office/drawing/2014/main" id="{071F5D79-09F9-A07E-09DB-4327B431DB33}"/>
              </a:ext>
            </a:extLst>
          </p:cNvPr>
          <p:cNvPicPr>
            <a:picLocks noChangeAspect="1"/>
            <a:extLst>
              <a:ext uri="{51228E76-BA90-4043-B771-695A4F85340A}">
                <alf:liveFeedProps xmlns:alf="http://schemas.microsoft.com/office/drawing/2021/livefeed"/>
              </a:ext>
            </a:extLst>
          </p:cNvPicPr>
          <p:nvPr/>
        </p:nvPicPr>
        <p:blipFill rotWithShape="1">
          <a:blip r:embed="rId3">
            <a:extLst>
              <a:ext uri="{96DAC541-7B7A-43D3-8B79-37D633B846F1}">
                <asvg:svgBlip xmlns:asvg="http://schemas.microsoft.com/office/drawing/2016/SVG/main" r:embed="rId4"/>
              </a:ext>
            </a:extLst>
          </a:blip>
          <a:srcRect/>
          <a:stretch/>
        </p:blipFill>
        <p:spPr>
          <a:xfrm>
            <a:off x="7989833" y="4937031"/>
            <a:ext cx="1470813" cy="1470813"/>
          </a:xfrm>
          <a:prstGeom prst="ellipse">
            <a:avLst/>
          </a:prstGeom>
          <a:ln w="19050" cap="rnd">
            <a:noFill/>
          </a:ln>
          <a:effectLst/>
        </p:spPr>
      </p:pic>
    </p:spTree>
    <p:extLst>
      <p:ext uri="{BB962C8B-B14F-4D97-AF65-F5344CB8AC3E}">
        <p14:creationId xmlns:p14="http://schemas.microsoft.com/office/powerpoint/2010/main" val="405611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CA368-8473-94FB-3C1A-73B352120E25}"/>
              </a:ext>
            </a:extLst>
          </p:cNvPr>
          <p:cNvPicPr>
            <a:picLocks noChangeAspect="1"/>
          </p:cNvPicPr>
          <p:nvPr/>
        </p:nvPicPr>
        <p:blipFill rotWithShape="1">
          <a:blip r:embed="rId3"/>
          <a:srcRect r="11220" b="-1"/>
          <a:stretch/>
        </p:blipFill>
        <p:spPr>
          <a:xfrm>
            <a:off x="20" y="-8467"/>
            <a:ext cx="12191980" cy="6866467"/>
          </a:xfrm>
          <a:prstGeom prst="rect">
            <a:avLst/>
          </a:prstGeom>
        </p:spPr>
      </p:pic>
      <p:sp>
        <p:nvSpPr>
          <p:cNvPr id="32" name="Rectangle 31">
            <a:extLst>
              <a:ext uri="{FF2B5EF4-FFF2-40B4-BE49-F238E27FC236}">
                <a16:creationId xmlns:a16="http://schemas.microsoft.com/office/drawing/2014/main" id="{1F1CAA8F-9BEE-099A-D742-7746EE87D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44075" y="609600"/>
            <a:ext cx="4150844" cy="5637763"/>
          </a:xfrm>
          <a:prstGeom prst="rect">
            <a:avLst/>
          </a:prstGeom>
          <a:solidFill>
            <a:schemeClr val="bg1">
              <a:alpha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3CE57D-B295-B516-10E9-035A3AD98EA3}"/>
              </a:ext>
            </a:extLst>
          </p:cNvPr>
          <p:cNvSpPr>
            <a:spLocks noGrp="1"/>
          </p:cNvSpPr>
          <p:nvPr>
            <p:ph type="ctrTitle"/>
          </p:nvPr>
        </p:nvSpPr>
        <p:spPr>
          <a:xfrm>
            <a:off x="8014807" y="1122363"/>
            <a:ext cx="3026571" cy="1633111"/>
          </a:xfrm>
        </p:spPr>
        <p:txBody>
          <a:bodyPr anchor="t">
            <a:normAutofit/>
          </a:bodyPr>
          <a:lstStyle/>
          <a:p>
            <a:pPr algn="l"/>
            <a:r>
              <a:rPr lang="en-US" sz="4000"/>
              <a:t>Overview</a:t>
            </a:r>
          </a:p>
        </p:txBody>
      </p:sp>
      <p:sp>
        <p:nvSpPr>
          <p:cNvPr id="3" name="Subtitle 2">
            <a:extLst>
              <a:ext uri="{FF2B5EF4-FFF2-40B4-BE49-F238E27FC236}">
                <a16:creationId xmlns:a16="http://schemas.microsoft.com/office/drawing/2014/main" id="{A32E058C-A4A2-2225-0C59-067E63CB145B}"/>
              </a:ext>
            </a:extLst>
          </p:cNvPr>
          <p:cNvSpPr>
            <a:spLocks noGrp="1"/>
          </p:cNvSpPr>
          <p:nvPr>
            <p:ph type="subTitle" idx="1"/>
          </p:nvPr>
        </p:nvSpPr>
        <p:spPr>
          <a:xfrm>
            <a:off x="8014808" y="5081731"/>
            <a:ext cx="3117552" cy="803564"/>
          </a:xfrm>
        </p:spPr>
        <p:txBody>
          <a:bodyPr>
            <a:normAutofit/>
          </a:bodyPr>
          <a:lstStyle/>
          <a:p>
            <a:pPr algn="l"/>
            <a:r>
              <a:rPr lang="en-US" sz="700"/>
              <a:t>The purpose of this exercise is to implement a feed forward neural network to predict the pitch of an airplane based on previous values of altitude, indicated airspeed, and roll. The main goal is to work on data exploration and preparation beside the network model implementation. I am using a dataset that contains 3 columns with 5404 entries. I leveraged the Tensor SDK to implement the feed forward neural network.</a:t>
            </a:r>
          </a:p>
        </p:txBody>
      </p:sp>
      <p:sp>
        <p:nvSpPr>
          <p:cNvPr id="33" name="Rectangle 32">
            <a:extLst>
              <a:ext uri="{FF2B5EF4-FFF2-40B4-BE49-F238E27FC236}">
                <a16:creationId xmlns:a16="http://schemas.microsoft.com/office/drawing/2014/main" id="{7DC870D6-A3DB-B4F8-A18E-618A0AAC1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7636" y="116128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amera 3">
            <a:extLst>
              <a:ext uri="{FF2B5EF4-FFF2-40B4-BE49-F238E27FC236}">
                <a16:creationId xmlns:a16="http://schemas.microsoft.com/office/drawing/2014/main" id="{CF9E7CC8-DBFC-5B1C-9BA8-0FC4437DC595}"/>
              </a:ext>
            </a:extLst>
          </p:cNvPr>
          <p:cNvPicPr>
            <a:picLocks noChangeAspect="1"/>
            <a:extLst>
              <a:ext uri="{51228E76-BA90-4043-B771-695A4F85340A}">
                <alf:liveFeedProps xmlns:alf="http://schemas.microsoft.com/office/drawing/2021/livefeed"/>
              </a:ext>
            </a:extLst>
          </p:cNvPicPr>
          <p:nvPr/>
        </p:nvPicPr>
        <p:blipFill rotWithShape="1">
          <a:blip r:embed="rId4">
            <a:extLst>
              <a:ext uri="{96DAC541-7B7A-43D3-8B79-37D633B846F1}">
                <asvg:svgBlip xmlns:asvg="http://schemas.microsoft.com/office/drawing/2016/SVG/main" r:embed="rId5"/>
              </a:ext>
            </a:extLst>
          </a:blip>
          <a:srcRect/>
          <a:stretch/>
        </p:blipFill>
        <p:spPr>
          <a:xfrm>
            <a:off x="8022087" y="2951412"/>
            <a:ext cx="3012709" cy="1698754"/>
          </a:xfrm>
          <a:prstGeom prst="rect">
            <a:avLst/>
          </a:prstGeom>
        </p:spPr>
      </p:pic>
      <p:cxnSp>
        <p:nvCxnSpPr>
          <p:cNvPr id="31" name="Straight Connector 30">
            <a:extLst>
              <a:ext uri="{FF2B5EF4-FFF2-40B4-BE49-F238E27FC236}">
                <a16:creationId xmlns:a16="http://schemas.microsoft.com/office/drawing/2014/main" id="{37511802-68D7-C738-1A90-396013502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014808" y="4929784"/>
            <a:ext cx="3026572" cy="0"/>
          </a:xfrm>
          <a:prstGeom prst="line">
            <a:avLst/>
          </a:prstGeom>
          <a:ln w="15875">
            <a:solidFill>
              <a:srgbClr val="969696">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3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D5AEB-58F9-B334-355C-3E70D3738E84}"/>
              </a:ext>
            </a:extLst>
          </p:cNvPr>
          <p:cNvSpPr>
            <a:spLocks noGrp="1"/>
          </p:cNvSpPr>
          <p:nvPr>
            <p:ph type="ctrTitle"/>
          </p:nvPr>
        </p:nvSpPr>
        <p:spPr>
          <a:xfrm>
            <a:off x="640080" y="329184"/>
            <a:ext cx="6894576" cy="1783080"/>
          </a:xfrm>
        </p:spPr>
        <p:txBody>
          <a:bodyPr vert="horz" lIns="91440" tIns="45720" rIns="91440" bIns="45720" rtlCol="0" anchor="b">
            <a:normAutofit/>
          </a:bodyPr>
          <a:lstStyle/>
          <a:p>
            <a:pPr algn="l"/>
            <a:r>
              <a:rPr lang="en-US" sz="5400"/>
              <a:t>Methodology</a:t>
            </a:r>
          </a:p>
        </p:txBody>
      </p:sp>
      <p:sp>
        <p:nvSpPr>
          <p:cNvPr id="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C71FD13-DF2E-A73C-0FEA-09C9D1DB60F1}"/>
              </a:ext>
            </a:extLst>
          </p:cNvPr>
          <p:cNvSpPr>
            <a:spLocks noGrp="1"/>
          </p:cNvSpPr>
          <p:nvPr>
            <p:ph type="subTitle" idx="1"/>
          </p:nvPr>
        </p:nvSpPr>
        <p:spPr>
          <a:xfrm>
            <a:off x="640080" y="2706624"/>
            <a:ext cx="6894576" cy="3483864"/>
          </a:xfrm>
        </p:spPr>
        <p:txBody>
          <a:bodyPr vert="horz" lIns="91440" tIns="45720" rIns="91440" bIns="45720" rtlCol="0">
            <a:normAutofit/>
          </a:bodyPr>
          <a:lstStyle/>
          <a:p>
            <a:pPr indent="-228600" algn="l">
              <a:buFont typeface="Arial" panose="020B0604020202020204" pitchFamily="34" charset="0"/>
              <a:buChar char="•"/>
            </a:pPr>
            <a:r>
              <a:rPr lang="en-US" sz="2200"/>
              <a:t>Create the Neural Network:</a:t>
            </a:r>
          </a:p>
          <a:p>
            <a:pPr indent="-228600" algn="l">
              <a:buFont typeface="Arial" panose="020B0604020202020204" pitchFamily="34" charset="0"/>
              <a:buChar char="•"/>
            </a:pPr>
            <a:r>
              <a:rPr lang="en-US" sz="2200"/>
              <a:t>- Keras sequential model.</a:t>
            </a:r>
          </a:p>
          <a:p>
            <a:pPr indent="-228600" algn="l">
              <a:buFont typeface="Arial" panose="020B0604020202020204" pitchFamily="34" charset="0"/>
              <a:buChar char="•"/>
            </a:pPr>
            <a:r>
              <a:rPr lang="en-US" sz="2200"/>
              <a:t>- Architecture: Input layer, five hidden layers, and output layer.</a:t>
            </a:r>
          </a:p>
          <a:p>
            <a:pPr indent="-228600" algn="l">
              <a:buFont typeface="Arial" panose="020B0604020202020204" pitchFamily="34" charset="0"/>
              <a:buChar char="•"/>
            </a:pPr>
            <a:r>
              <a:rPr lang="en-US" sz="2200"/>
              <a:t>- Neurons per Hidden Layer: 20 with ReLU activation function.</a:t>
            </a:r>
          </a:p>
          <a:p>
            <a:pPr indent="-228600" algn="l">
              <a:buFont typeface="Arial" panose="020B0604020202020204" pitchFamily="34" charset="0"/>
              <a:buChar char="•"/>
            </a:pPr>
            <a:r>
              <a:rPr lang="en-US" sz="2200"/>
              <a:t>Normalize the Dataset:</a:t>
            </a:r>
          </a:p>
          <a:p>
            <a:pPr indent="-228600" algn="l">
              <a:buFont typeface="Arial" panose="020B0604020202020204" pitchFamily="34" charset="0"/>
              <a:buChar char="•"/>
            </a:pPr>
            <a:r>
              <a:rPr lang="en-US" sz="2200"/>
              <a:t>- Applied min-max scaling normalization for effective anomaly handling.</a:t>
            </a:r>
          </a:p>
        </p:txBody>
      </p:sp>
      <p:pic>
        <p:nvPicPr>
          <p:cNvPr id="5" name="Picture 4" descr="A screenshot of a computer&#10;&#10;Description automatically generated">
            <a:extLst>
              <a:ext uri="{FF2B5EF4-FFF2-40B4-BE49-F238E27FC236}">
                <a16:creationId xmlns:a16="http://schemas.microsoft.com/office/drawing/2014/main" id="{C380551B-2050-FDC1-CC94-D9489459F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792" y="329183"/>
            <a:ext cx="1466311" cy="3429969"/>
          </a:xfrm>
          <a:prstGeom prst="rect">
            <a:avLst/>
          </a:prstGeom>
        </p:spPr>
      </p:pic>
      <p:pic>
        <p:nvPicPr>
          <p:cNvPr id="4" name="Camera 3">
            <a:extLst>
              <a:ext uri="{FF2B5EF4-FFF2-40B4-BE49-F238E27FC236}">
                <a16:creationId xmlns:a16="http://schemas.microsoft.com/office/drawing/2014/main" id="{FB183703-CFAA-9CE6-0F16-1DBE54B6248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927340" y="4079193"/>
            <a:ext cx="3868928" cy="2176272"/>
          </a:xfrm>
          <a:prstGeom prst="rect">
            <a:avLst/>
          </a:prstGeom>
        </p:spPr>
      </p:pic>
    </p:spTree>
    <p:extLst>
      <p:ext uri="{BB962C8B-B14F-4D97-AF65-F5344CB8AC3E}">
        <p14:creationId xmlns:p14="http://schemas.microsoft.com/office/powerpoint/2010/main" val="168422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CE0339-600F-805D-8EBE-38A48676312B}"/>
              </a:ext>
            </a:extLst>
          </p:cNvPr>
          <p:cNvPicPr>
            <a:picLocks noChangeAspect="1"/>
          </p:cNvPicPr>
          <p:nvPr/>
        </p:nvPicPr>
        <p:blipFill rotWithShape="1">
          <a:blip r:embed="rId2"/>
          <a:srcRect r="23298" b="909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CC94CF0B-27BF-2F6E-11B5-2865D0D1E4D4}"/>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Implementation</a:t>
            </a:r>
          </a:p>
        </p:txBody>
      </p:sp>
      <p:sp>
        <p:nvSpPr>
          <p:cNvPr id="3" name="Subtitle 2">
            <a:extLst>
              <a:ext uri="{FF2B5EF4-FFF2-40B4-BE49-F238E27FC236}">
                <a16:creationId xmlns:a16="http://schemas.microsoft.com/office/drawing/2014/main" id="{B089664D-31D9-A9E3-1384-AE1B0DB98F60}"/>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a:t>Learning Rate: 0.001</a:t>
            </a:r>
          </a:p>
          <a:p>
            <a:pPr indent="-228600" algn="l">
              <a:buFont typeface="Arial" panose="020B0604020202020204" pitchFamily="34" charset="0"/>
              <a:buChar char="•"/>
            </a:pPr>
            <a:r>
              <a:rPr lang="en-US" sz="1700"/>
              <a:t>Number of Iterations: 500</a:t>
            </a:r>
          </a:p>
          <a:p>
            <a:pPr indent="-228600" algn="l">
              <a:buFont typeface="Arial" panose="020B0604020202020204" pitchFamily="34" charset="0"/>
              <a:buChar char="•"/>
            </a:pPr>
            <a:r>
              <a:rPr lang="en-US" sz="1700"/>
              <a:t>Final Correlation Coefficient: 0.7293365435980965</a:t>
            </a:r>
          </a:p>
          <a:p>
            <a:pPr indent="-228600" algn="l">
              <a:buFont typeface="Arial" panose="020B0604020202020204" pitchFamily="34" charset="0"/>
              <a:buChar char="•"/>
            </a:pPr>
            <a:r>
              <a:rPr lang="en-US" sz="1700"/>
              <a:t>Structure:</a:t>
            </a:r>
          </a:p>
          <a:p>
            <a:pPr indent="-228600" algn="l">
              <a:buFont typeface="Arial" panose="020B0604020202020204" pitchFamily="34" charset="0"/>
              <a:buChar char="•"/>
            </a:pPr>
            <a:r>
              <a:rPr lang="en-US" sz="1700"/>
              <a:t>- 3 input nodes</a:t>
            </a:r>
          </a:p>
          <a:p>
            <a:pPr indent="-228600" algn="l">
              <a:buFont typeface="Arial" panose="020B0604020202020204" pitchFamily="34" charset="0"/>
              <a:buChar char="•"/>
            </a:pPr>
            <a:r>
              <a:rPr lang="en-US" sz="1700"/>
              <a:t>- 5 hidden layers with 40 nodes each</a:t>
            </a:r>
          </a:p>
          <a:p>
            <a:pPr indent="-228600" algn="l">
              <a:buFont typeface="Arial" panose="020B0604020202020204" pitchFamily="34" charset="0"/>
              <a:buChar char="•"/>
            </a:pPr>
            <a:r>
              <a:rPr lang="en-US" sz="1700"/>
              <a:t>- 1 output node</a:t>
            </a:r>
          </a:p>
        </p:txBody>
      </p:sp>
      <p:pic>
        <p:nvPicPr>
          <p:cNvPr id="4" name="Camera 3">
            <a:extLst>
              <a:ext uri="{FF2B5EF4-FFF2-40B4-BE49-F238E27FC236}">
                <a16:creationId xmlns:a16="http://schemas.microsoft.com/office/drawing/2014/main" id="{4341DB6F-4E44-8CC7-3CC3-1CCD61A9B15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649968" y="484632"/>
            <a:ext cx="2057400" cy="2057400"/>
          </a:xfrm>
          <a:prstGeom prst="ellipse">
            <a:avLst/>
          </a:prstGeom>
        </p:spPr>
      </p:pic>
    </p:spTree>
    <p:extLst>
      <p:ext uri="{BB962C8B-B14F-4D97-AF65-F5344CB8AC3E}">
        <p14:creationId xmlns:p14="http://schemas.microsoft.com/office/powerpoint/2010/main" val="370509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AF542-FC15-09A9-7FBA-32D154377CDC}"/>
              </a:ext>
            </a:extLst>
          </p:cNvPr>
          <p:cNvSpPr>
            <a:spLocks noGrp="1"/>
          </p:cNvSpPr>
          <p:nvPr>
            <p:ph type="ctrTitle"/>
          </p:nvPr>
        </p:nvSpPr>
        <p:spPr>
          <a:xfrm>
            <a:off x="638881" y="457200"/>
            <a:ext cx="10909640" cy="1368614"/>
          </a:xfrm>
        </p:spPr>
        <p:txBody>
          <a:bodyPr anchor="ctr">
            <a:normAutofit/>
          </a:bodyPr>
          <a:lstStyle/>
          <a:p>
            <a:r>
              <a:rPr lang="en-US" sz="6600"/>
              <a:t>Mean Square Errors</a:t>
            </a:r>
          </a:p>
        </p:txBody>
      </p:sp>
      <p:sp>
        <p:nvSpPr>
          <p:cNvPr id="3" name="Subtitle 2">
            <a:extLst>
              <a:ext uri="{FF2B5EF4-FFF2-40B4-BE49-F238E27FC236}">
                <a16:creationId xmlns:a16="http://schemas.microsoft.com/office/drawing/2014/main" id="{71C24C95-C5E0-AEA3-D2CF-FB416E810927}"/>
              </a:ext>
            </a:extLst>
          </p:cNvPr>
          <p:cNvSpPr>
            <a:spLocks noGrp="1"/>
          </p:cNvSpPr>
          <p:nvPr>
            <p:ph type="subTitle" idx="1"/>
          </p:nvPr>
        </p:nvSpPr>
        <p:spPr>
          <a:xfrm>
            <a:off x="638881" y="1922561"/>
            <a:ext cx="10909643" cy="552659"/>
          </a:xfrm>
        </p:spPr>
        <p:txBody>
          <a:bodyPr anchor="ctr">
            <a:normAutofit/>
          </a:bodyPr>
          <a:lstStyle/>
          <a:p>
            <a:r>
              <a:rPr lang="en-US" dirty="0"/>
              <a:t>Discussion of error metrics and model evaluation.</a:t>
            </a:r>
            <a:endParaRPr lang="en-US"/>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204F6D-C902-D845-33E0-DF8EF50B931A}"/>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31378" y="2642616"/>
            <a:ext cx="4791740" cy="3605784"/>
          </a:xfrm>
          <a:prstGeom prst="rect">
            <a:avLst/>
          </a:prstGeom>
        </p:spPr>
      </p:pic>
      <p:pic>
        <p:nvPicPr>
          <p:cNvPr id="4" name="Camera 3">
            <a:extLst>
              <a:ext uri="{FF2B5EF4-FFF2-40B4-BE49-F238E27FC236}">
                <a16:creationId xmlns:a16="http://schemas.microsoft.com/office/drawing/2014/main" id="{1D0D52D1-5F22-F779-369C-EA20891DD7C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6254496" y="2866453"/>
            <a:ext cx="5614416" cy="3158109"/>
          </a:xfrm>
          <a:prstGeom prst="rect">
            <a:avLst/>
          </a:prstGeom>
        </p:spPr>
      </p:pic>
    </p:spTree>
    <p:extLst>
      <p:ext uri="{BB962C8B-B14F-4D97-AF65-F5344CB8AC3E}">
        <p14:creationId xmlns:p14="http://schemas.microsoft.com/office/powerpoint/2010/main" val="384264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81FE8-448B-54A9-8450-780948C9B932}"/>
              </a:ext>
            </a:extLst>
          </p:cNvPr>
          <p:cNvSpPr>
            <a:spLocks noGrp="1"/>
          </p:cNvSpPr>
          <p:nvPr>
            <p:ph type="ctrTitle"/>
          </p:nvPr>
        </p:nvSpPr>
        <p:spPr>
          <a:xfrm>
            <a:off x="5254220" y="329184"/>
            <a:ext cx="4657344" cy="1783080"/>
          </a:xfrm>
        </p:spPr>
        <p:txBody>
          <a:bodyPr vert="horz" lIns="91440" tIns="45720" rIns="91440" bIns="45720" rtlCol="0" anchor="b">
            <a:normAutofit/>
          </a:bodyPr>
          <a:lstStyle/>
          <a:p>
            <a:pPr algn="l"/>
            <a:r>
              <a:rPr lang="en-US" sz="4800"/>
              <a:t>Challenges Faced and Solutions</a:t>
            </a:r>
          </a:p>
        </p:txBody>
      </p:sp>
      <p:pic>
        <p:nvPicPr>
          <p:cNvPr id="6" name="Picture 5" descr="A grey room full of question marks with an opening going out">
            <a:extLst>
              <a:ext uri="{FF2B5EF4-FFF2-40B4-BE49-F238E27FC236}">
                <a16:creationId xmlns:a16="http://schemas.microsoft.com/office/drawing/2014/main" id="{0E8CAD37-509F-EC16-BA0B-62525829F5E4}"/>
              </a:ext>
            </a:extLst>
          </p:cNvPr>
          <p:cNvPicPr>
            <a:picLocks noChangeAspect="1"/>
          </p:cNvPicPr>
          <p:nvPr/>
        </p:nvPicPr>
        <p:blipFill rotWithShape="1">
          <a:blip r:embed="rId3"/>
          <a:srcRect l="29004" r="2566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4" name="Camera 3">
            <a:extLst>
              <a:ext uri="{FF2B5EF4-FFF2-40B4-BE49-F238E27FC236}">
                <a16:creationId xmlns:a16="http://schemas.microsoft.com/office/drawing/2014/main" id="{44F34848-75D3-E1DD-DB57-BE7E346B8FB7}"/>
              </a:ext>
            </a:extLst>
          </p:cNvPr>
          <p:cNvPicPr>
            <a:picLocks noChangeAspect="1"/>
            <a:extLst>
              <a:ext uri="{51228E76-BA90-4043-B771-695A4F85340A}">
                <alf:liveFeedProps xmlns:alf="http://schemas.microsoft.com/office/drawing/2021/livefeed"/>
              </a:ext>
            </a:extLst>
          </p:cNvPicPr>
          <p:nvPr/>
        </p:nvPicPr>
        <p:blipFill rotWithShape="1">
          <a:blip r:embed="rId4">
            <a:extLst>
              <a:ext uri="{96DAC541-7B7A-43D3-8B79-37D633B846F1}">
                <asvg:svgBlip xmlns:asvg="http://schemas.microsoft.com/office/drawing/2016/SVG/main" r:embed="rId5"/>
              </a:ext>
            </a:extLst>
          </a:blip>
          <a:srcRect/>
          <a:stretch/>
        </p:blipFill>
        <p:spPr>
          <a:xfrm>
            <a:off x="9740605" y="453386"/>
            <a:ext cx="2025748" cy="1528782"/>
          </a:xfrm>
          <a:prstGeom prst="rect">
            <a:avLst/>
          </a:prstGeom>
        </p:spPr>
      </p:pic>
      <p:sp useBgFill="1">
        <p:nvSpPr>
          <p:cNvPr id="20" name="Freeform: Shape 19">
            <a:extLst>
              <a:ext uri="{FF2B5EF4-FFF2-40B4-BE49-F238E27FC236}">
                <a16:creationId xmlns:a16="http://schemas.microsoft.com/office/drawing/2014/main" id="{C37FBF37-49DC-F075-2EA4-FD50E734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9668477" y="411919"/>
            <a:ext cx="2223295" cy="1646696"/>
          </a:xfrm>
          <a:custGeom>
            <a:avLst/>
            <a:gdLst>
              <a:gd name="connsiteX0" fmla="*/ 3579021 w 4752689"/>
              <a:gd name="connsiteY0" fmla="*/ 2909313 h 3301411"/>
              <a:gd name="connsiteX1" fmla="*/ 3362849 w 4752689"/>
              <a:gd name="connsiteY1" fmla="*/ 3032239 h 3301411"/>
              <a:gd name="connsiteX2" fmla="*/ 2957218 w 4752689"/>
              <a:gd name="connsiteY2" fmla="*/ 3141003 h 3301411"/>
              <a:gd name="connsiteX3" fmla="*/ 2646923 w 4752689"/>
              <a:gd name="connsiteY3" fmla="*/ 3185297 h 3301411"/>
              <a:gd name="connsiteX4" fmla="*/ 2702523 w 4752689"/>
              <a:gd name="connsiteY4" fmla="*/ 3166427 h 3301411"/>
              <a:gd name="connsiteX5" fmla="*/ 3108112 w 4752689"/>
              <a:gd name="connsiteY5" fmla="*/ 3066903 h 3301411"/>
              <a:gd name="connsiteX6" fmla="*/ 3579021 w 4752689"/>
              <a:gd name="connsiteY6" fmla="*/ 2909313 h 3301411"/>
              <a:gd name="connsiteX7" fmla="*/ 2584868 w 4752689"/>
              <a:gd name="connsiteY7" fmla="*/ 136167 h 3301411"/>
              <a:gd name="connsiteX8" fmla="*/ 2992954 w 4752689"/>
              <a:gd name="connsiteY8" fmla="*/ 158488 h 3301411"/>
              <a:gd name="connsiteX9" fmla="*/ 3409538 w 4752689"/>
              <a:gd name="connsiteY9" fmla="*/ 315461 h 3301411"/>
              <a:gd name="connsiteX10" fmla="*/ 2432413 w 4752689"/>
              <a:gd name="connsiteY10" fmla="*/ 143990 h 3301411"/>
              <a:gd name="connsiteX11" fmla="*/ 2584868 w 4752689"/>
              <a:gd name="connsiteY11" fmla="*/ 136167 h 3301411"/>
              <a:gd name="connsiteX12" fmla="*/ 2581832 w 4752689"/>
              <a:gd name="connsiteY12" fmla="*/ 87148 h 3301411"/>
              <a:gd name="connsiteX13" fmla="*/ 2367853 w 4752689"/>
              <a:gd name="connsiteY13" fmla="*/ 91344 h 3301411"/>
              <a:gd name="connsiteX14" fmla="*/ 2058310 w 4752689"/>
              <a:gd name="connsiteY14" fmla="*/ 120856 h 3301411"/>
              <a:gd name="connsiteX15" fmla="*/ 1480620 w 4752689"/>
              <a:gd name="connsiteY15" fmla="*/ 276606 h 3301411"/>
              <a:gd name="connsiteX16" fmla="*/ 1072765 w 4752689"/>
              <a:gd name="connsiteY16" fmla="*/ 473830 h 3301411"/>
              <a:gd name="connsiteX17" fmla="*/ 645349 w 4752689"/>
              <a:gd name="connsiteY17" fmla="*/ 854647 h 3301411"/>
              <a:gd name="connsiteX18" fmla="*/ 397674 w 4752689"/>
              <a:gd name="connsiteY18" fmla="*/ 1308790 h 3301411"/>
              <a:gd name="connsiteX19" fmla="*/ 367228 w 4752689"/>
              <a:gd name="connsiteY19" fmla="*/ 1525050 h 3301411"/>
              <a:gd name="connsiteX20" fmla="*/ 434270 w 4752689"/>
              <a:gd name="connsiteY20" fmla="*/ 2092014 h 3301411"/>
              <a:gd name="connsiteX21" fmla="*/ 560331 w 4752689"/>
              <a:gd name="connsiteY21" fmla="*/ 2355585 h 3301411"/>
              <a:gd name="connsiteX22" fmla="*/ 755185 w 4752689"/>
              <a:gd name="connsiteY22" fmla="*/ 2660123 h 3301411"/>
              <a:gd name="connsiteX23" fmla="*/ 1149848 w 4752689"/>
              <a:gd name="connsiteY23" fmla="*/ 3021581 h 3301411"/>
              <a:gd name="connsiteX24" fmla="*/ 1548251 w 4752689"/>
              <a:gd name="connsiteY24" fmla="*/ 3202853 h 3301411"/>
              <a:gd name="connsiteX25" fmla="*/ 1978530 w 4752689"/>
              <a:gd name="connsiteY25" fmla="*/ 3243766 h 3301411"/>
              <a:gd name="connsiteX26" fmla="*/ 2124878 w 4752689"/>
              <a:gd name="connsiteY26" fmla="*/ 3244940 h 3301411"/>
              <a:gd name="connsiteX27" fmla="*/ 2365780 w 4752689"/>
              <a:gd name="connsiteY27" fmla="*/ 3218298 h 3301411"/>
              <a:gd name="connsiteX28" fmla="*/ 2467580 w 4752689"/>
              <a:gd name="connsiteY28" fmla="*/ 3217573 h 3301411"/>
              <a:gd name="connsiteX29" fmla="*/ 3130085 w 4752689"/>
              <a:gd name="connsiteY29" fmla="*/ 3150284 h 3301411"/>
              <a:gd name="connsiteX30" fmla="*/ 3730520 w 4752689"/>
              <a:gd name="connsiteY30" fmla="*/ 2892152 h 3301411"/>
              <a:gd name="connsiteX31" fmla="*/ 4172544 w 4752689"/>
              <a:gd name="connsiteY31" fmla="*/ 2521051 h 3301411"/>
              <a:gd name="connsiteX32" fmla="*/ 4423504 w 4752689"/>
              <a:gd name="connsiteY32" fmla="*/ 2139145 h 3301411"/>
              <a:gd name="connsiteX33" fmla="*/ 4518006 w 4752689"/>
              <a:gd name="connsiteY33" fmla="*/ 1810287 h 3301411"/>
              <a:gd name="connsiteX34" fmla="*/ 4523314 w 4752689"/>
              <a:gd name="connsiteY34" fmla="*/ 1522140 h 3301411"/>
              <a:gd name="connsiteX35" fmla="*/ 4365679 w 4752689"/>
              <a:gd name="connsiteY35" fmla="*/ 934480 h 3301411"/>
              <a:gd name="connsiteX36" fmla="*/ 4073120 w 4752689"/>
              <a:gd name="connsiteY36" fmla="*/ 617615 h 3301411"/>
              <a:gd name="connsiteX37" fmla="*/ 3656621 w 4752689"/>
              <a:gd name="connsiteY37" fmla="*/ 379641 h 3301411"/>
              <a:gd name="connsiteX38" fmla="*/ 3496391 w 4752689"/>
              <a:gd name="connsiteY38" fmla="*/ 295893 h 3301411"/>
              <a:gd name="connsiteX39" fmla="*/ 3147624 w 4752689"/>
              <a:gd name="connsiteY39" fmla="*/ 163346 h 3301411"/>
              <a:gd name="connsiteX40" fmla="*/ 2795774 w 4752689"/>
              <a:gd name="connsiteY40" fmla="*/ 97146 h 3301411"/>
              <a:gd name="connsiteX41" fmla="*/ 2581832 w 4752689"/>
              <a:gd name="connsiteY41" fmla="*/ 87148 h 3301411"/>
              <a:gd name="connsiteX42" fmla="*/ 0 w 4752689"/>
              <a:gd name="connsiteY42" fmla="*/ 0 h 3301411"/>
              <a:gd name="connsiteX43" fmla="*/ 4752689 w 4752689"/>
              <a:gd name="connsiteY43" fmla="*/ 0 h 3301411"/>
              <a:gd name="connsiteX44" fmla="*/ 4752689 w 4752689"/>
              <a:gd name="connsiteY44" fmla="*/ 3301411 h 3301411"/>
              <a:gd name="connsiteX45" fmla="*/ 0 w 4752689"/>
              <a:gd name="connsiteY45" fmla="*/ 3301411 h 3301411"/>
              <a:gd name="connsiteX0" fmla="*/ 3579021 w 5040743"/>
              <a:gd name="connsiteY0" fmla="*/ 2927284 h 3319382"/>
              <a:gd name="connsiteX1" fmla="*/ 3362849 w 5040743"/>
              <a:gd name="connsiteY1" fmla="*/ 3050210 h 3319382"/>
              <a:gd name="connsiteX2" fmla="*/ 2957218 w 5040743"/>
              <a:gd name="connsiteY2" fmla="*/ 3158974 h 3319382"/>
              <a:gd name="connsiteX3" fmla="*/ 2646923 w 5040743"/>
              <a:gd name="connsiteY3" fmla="*/ 3203268 h 3319382"/>
              <a:gd name="connsiteX4" fmla="*/ 2702523 w 5040743"/>
              <a:gd name="connsiteY4" fmla="*/ 3184398 h 3319382"/>
              <a:gd name="connsiteX5" fmla="*/ 3108112 w 5040743"/>
              <a:gd name="connsiteY5" fmla="*/ 3084874 h 3319382"/>
              <a:gd name="connsiteX6" fmla="*/ 3579021 w 5040743"/>
              <a:gd name="connsiteY6" fmla="*/ 2927284 h 3319382"/>
              <a:gd name="connsiteX7" fmla="*/ 2584868 w 5040743"/>
              <a:gd name="connsiteY7" fmla="*/ 154138 h 3319382"/>
              <a:gd name="connsiteX8" fmla="*/ 2992954 w 5040743"/>
              <a:gd name="connsiteY8" fmla="*/ 176459 h 3319382"/>
              <a:gd name="connsiteX9" fmla="*/ 3409538 w 5040743"/>
              <a:gd name="connsiteY9" fmla="*/ 333432 h 3319382"/>
              <a:gd name="connsiteX10" fmla="*/ 2432413 w 5040743"/>
              <a:gd name="connsiteY10" fmla="*/ 161961 h 3319382"/>
              <a:gd name="connsiteX11" fmla="*/ 2584868 w 5040743"/>
              <a:gd name="connsiteY11" fmla="*/ 154138 h 3319382"/>
              <a:gd name="connsiteX12" fmla="*/ 2581832 w 5040743"/>
              <a:gd name="connsiteY12" fmla="*/ 105119 h 3319382"/>
              <a:gd name="connsiteX13" fmla="*/ 2367853 w 5040743"/>
              <a:gd name="connsiteY13" fmla="*/ 109315 h 3319382"/>
              <a:gd name="connsiteX14" fmla="*/ 2058310 w 5040743"/>
              <a:gd name="connsiteY14" fmla="*/ 138827 h 3319382"/>
              <a:gd name="connsiteX15" fmla="*/ 1480620 w 5040743"/>
              <a:gd name="connsiteY15" fmla="*/ 294577 h 3319382"/>
              <a:gd name="connsiteX16" fmla="*/ 1072765 w 5040743"/>
              <a:gd name="connsiteY16" fmla="*/ 491801 h 3319382"/>
              <a:gd name="connsiteX17" fmla="*/ 645349 w 5040743"/>
              <a:gd name="connsiteY17" fmla="*/ 872618 h 3319382"/>
              <a:gd name="connsiteX18" fmla="*/ 397674 w 5040743"/>
              <a:gd name="connsiteY18" fmla="*/ 1326761 h 3319382"/>
              <a:gd name="connsiteX19" fmla="*/ 367228 w 5040743"/>
              <a:gd name="connsiteY19" fmla="*/ 1543021 h 3319382"/>
              <a:gd name="connsiteX20" fmla="*/ 434270 w 5040743"/>
              <a:gd name="connsiteY20" fmla="*/ 2109985 h 3319382"/>
              <a:gd name="connsiteX21" fmla="*/ 560331 w 5040743"/>
              <a:gd name="connsiteY21" fmla="*/ 2373556 h 3319382"/>
              <a:gd name="connsiteX22" fmla="*/ 755185 w 5040743"/>
              <a:gd name="connsiteY22" fmla="*/ 2678094 h 3319382"/>
              <a:gd name="connsiteX23" fmla="*/ 1149848 w 5040743"/>
              <a:gd name="connsiteY23" fmla="*/ 3039552 h 3319382"/>
              <a:gd name="connsiteX24" fmla="*/ 1548251 w 5040743"/>
              <a:gd name="connsiteY24" fmla="*/ 3220824 h 3319382"/>
              <a:gd name="connsiteX25" fmla="*/ 1978530 w 5040743"/>
              <a:gd name="connsiteY25" fmla="*/ 3261737 h 3319382"/>
              <a:gd name="connsiteX26" fmla="*/ 2124878 w 5040743"/>
              <a:gd name="connsiteY26" fmla="*/ 3262911 h 3319382"/>
              <a:gd name="connsiteX27" fmla="*/ 2365780 w 5040743"/>
              <a:gd name="connsiteY27" fmla="*/ 3236269 h 3319382"/>
              <a:gd name="connsiteX28" fmla="*/ 2467580 w 5040743"/>
              <a:gd name="connsiteY28" fmla="*/ 3235544 h 3319382"/>
              <a:gd name="connsiteX29" fmla="*/ 3130085 w 5040743"/>
              <a:gd name="connsiteY29" fmla="*/ 3168255 h 3319382"/>
              <a:gd name="connsiteX30" fmla="*/ 3730520 w 5040743"/>
              <a:gd name="connsiteY30" fmla="*/ 2910123 h 3319382"/>
              <a:gd name="connsiteX31" fmla="*/ 4172544 w 5040743"/>
              <a:gd name="connsiteY31" fmla="*/ 2539022 h 3319382"/>
              <a:gd name="connsiteX32" fmla="*/ 4423504 w 5040743"/>
              <a:gd name="connsiteY32" fmla="*/ 2157116 h 3319382"/>
              <a:gd name="connsiteX33" fmla="*/ 4518006 w 5040743"/>
              <a:gd name="connsiteY33" fmla="*/ 1828258 h 3319382"/>
              <a:gd name="connsiteX34" fmla="*/ 4523314 w 5040743"/>
              <a:gd name="connsiteY34" fmla="*/ 1540111 h 3319382"/>
              <a:gd name="connsiteX35" fmla="*/ 4365679 w 5040743"/>
              <a:gd name="connsiteY35" fmla="*/ 952451 h 3319382"/>
              <a:gd name="connsiteX36" fmla="*/ 4073120 w 5040743"/>
              <a:gd name="connsiteY36" fmla="*/ 635586 h 3319382"/>
              <a:gd name="connsiteX37" fmla="*/ 3656621 w 5040743"/>
              <a:gd name="connsiteY37" fmla="*/ 397612 h 3319382"/>
              <a:gd name="connsiteX38" fmla="*/ 3496391 w 5040743"/>
              <a:gd name="connsiteY38" fmla="*/ 313864 h 3319382"/>
              <a:gd name="connsiteX39" fmla="*/ 3147624 w 5040743"/>
              <a:gd name="connsiteY39" fmla="*/ 181317 h 3319382"/>
              <a:gd name="connsiteX40" fmla="*/ 2795774 w 5040743"/>
              <a:gd name="connsiteY40" fmla="*/ 115117 h 3319382"/>
              <a:gd name="connsiteX41" fmla="*/ 2581832 w 5040743"/>
              <a:gd name="connsiteY41" fmla="*/ 105119 h 3319382"/>
              <a:gd name="connsiteX42" fmla="*/ 0 w 5040743"/>
              <a:gd name="connsiteY42" fmla="*/ 17971 h 3319382"/>
              <a:gd name="connsiteX43" fmla="*/ 5040743 w 5040743"/>
              <a:gd name="connsiteY43" fmla="*/ 0 h 3319382"/>
              <a:gd name="connsiteX44" fmla="*/ 4752689 w 5040743"/>
              <a:gd name="connsiteY44" fmla="*/ 3319382 h 3319382"/>
              <a:gd name="connsiteX45" fmla="*/ 0 w 5040743"/>
              <a:gd name="connsiteY45" fmla="*/ 3319382 h 3319382"/>
              <a:gd name="connsiteX46" fmla="*/ 0 w 5040743"/>
              <a:gd name="connsiteY46" fmla="*/ 17971 h 3319382"/>
              <a:gd name="connsiteX0" fmla="*/ 3579021 w 5040743"/>
              <a:gd name="connsiteY0" fmla="*/ 2927284 h 3415230"/>
              <a:gd name="connsiteX1" fmla="*/ 3362849 w 5040743"/>
              <a:gd name="connsiteY1" fmla="*/ 3050210 h 3415230"/>
              <a:gd name="connsiteX2" fmla="*/ 2957218 w 5040743"/>
              <a:gd name="connsiteY2" fmla="*/ 3158974 h 3415230"/>
              <a:gd name="connsiteX3" fmla="*/ 2646923 w 5040743"/>
              <a:gd name="connsiteY3" fmla="*/ 3203268 h 3415230"/>
              <a:gd name="connsiteX4" fmla="*/ 2702523 w 5040743"/>
              <a:gd name="connsiteY4" fmla="*/ 3184398 h 3415230"/>
              <a:gd name="connsiteX5" fmla="*/ 3108112 w 5040743"/>
              <a:gd name="connsiteY5" fmla="*/ 3084874 h 3415230"/>
              <a:gd name="connsiteX6" fmla="*/ 3579021 w 5040743"/>
              <a:gd name="connsiteY6" fmla="*/ 2927284 h 3415230"/>
              <a:gd name="connsiteX7" fmla="*/ 2584868 w 5040743"/>
              <a:gd name="connsiteY7" fmla="*/ 154138 h 3415230"/>
              <a:gd name="connsiteX8" fmla="*/ 2992954 w 5040743"/>
              <a:gd name="connsiteY8" fmla="*/ 176459 h 3415230"/>
              <a:gd name="connsiteX9" fmla="*/ 3409538 w 5040743"/>
              <a:gd name="connsiteY9" fmla="*/ 333432 h 3415230"/>
              <a:gd name="connsiteX10" fmla="*/ 2432413 w 5040743"/>
              <a:gd name="connsiteY10" fmla="*/ 161961 h 3415230"/>
              <a:gd name="connsiteX11" fmla="*/ 2584868 w 5040743"/>
              <a:gd name="connsiteY11" fmla="*/ 154138 h 3415230"/>
              <a:gd name="connsiteX12" fmla="*/ 2581832 w 5040743"/>
              <a:gd name="connsiteY12" fmla="*/ 105119 h 3415230"/>
              <a:gd name="connsiteX13" fmla="*/ 2367853 w 5040743"/>
              <a:gd name="connsiteY13" fmla="*/ 109315 h 3415230"/>
              <a:gd name="connsiteX14" fmla="*/ 2058310 w 5040743"/>
              <a:gd name="connsiteY14" fmla="*/ 138827 h 3415230"/>
              <a:gd name="connsiteX15" fmla="*/ 1480620 w 5040743"/>
              <a:gd name="connsiteY15" fmla="*/ 294577 h 3415230"/>
              <a:gd name="connsiteX16" fmla="*/ 1072765 w 5040743"/>
              <a:gd name="connsiteY16" fmla="*/ 491801 h 3415230"/>
              <a:gd name="connsiteX17" fmla="*/ 645349 w 5040743"/>
              <a:gd name="connsiteY17" fmla="*/ 872618 h 3415230"/>
              <a:gd name="connsiteX18" fmla="*/ 397674 w 5040743"/>
              <a:gd name="connsiteY18" fmla="*/ 1326761 h 3415230"/>
              <a:gd name="connsiteX19" fmla="*/ 367228 w 5040743"/>
              <a:gd name="connsiteY19" fmla="*/ 1543021 h 3415230"/>
              <a:gd name="connsiteX20" fmla="*/ 434270 w 5040743"/>
              <a:gd name="connsiteY20" fmla="*/ 2109985 h 3415230"/>
              <a:gd name="connsiteX21" fmla="*/ 560331 w 5040743"/>
              <a:gd name="connsiteY21" fmla="*/ 2373556 h 3415230"/>
              <a:gd name="connsiteX22" fmla="*/ 755185 w 5040743"/>
              <a:gd name="connsiteY22" fmla="*/ 2678094 h 3415230"/>
              <a:gd name="connsiteX23" fmla="*/ 1149848 w 5040743"/>
              <a:gd name="connsiteY23" fmla="*/ 3039552 h 3415230"/>
              <a:gd name="connsiteX24" fmla="*/ 1548251 w 5040743"/>
              <a:gd name="connsiteY24" fmla="*/ 3220824 h 3415230"/>
              <a:gd name="connsiteX25" fmla="*/ 1978530 w 5040743"/>
              <a:gd name="connsiteY25" fmla="*/ 3261737 h 3415230"/>
              <a:gd name="connsiteX26" fmla="*/ 2124878 w 5040743"/>
              <a:gd name="connsiteY26" fmla="*/ 3262911 h 3415230"/>
              <a:gd name="connsiteX27" fmla="*/ 2365780 w 5040743"/>
              <a:gd name="connsiteY27" fmla="*/ 3236269 h 3415230"/>
              <a:gd name="connsiteX28" fmla="*/ 2467580 w 5040743"/>
              <a:gd name="connsiteY28" fmla="*/ 3235544 h 3415230"/>
              <a:gd name="connsiteX29" fmla="*/ 3130085 w 5040743"/>
              <a:gd name="connsiteY29" fmla="*/ 3168255 h 3415230"/>
              <a:gd name="connsiteX30" fmla="*/ 3730520 w 5040743"/>
              <a:gd name="connsiteY30" fmla="*/ 2910123 h 3415230"/>
              <a:gd name="connsiteX31" fmla="*/ 4172544 w 5040743"/>
              <a:gd name="connsiteY31" fmla="*/ 2539022 h 3415230"/>
              <a:gd name="connsiteX32" fmla="*/ 4423504 w 5040743"/>
              <a:gd name="connsiteY32" fmla="*/ 2157116 h 3415230"/>
              <a:gd name="connsiteX33" fmla="*/ 4518006 w 5040743"/>
              <a:gd name="connsiteY33" fmla="*/ 1828258 h 3415230"/>
              <a:gd name="connsiteX34" fmla="*/ 4523314 w 5040743"/>
              <a:gd name="connsiteY34" fmla="*/ 1540111 h 3415230"/>
              <a:gd name="connsiteX35" fmla="*/ 4365679 w 5040743"/>
              <a:gd name="connsiteY35" fmla="*/ 952451 h 3415230"/>
              <a:gd name="connsiteX36" fmla="*/ 4073120 w 5040743"/>
              <a:gd name="connsiteY36" fmla="*/ 635586 h 3415230"/>
              <a:gd name="connsiteX37" fmla="*/ 3656621 w 5040743"/>
              <a:gd name="connsiteY37" fmla="*/ 397612 h 3415230"/>
              <a:gd name="connsiteX38" fmla="*/ 3496391 w 5040743"/>
              <a:gd name="connsiteY38" fmla="*/ 313864 h 3415230"/>
              <a:gd name="connsiteX39" fmla="*/ 3147624 w 5040743"/>
              <a:gd name="connsiteY39" fmla="*/ 181317 h 3415230"/>
              <a:gd name="connsiteX40" fmla="*/ 2795774 w 5040743"/>
              <a:gd name="connsiteY40" fmla="*/ 115117 h 3415230"/>
              <a:gd name="connsiteX41" fmla="*/ 2581832 w 5040743"/>
              <a:gd name="connsiteY41" fmla="*/ 105119 h 3415230"/>
              <a:gd name="connsiteX42" fmla="*/ 0 w 5040743"/>
              <a:gd name="connsiteY42" fmla="*/ 17971 h 3415230"/>
              <a:gd name="connsiteX43" fmla="*/ 5040743 w 5040743"/>
              <a:gd name="connsiteY43" fmla="*/ 0 h 3415230"/>
              <a:gd name="connsiteX44" fmla="*/ 4962183 w 5040743"/>
              <a:gd name="connsiteY44" fmla="*/ 3415230 h 3415230"/>
              <a:gd name="connsiteX45" fmla="*/ 0 w 5040743"/>
              <a:gd name="connsiteY45" fmla="*/ 3319382 h 3415230"/>
              <a:gd name="connsiteX46" fmla="*/ 0 w 5040743"/>
              <a:gd name="connsiteY46" fmla="*/ 17971 h 3415230"/>
              <a:gd name="connsiteX0" fmla="*/ 3860526 w 5322248"/>
              <a:gd name="connsiteY0" fmla="*/ 2927284 h 3415230"/>
              <a:gd name="connsiteX1" fmla="*/ 3644354 w 5322248"/>
              <a:gd name="connsiteY1" fmla="*/ 3050210 h 3415230"/>
              <a:gd name="connsiteX2" fmla="*/ 3238723 w 5322248"/>
              <a:gd name="connsiteY2" fmla="*/ 3158974 h 3415230"/>
              <a:gd name="connsiteX3" fmla="*/ 2928428 w 5322248"/>
              <a:gd name="connsiteY3" fmla="*/ 3203268 h 3415230"/>
              <a:gd name="connsiteX4" fmla="*/ 2984028 w 5322248"/>
              <a:gd name="connsiteY4" fmla="*/ 3184398 h 3415230"/>
              <a:gd name="connsiteX5" fmla="*/ 3389617 w 5322248"/>
              <a:gd name="connsiteY5" fmla="*/ 3084874 h 3415230"/>
              <a:gd name="connsiteX6" fmla="*/ 3860526 w 5322248"/>
              <a:gd name="connsiteY6" fmla="*/ 2927284 h 3415230"/>
              <a:gd name="connsiteX7" fmla="*/ 2866373 w 5322248"/>
              <a:gd name="connsiteY7" fmla="*/ 154138 h 3415230"/>
              <a:gd name="connsiteX8" fmla="*/ 3274459 w 5322248"/>
              <a:gd name="connsiteY8" fmla="*/ 176459 h 3415230"/>
              <a:gd name="connsiteX9" fmla="*/ 3691043 w 5322248"/>
              <a:gd name="connsiteY9" fmla="*/ 333432 h 3415230"/>
              <a:gd name="connsiteX10" fmla="*/ 2713918 w 5322248"/>
              <a:gd name="connsiteY10" fmla="*/ 161961 h 3415230"/>
              <a:gd name="connsiteX11" fmla="*/ 2866373 w 5322248"/>
              <a:gd name="connsiteY11" fmla="*/ 154138 h 3415230"/>
              <a:gd name="connsiteX12" fmla="*/ 2863337 w 5322248"/>
              <a:gd name="connsiteY12" fmla="*/ 105119 h 3415230"/>
              <a:gd name="connsiteX13" fmla="*/ 2649358 w 5322248"/>
              <a:gd name="connsiteY13" fmla="*/ 109315 h 3415230"/>
              <a:gd name="connsiteX14" fmla="*/ 2339815 w 5322248"/>
              <a:gd name="connsiteY14" fmla="*/ 138827 h 3415230"/>
              <a:gd name="connsiteX15" fmla="*/ 1762125 w 5322248"/>
              <a:gd name="connsiteY15" fmla="*/ 294577 h 3415230"/>
              <a:gd name="connsiteX16" fmla="*/ 1354270 w 5322248"/>
              <a:gd name="connsiteY16" fmla="*/ 491801 h 3415230"/>
              <a:gd name="connsiteX17" fmla="*/ 926854 w 5322248"/>
              <a:gd name="connsiteY17" fmla="*/ 872618 h 3415230"/>
              <a:gd name="connsiteX18" fmla="*/ 679179 w 5322248"/>
              <a:gd name="connsiteY18" fmla="*/ 1326761 h 3415230"/>
              <a:gd name="connsiteX19" fmla="*/ 648733 w 5322248"/>
              <a:gd name="connsiteY19" fmla="*/ 1543021 h 3415230"/>
              <a:gd name="connsiteX20" fmla="*/ 715775 w 5322248"/>
              <a:gd name="connsiteY20" fmla="*/ 2109985 h 3415230"/>
              <a:gd name="connsiteX21" fmla="*/ 841836 w 5322248"/>
              <a:gd name="connsiteY21" fmla="*/ 2373556 h 3415230"/>
              <a:gd name="connsiteX22" fmla="*/ 1036690 w 5322248"/>
              <a:gd name="connsiteY22" fmla="*/ 2678094 h 3415230"/>
              <a:gd name="connsiteX23" fmla="*/ 1431353 w 5322248"/>
              <a:gd name="connsiteY23" fmla="*/ 3039552 h 3415230"/>
              <a:gd name="connsiteX24" fmla="*/ 1829756 w 5322248"/>
              <a:gd name="connsiteY24" fmla="*/ 3220824 h 3415230"/>
              <a:gd name="connsiteX25" fmla="*/ 2260035 w 5322248"/>
              <a:gd name="connsiteY25" fmla="*/ 3261737 h 3415230"/>
              <a:gd name="connsiteX26" fmla="*/ 2406383 w 5322248"/>
              <a:gd name="connsiteY26" fmla="*/ 3262911 h 3415230"/>
              <a:gd name="connsiteX27" fmla="*/ 2647285 w 5322248"/>
              <a:gd name="connsiteY27" fmla="*/ 3236269 h 3415230"/>
              <a:gd name="connsiteX28" fmla="*/ 2749085 w 5322248"/>
              <a:gd name="connsiteY28" fmla="*/ 3235544 h 3415230"/>
              <a:gd name="connsiteX29" fmla="*/ 3411590 w 5322248"/>
              <a:gd name="connsiteY29" fmla="*/ 3168255 h 3415230"/>
              <a:gd name="connsiteX30" fmla="*/ 4012025 w 5322248"/>
              <a:gd name="connsiteY30" fmla="*/ 2910123 h 3415230"/>
              <a:gd name="connsiteX31" fmla="*/ 4454049 w 5322248"/>
              <a:gd name="connsiteY31" fmla="*/ 2539022 h 3415230"/>
              <a:gd name="connsiteX32" fmla="*/ 4705009 w 5322248"/>
              <a:gd name="connsiteY32" fmla="*/ 2157116 h 3415230"/>
              <a:gd name="connsiteX33" fmla="*/ 4799511 w 5322248"/>
              <a:gd name="connsiteY33" fmla="*/ 1828258 h 3415230"/>
              <a:gd name="connsiteX34" fmla="*/ 4804819 w 5322248"/>
              <a:gd name="connsiteY34" fmla="*/ 1540111 h 3415230"/>
              <a:gd name="connsiteX35" fmla="*/ 4647184 w 5322248"/>
              <a:gd name="connsiteY35" fmla="*/ 952451 h 3415230"/>
              <a:gd name="connsiteX36" fmla="*/ 4354625 w 5322248"/>
              <a:gd name="connsiteY36" fmla="*/ 635586 h 3415230"/>
              <a:gd name="connsiteX37" fmla="*/ 3938126 w 5322248"/>
              <a:gd name="connsiteY37" fmla="*/ 397612 h 3415230"/>
              <a:gd name="connsiteX38" fmla="*/ 3777896 w 5322248"/>
              <a:gd name="connsiteY38" fmla="*/ 313864 h 3415230"/>
              <a:gd name="connsiteX39" fmla="*/ 3429129 w 5322248"/>
              <a:gd name="connsiteY39" fmla="*/ 181317 h 3415230"/>
              <a:gd name="connsiteX40" fmla="*/ 3077279 w 5322248"/>
              <a:gd name="connsiteY40" fmla="*/ 115117 h 3415230"/>
              <a:gd name="connsiteX41" fmla="*/ 2863337 w 5322248"/>
              <a:gd name="connsiteY41" fmla="*/ 105119 h 3415230"/>
              <a:gd name="connsiteX42" fmla="*/ 281505 w 5322248"/>
              <a:gd name="connsiteY42" fmla="*/ 17971 h 3415230"/>
              <a:gd name="connsiteX43" fmla="*/ 5322248 w 5322248"/>
              <a:gd name="connsiteY43" fmla="*/ 0 h 3415230"/>
              <a:gd name="connsiteX44" fmla="*/ 5243688 w 5322248"/>
              <a:gd name="connsiteY44" fmla="*/ 3415230 h 3415230"/>
              <a:gd name="connsiteX45" fmla="*/ 0 w 5322248"/>
              <a:gd name="connsiteY45" fmla="*/ 3373297 h 3415230"/>
              <a:gd name="connsiteX46" fmla="*/ 281505 w 5322248"/>
              <a:gd name="connsiteY46" fmla="*/ 17971 h 3415230"/>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691045 w 5322250"/>
              <a:gd name="connsiteY9" fmla="*/ 357394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799513 w 5322250"/>
              <a:gd name="connsiteY33" fmla="*/ 1852220 h 3439192"/>
              <a:gd name="connsiteX34" fmla="*/ 4804821 w 5322250"/>
              <a:gd name="connsiteY34" fmla="*/ 1564073 h 3439192"/>
              <a:gd name="connsiteX35" fmla="*/ 4647186 w 5322250"/>
              <a:gd name="connsiteY35" fmla="*/ 976413 h 3439192"/>
              <a:gd name="connsiteX36" fmla="*/ 4354627 w 5322250"/>
              <a:gd name="connsiteY36" fmla="*/ 659548 h 3439192"/>
              <a:gd name="connsiteX37" fmla="*/ 3938128 w 5322250"/>
              <a:gd name="connsiteY37" fmla="*/ 421574 h 3439192"/>
              <a:gd name="connsiteX38" fmla="*/ 3777898 w 5322250"/>
              <a:gd name="connsiteY38" fmla="*/ 337826 h 3439192"/>
              <a:gd name="connsiteX39" fmla="*/ 3429131 w 5322250"/>
              <a:gd name="connsiteY39" fmla="*/ 205279 h 3439192"/>
              <a:gd name="connsiteX40" fmla="*/ 3077281 w 5322250"/>
              <a:gd name="connsiteY40" fmla="*/ 139079 h 3439192"/>
              <a:gd name="connsiteX41" fmla="*/ 2863339 w 5322250"/>
              <a:gd name="connsiteY41" fmla="*/ 129081 h 3439192"/>
              <a:gd name="connsiteX42" fmla="*/ 0 w 5322250"/>
              <a:gd name="connsiteY42" fmla="*/ 0 h 3439192"/>
              <a:gd name="connsiteX43" fmla="*/ 5322250 w 5322250"/>
              <a:gd name="connsiteY43" fmla="*/ 23962 h 3439192"/>
              <a:gd name="connsiteX44" fmla="*/ 5243690 w 5322250"/>
              <a:gd name="connsiteY44" fmla="*/ 3439192 h 3439192"/>
              <a:gd name="connsiteX45" fmla="*/ 2 w 5322250"/>
              <a:gd name="connsiteY45" fmla="*/ 3397259 h 3439192"/>
              <a:gd name="connsiteX46" fmla="*/ 0 w 5322250"/>
              <a:gd name="connsiteY46"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691045 w 5322250"/>
              <a:gd name="connsiteY9" fmla="*/ 357394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3938128 w 5322250"/>
              <a:gd name="connsiteY36" fmla="*/ 421574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691045 w 5322250"/>
              <a:gd name="connsiteY9" fmla="*/ 357394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3938128 w 5322250"/>
              <a:gd name="connsiteY36" fmla="*/ 421574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691045 w 5322250"/>
              <a:gd name="connsiteY9" fmla="*/ 357394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4017698 w 5322250"/>
              <a:gd name="connsiteY36" fmla="*/ 417528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761773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4017698 w 5322250"/>
              <a:gd name="connsiteY36" fmla="*/ 417528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4017698 w 5322250"/>
              <a:gd name="connsiteY36" fmla="*/ 417528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036692 w 5322250"/>
              <a:gd name="connsiteY22" fmla="*/ 2702056 h 3439192"/>
              <a:gd name="connsiteX23" fmla="*/ 1431355 w 5322250"/>
              <a:gd name="connsiteY23" fmla="*/ 3063514 h 3439192"/>
              <a:gd name="connsiteX24" fmla="*/ 1829758 w 5322250"/>
              <a:gd name="connsiteY24" fmla="*/ 3244786 h 3439192"/>
              <a:gd name="connsiteX25" fmla="*/ 2260037 w 5322250"/>
              <a:gd name="connsiteY25" fmla="*/ 3285699 h 3439192"/>
              <a:gd name="connsiteX26" fmla="*/ 2406385 w 5322250"/>
              <a:gd name="connsiteY26" fmla="*/ 3286873 h 3439192"/>
              <a:gd name="connsiteX27" fmla="*/ 2647287 w 5322250"/>
              <a:gd name="connsiteY27" fmla="*/ 3260231 h 3439192"/>
              <a:gd name="connsiteX28" fmla="*/ 2749087 w 5322250"/>
              <a:gd name="connsiteY28" fmla="*/ 3259506 h 3439192"/>
              <a:gd name="connsiteX29" fmla="*/ 3411592 w 5322250"/>
              <a:gd name="connsiteY29" fmla="*/ 3192217 h 3439192"/>
              <a:gd name="connsiteX30" fmla="*/ 4012027 w 5322250"/>
              <a:gd name="connsiteY30" fmla="*/ 2934085 h 3439192"/>
              <a:gd name="connsiteX31" fmla="*/ 4454051 w 5322250"/>
              <a:gd name="connsiteY31" fmla="*/ 2562984 h 3439192"/>
              <a:gd name="connsiteX32" fmla="*/ 4705011 w 5322250"/>
              <a:gd name="connsiteY32" fmla="*/ 2181078 h 3439192"/>
              <a:gd name="connsiteX33" fmla="*/ 4804821 w 5322250"/>
              <a:gd name="connsiteY33" fmla="*/ 1564073 h 3439192"/>
              <a:gd name="connsiteX34" fmla="*/ 4647186 w 5322250"/>
              <a:gd name="connsiteY34" fmla="*/ 976413 h 3439192"/>
              <a:gd name="connsiteX35" fmla="*/ 4354627 w 5322250"/>
              <a:gd name="connsiteY35" fmla="*/ 659548 h 3439192"/>
              <a:gd name="connsiteX36" fmla="*/ 4017698 w 5322250"/>
              <a:gd name="connsiteY36" fmla="*/ 417528 h 3439192"/>
              <a:gd name="connsiteX37" fmla="*/ 3777898 w 5322250"/>
              <a:gd name="connsiteY37" fmla="*/ 337826 h 3439192"/>
              <a:gd name="connsiteX38" fmla="*/ 3429131 w 5322250"/>
              <a:gd name="connsiteY38" fmla="*/ 205279 h 3439192"/>
              <a:gd name="connsiteX39" fmla="*/ 3077281 w 5322250"/>
              <a:gd name="connsiteY39" fmla="*/ 139079 h 3439192"/>
              <a:gd name="connsiteX40" fmla="*/ 2863339 w 5322250"/>
              <a:gd name="connsiteY40" fmla="*/ 129081 h 3439192"/>
              <a:gd name="connsiteX41" fmla="*/ 0 w 5322250"/>
              <a:gd name="connsiteY41" fmla="*/ 0 h 3439192"/>
              <a:gd name="connsiteX42" fmla="*/ 5322250 w 5322250"/>
              <a:gd name="connsiteY42" fmla="*/ 23962 h 3439192"/>
              <a:gd name="connsiteX43" fmla="*/ 5243690 w 5322250"/>
              <a:gd name="connsiteY43" fmla="*/ 3439192 h 3439192"/>
              <a:gd name="connsiteX44" fmla="*/ 2 w 5322250"/>
              <a:gd name="connsiteY44" fmla="*/ 3397259 h 3439192"/>
              <a:gd name="connsiteX45" fmla="*/ 0 w 5322250"/>
              <a:gd name="connsiteY45"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12027 w 5322250"/>
              <a:gd name="connsiteY29" fmla="*/ 2934085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12027 w 5322250"/>
              <a:gd name="connsiteY29" fmla="*/ 2934085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12027 w 5322250"/>
              <a:gd name="connsiteY29" fmla="*/ 2934085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12027 w 5322250"/>
              <a:gd name="connsiteY29" fmla="*/ 2934085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19220 w 5322250"/>
              <a:gd name="connsiteY29" fmla="*/ 2934085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84030 w 5322250"/>
              <a:gd name="connsiteY4" fmla="*/ 3208360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06385 w 5322250"/>
              <a:gd name="connsiteY25" fmla="*/ 3286873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47287 w 5322250"/>
              <a:gd name="connsiteY26" fmla="*/ 3260231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804821 w 5322250"/>
              <a:gd name="connsiteY32" fmla="*/ 1564073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54272 w 5322250"/>
              <a:gd name="connsiteY16" fmla="*/ 515763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1355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749087 w 5322250"/>
              <a:gd name="connsiteY27" fmla="*/ 3259506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860528 w 5322250"/>
              <a:gd name="connsiteY0" fmla="*/ 2951246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860528 w 5322250"/>
              <a:gd name="connsiteY6" fmla="*/ 2951246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389619 w 5322250"/>
              <a:gd name="connsiteY5" fmla="*/ 3108836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644356 w 5322250"/>
              <a:gd name="connsiteY1" fmla="*/ 3074172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402944 w 5322250"/>
              <a:gd name="connsiteY5" fmla="*/ 3091768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710974 w 5322250"/>
              <a:gd name="connsiteY1" fmla="*/ 3071733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402944 w 5322250"/>
              <a:gd name="connsiteY5" fmla="*/ 3091768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710974 w 5322250"/>
              <a:gd name="connsiteY1" fmla="*/ 3071733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402944 w 5322250"/>
              <a:gd name="connsiteY5" fmla="*/ 3091768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710974 w 5322250"/>
              <a:gd name="connsiteY1" fmla="*/ 3071733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402944 w 5322250"/>
              <a:gd name="connsiteY5" fmla="*/ 3091768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 name="connsiteX0" fmla="*/ 3980443 w 5322250"/>
              <a:gd name="connsiteY0" fmla="*/ 2919548 h 3439192"/>
              <a:gd name="connsiteX1" fmla="*/ 3710974 w 5322250"/>
              <a:gd name="connsiteY1" fmla="*/ 3071733 h 3439192"/>
              <a:gd name="connsiteX2" fmla="*/ 3238725 w 5322250"/>
              <a:gd name="connsiteY2" fmla="*/ 3182936 h 3439192"/>
              <a:gd name="connsiteX3" fmla="*/ 2928430 w 5322250"/>
              <a:gd name="connsiteY3" fmla="*/ 3227230 h 3439192"/>
              <a:gd name="connsiteX4" fmla="*/ 2969641 w 5322250"/>
              <a:gd name="connsiteY4" fmla="*/ 3201778 h 3439192"/>
              <a:gd name="connsiteX5" fmla="*/ 3402944 w 5322250"/>
              <a:gd name="connsiteY5" fmla="*/ 3091768 h 3439192"/>
              <a:gd name="connsiteX6" fmla="*/ 3980443 w 5322250"/>
              <a:gd name="connsiteY6" fmla="*/ 2919548 h 3439192"/>
              <a:gd name="connsiteX7" fmla="*/ 2866375 w 5322250"/>
              <a:gd name="connsiteY7" fmla="*/ 178100 h 3439192"/>
              <a:gd name="connsiteX8" fmla="*/ 3274461 w 5322250"/>
              <a:gd name="connsiteY8" fmla="*/ 200421 h 3439192"/>
              <a:gd name="connsiteX9" fmla="*/ 3889968 w 5322250"/>
              <a:gd name="connsiteY9" fmla="*/ 442340 h 3439192"/>
              <a:gd name="connsiteX10" fmla="*/ 2713920 w 5322250"/>
              <a:gd name="connsiteY10" fmla="*/ 185923 h 3439192"/>
              <a:gd name="connsiteX11" fmla="*/ 2866375 w 5322250"/>
              <a:gd name="connsiteY11" fmla="*/ 178100 h 3439192"/>
              <a:gd name="connsiteX12" fmla="*/ 2863339 w 5322250"/>
              <a:gd name="connsiteY12" fmla="*/ 129081 h 3439192"/>
              <a:gd name="connsiteX13" fmla="*/ 2649360 w 5322250"/>
              <a:gd name="connsiteY13" fmla="*/ 133277 h 3439192"/>
              <a:gd name="connsiteX14" fmla="*/ 2339817 w 5322250"/>
              <a:gd name="connsiteY14" fmla="*/ 162789 h 3439192"/>
              <a:gd name="connsiteX15" fmla="*/ 1762127 w 5322250"/>
              <a:gd name="connsiteY15" fmla="*/ 318539 h 3439192"/>
              <a:gd name="connsiteX16" fmla="*/ 1390242 w 5322250"/>
              <a:gd name="connsiteY16" fmla="*/ 469685 h 3439192"/>
              <a:gd name="connsiteX17" fmla="*/ 926856 w 5322250"/>
              <a:gd name="connsiteY17" fmla="*/ 896580 h 3439192"/>
              <a:gd name="connsiteX18" fmla="*/ 679181 w 5322250"/>
              <a:gd name="connsiteY18" fmla="*/ 1350723 h 3439192"/>
              <a:gd name="connsiteX19" fmla="*/ 648735 w 5322250"/>
              <a:gd name="connsiteY19" fmla="*/ 1566983 h 3439192"/>
              <a:gd name="connsiteX20" fmla="*/ 715777 w 5322250"/>
              <a:gd name="connsiteY20" fmla="*/ 2133947 h 3439192"/>
              <a:gd name="connsiteX21" fmla="*/ 841838 w 5322250"/>
              <a:gd name="connsiteY21" fmla="*/ 2397518 h 3439192"/>
              <a:gd name="connsiteX22" fmla="*/ 1438547 w 5322250"/>
              <a:gd name="connsiteY22" fmla="*/ 3063514 h 3439192"/>
              <a:gd name="connsiteX23" fmla="*/ 1829758 w 5322250"/>
              <a:gd name="connsiteY23" fmla="*/ 3244786 h 3439192"/>
              <a:gd name="connsiteX24" fmla="*/ 2260037 w 5322250"/>
              <a:gd name="connsiteY24" fmla="*/ 3285699 h 3439192"/>
              <a:gd name="connsiteX25" fmla="*/ 2453144 w 5322250"/>
              <a:gd name="connsiteY25" fmla="*/ 3300040 h 3439192"/>
              <a:gd name="connsiteX26" fmla="*/ 2668869 w 5322250"/>
              <a:gd name="connsiteY26" fmla="*/ 3266814 h 3439192"/>
              <a:gd name="connsiteX27" fmla="*/ 2806637 w 5322250"/>
              <a:gd name="connsiteY27" fmla="*/ 3266089 h 3439192"/>
              <a:gd name="connsiteX28" fmla="*/ 3411592 w 5322250"/>
              <a:gd name="connsiteY28" fmla="*/ 3192217 h 3439192"/>
              <a:gd name="connsiteX29" fmla="*/ 4044399 w 5322250"/>
              <a:gd name="connsiteY29" fmla="*/ 2966998 h 3439192"/>
              <a:gd name="connsiteX30" fmla="*/ 4454051 w 5322250"/>
              <a:gd name="connsiteY30" fmla="*/ 2562984 h 3439192"/>
              <a:gd name="connsiteX31" fmla="*/ 4705011 w 5322250"/>
              <a:gd name="connsiteY31" fmla="*/ 2181078 h 3439192"/>
              <a:gd name="connsiteX32" fmla="*/ 4797630 w 5322250"/>
              <a:gd name="connsiteY32" fmla="*/ 1547617 h 3439192"/>
              <a:gd name="connsiteX33" fmla="*/ 4647186 w 5322250"/>
              <a:gd name="connsiteY33" fmla="*/ 976413 h 3439192"/>
              <a:gd name="connsiteX34" fmla="*/ 4354627 w 5322250"/>
              <a:gd name="connsiteY34" fmla="*/ 659548 h 3439192"/>
              <a:gd name="connsiteX35" fmla="*/ 4017698 w 5322250"/>
              <a:gd name="connsiteY35" fmla="*/ 417528 h 3439192"/>
              <a:gd name="connsiteX36" fmla="*/ 3777898 w 5322250"/>
              <a:gd name="connsiteY36" fmla="*/ 337826 h 3439192"/>
              <a:gd name="connsiteX37" fmla="*/ 3429131 w 5322250"/>
              <a:gd name="connsiteY37" fmla="*/ 205279 h 3439192"/>
              <a:gd name="connsiteX38" fmla="*/ 3077281 w 5322250"/>
              <a:gd name="connsiteY38" fmla="*/ 139079 h 3439192"/>
              <a:gd name="connsiteX39" fmla="*/ 2863339 w 5322250"/>
              <a:gd name="connsiteY39" fmla="*/ 129081 h 3439192"/>
              <a:gd name="connsiteX40" fmla="*/ 0 w 5322250"/>
              <a:gd name="connsiteY40" fmla="*/ 0 h 3439192"/>
              <a:gd name="connsiteX41" fmla="*/ 5322250 w 5322250"/>
              <a:gd name="connsiteY41" fmla="*/ 23962 h 3439192"/>
              <a:gd name="connsiteX42" fmla="*/ 5243690 w 5322250"/>
              <a:gd name="connsiteY42" fmla="*/ 3439192 h 3439192"/>
              <a:gd name="connsiteX43" fmla="*/ 2 w 5322250"/>
              <a:gd name="connsiteY43" fmla="*/ 3397259 h 3439192"/>
              <a:gd name="connsiteX44" fmla="*/ 0 w 5322250"/>
              <a:gd name="connsiteY44" fmla="*/ 0 h 3439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322250" h="3439192">
                <a:moveTo>
                  <a:pt x="3980443" y="2919548"/>
                </a:moveTo>
                <a:cubicBezTo>
                  <a:pt x="4108531" y="2894009"/>
                  <a:pt x="3834594" y="3027835"/>
                  <a:pt x="3710974" y="3071733"/>
                </a:cubicBezTo>
                <a:cubicBezTo>
                  <a:pt x="3587354" y="3115631"/>
                  <a:pt x="3369149" y="3157020"/>
                  <a:pt x="3238725" y="3182936"/>
                </a:cubicBezTo>
                <a:cubicBezTo>
                  <a:pt x="3108301" y="3208852"/>
                  <a:pt x="2982288" y="3219393"/>
                  <a:pt x="2928430" y="3227230"/>
                </a:cubicBezTo>
                <a:lnTo>
                  <a:pt x="2969641" y="3201778"/>
                </a:lnTo>
                <a:cubicBezTo>
                  <a:pt x="3113291" y="3173706"/>
                  <a:pt x="3234477" y="3138806"/>
                  <a:pt x="3402944" y="3091768"/>
                </a:cubicBezTo>
                <a:cubicBezTo>
                  <a:pt x="3571411" y="3044730"/>
                  <a:pt x="3843469" y="2988801"/>
                  <a:pt x="3980443" y="2919548"/>
                </a:cubicBezTo>
                <a:close/>
                <a:moveTo>
                  <a:pt x="2866375" y="178100"/>
                </a:moveTo>
                <a:cubicBezTo>
                  <a:pt x="2995194" y="177028"/>
                  <a:pt x="3103862" y="156381"/>
                  <a:pt x="3274461" y="200421"/>
                </a:cubicBezTo>
                <a:cubicBezTo>
                  <a:pt x="3445060" y="244461"/>
                  <a:pt x="3842506" y="413337"/>
                  <a:pt x="3889968" y="442340"/>
                </a:cubicBezTo>
                <a:cubicBezTo>
                  <a:pt x="3619093" y="358737"/>
                  <a:pt x="3087371" y="212041"/>
                  <a:pt x="2713920" y="185923"/>
                </a:cubicBezTo>
                <a:cubicBezTo>
                  <a:pt x="2729311" y="181763"/>
                  <a:pt x="2789084" y="178743"/>
                  <a:pt x="2866375" y="178100"/>
                </a:cubicBezTo>
                <a:close/>
                <a:moveTo>
                  <a:pt x="2863339" y="129081"/>
                </a:moveTo>
                <a:cubicBezTo>
                  <a:pt x="2792013" y="129181"/>
                  <a:pt x="2720680" y="131646"/>
                  <a:pt x="2649360" y="133277"/>
                </a:cubicBezTo>
                <a:cubicBezTo>
                  <a:pt x="2545842" y="135671"/>
                  <a:pt x="2607042" y="140000"/>
                  <a:pt x="2339817" y="162789"/>
                </a:cubicBezTo>
                <a:cubicBezTo>
                  <a:pt x="2072592" y="185578"/>
                  <a:pt x="1945569" y="270683"/>
                  <a:pt x="1762127" y="318539"/>
                </a:cubicBezTo>
                <a:cubicBezTo>
                  <a:pt x="1578685" y="366395"/>
                  <a:pt x="1525615" y="346948"/>
                  <a:pt x="1390242" y="469685"/>
                </a:cubicBezTo>
                <a:cubicBezTo>
                  <a:pt x="1254359" y="592885"/>
                  <a:pt x="1045366" y="749740"/>
                  <a:pt x="926856" y="896580"/>
                </a:cubicBezTo>
                <a:cubicBezTo>
                  <a:pt x="808346" y="1043420"/>
                  <a:pt x="687137" y="1162177"/>
                  <a:pt x="679181" y="1350723"/>
                </a:cubicBezTo>
                <a:cubicBezTo>
                  <a:pt x="674110" y="1470903"/>
                  <a:pt x="656755" y="1502675"/>
                  <a:pt x="648735" y="1566983"/>
                </a:cubicBezTo>
                <a:cubicBezTo>
                  <a:pt x="641083" y="1760994"/>
                  <a:pt x="629227" y="1965230"/>
                  <a:pt x="715777" y="2133947"/>
                </a:cubicBezTo>
                <a:cubicBezTo>
                  <a:pt x="756451" y="2223134"/>
                  <a:pt x="704950" y="2235290"/>
                  <a:pt x="841838" y="2397518"/>
                </a:cubicBezTo>
                <a:cubicBezTo>
                  <a:pt x="961101" y="2552446"/>
                  <a:pt x="1128017" y="2865673"/>
                  <a:pt x="1438547" y="3063514"/>
                </a:cubicBezTo>
                <a:cubicBezTo>
                  <a:pt x="1621486" y="3180066"/>
                  <a:pt x="1692843" y="3207755"/>
                  <a:pt x="1829758" y="3244786"/>
                </a:cubicBezTo>
                <a:cubicBezTo>
                  <a:pt x="1966673" y="3281817"/>
                  <a:pt x="2156139" y="3276490"/>
                  <a:pt x="2260037" y="3285699"/>
                </a:cubicBezTo>
                <a:cubicBezTo>
                  <a:pt x="2363935" y="3294908"/>
                  <a:pt x="2385005" y="3303187"/>
                  <a:pt x="2453144" y="3300040"/>
                </a:cubicBezTo>
                <a:cubicBezTo>
                  <a:pt x="2521283" y="3296893"/>
                  <a:pt x="2609954" y="3272472"/>
                  <a:pt x="2668869" y="3266814"/>
                </a:cubicBezTo>
                <a:cubicBezTo>
                  <a:pt x="2727784" y="3261156"/>
                  <a:pt x="2682850" y="3278522"/>
                  <a:pt x="2806637" y="3266089"/>
                </a:cubicBezTo>
                <a:cubicBezTo>
                  <a:pt x="2930424" y="3253656"/>
                  <a:pt x="3180120" y="3281559"/>
                  <a:pt x="3411592" y="3192217"/>
                </a:cubicBezTo>
                <a:cubicBezTo>
                  <a:pt x="3609587" y="3115796"/>
                  <a:pt x="3851364" y="3086928"/>
                  <a:pt x="4044399" y="2966998"/>
                </a:cubicBezTo>
                <a:cubicBezTo>
                  <a:pt x="4202102" y="2868821"/>
                  <a:pt x="4343949" y="2693971"/>
                  <a:pt x="4454051" y="2562984"/>
                </a:cubicBezTo>
                <a:cubicBezTo>
                  <a:pt x="4564153" y="2431997"/>
                  <a:pt x="4663408" y="2402969"/>
                  <a:pt x="4705011" y="2181078"/>
                </a:cubicBezTo>
                <a:cubicBezTo>
                  <a:pt x="4746614" y="1959187"/>
                  <a:pt x="4800075" y="1906382"/>
                  <a:pt x="4797630" y="1547617"/>
                </a:cubicBezTo>
                <a:cubicBezTo>
                  <a:pt x="4787992" y="1346839"/>
                  <a:pt x="4721020" y="1124424"/>
                  <a:pt x="4647186" y="976413"/>
                </a:cubicBezTo>
                <a:cubicBezTo>
                  <a:pt x="4573352" y="828402"/>
                  <a:pt x="4459542" y="752696"/>
                  <a:pt x="4354627" y="659548"/>
                </a:cubicBezTo>
                <a:cubicBezTo>
                  <a:pt x="4249712" y="566400"/>
                  <a:pt x="4161401" y="479378"/>
                  <a:pt x="4017698" y="417528"/>
                </a:cubicBezTo>
                <a:cubicBezTo>
                  <a:pt x="3963210" y="394035"/>
                  <a:pt x="3875993" y="373201"/>
                  <a:pt x="3777898" y="337826"/>
                </a:cubicBezTo>
                <a:cubicBezTo>
                  <a:pt x="3679804" y="302451"/>
                  <a:pt x="3547313" y="238278"/>
                  <a:pt x="3429131" y="205279"/>
                </a:cubicBezTo>
                <a:cubicBezTo>
                  <a:pt x="3312825" y="173586"/>
                  <a:pt x="3195351" y="151477"/>
                  <a:pt x="3077281" y="139079"/>
                </a:cubicBezTo>
                <a:cubicBezTo>
                  <a:pt x="3005986" y="131248"/>
                  <a:pt x="2934666" y="128982"/>
                  <a:pt x="2863339" y="129081"/>
                </a:cubicBezTo>
                <a:close/>
                <a:moveTo>
                  <a:pt x="0" y="0"/>
                </a:moveTo>
                <a:lnTo>
                  <a:pt x="5322250" y="23962"/>
                </a:lnTo>
                <a:lnTo>
                  <a:pt x="5243690" y="3439192"/>
                </a:lnTo>
                <a:lnTo>
                  <a:pt x="2" y="3397259"/>
                </a:lnTo>
                <a:cubicBezTo>
                  <a:pt x="1" y="2264839"/>
                  <a:pt x="1" y="1132420"/>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5818" y="2374947"/>
            <a:ext cx="3821380" cy="18288"/>
          </a:xfrm>
          <a:custGeom>
            <a:avLst/>
            <a:gdLst>
              <a:gd name="connsiteX0" fmla="*/ 0 w 3821380"/>
              <a:gd name="connsiteY0" fmla="*/ 0 h 18288"/>
              <a:gd name="connsiteX1" fmla="*/ 636897 w 3821380"/>
              <a:gd name="connsiteY1" fmla="*/ 0 h 18288"/>
              <a:gd name="connsiteX2" fmla="*/ 1197366 w 3821380"/>
              <a:gd name="connsiteY2" fmla="*/ 0 h 18288"/>
              <a:gd name="connsiteX3" fmla="*/ 1834262 w 3821380"/>
              <a:gd name="connsiteY3" fmla="*/ 0 h 18288"/>
              <a:gd name="connsiteX4" fmla="*/ 2356518 w 3821380"/>
              <a:gd name="connsiteY4" fmla="*/ 0 h 18288"/>
              <a:gd name="connsiteX5" fmla="*/ 2955201 w 3821380"/>
              <a:gd name="connsiteY5" fmla="*/ 0 h 18288"/>
              <a:gd name="connsiteX6" fmla="*/ 3821380 w 3821380"/>
              <a:gd name="connsiteY6" fmla="*/ 0 h 18288"/>
              <a:gd name="connsiteX7" fmla="*/ 3821380 w 3821380"/>
              <a:gd name="connsiteY7" fmla="*/ 18288 h 18288"/>
              <a:gd name="connsiteX8" fmla="*/ 3184483 w 3821380"/>
              <a:gd name="connsiteY8" fmla="*/ 18288 h 18288"/>
              <a:gd name="connsiteX9" fmla="*/ 2509373 w 3821380"/>
              <a:gd name="connsiteY9" fmla="*/ 18288 h 18288"/>
              <a:gd name="connsiteX10" fmla="*/ 1948904 w 3821380"/>
              <a:gd name="connsiteY10" fmla="*/ 18288 h 18288"/>
              <a:gd name="connsiteX11" fmla="*/ 1235580 w 3821380"/>
              <a:gd name="connsiteY11" fmla="*/ 18288 h 18288"/>
              <a:gd name="connsiteX12" fmla="*/ 675110 w 3821380"/>
              <a:gd name="connsiteY12" fmla="*/ 18288 h 18288"/>
              <a:gd name="connsiteX13" fmla="*/ 0 w 3821380"/>
              <a:gd name="connsiteY13" fmla="*/ 18288 h 18288"/>
              <a:gd name="connsiteX14" fmla="*/ 0 w 382138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21380" h="18288" fill="none" extrusionOk="0">
                <a:moveTo>
                  <a:pt x="0" y="0"/>
                </a:moveTo>
                <a:cubicBezTo>
                  <a:pt x="173299" y="-27914"/>
                  <a:pt x="365989" y="-7444"/>
                  <a:pt x="636897" y="0"/>
                </a:cubicBezTo>
                <a:cubicBezTo>
                  <a:pt x="907805" y="7444"/>
                  <a:pt x="1008440" y="23686"/>
                  <a:pt x="1197366" y="0"/>
                </a:cubicBezTo>
                <a:cubicBezTo>
                  <a:pt x="1386292" y="-23686"/>
                  <a:pt x="1629232" y="-17582"/>
                  <a:pt x="1834262" y="0"/>
                </a:cubicBezTo>
                <a:cubicBezTo>
                  <a:pt x="2039292" y="17582"/>
                  <a:pt x="2145311" y="12241"/>
                  <a:pt x="2356518" y="0"/>
                </a:cubicBezTo>
                <a:cubicBezTo>
                  <a:pt x="2567725" y="-12241"/>
                  <a:pt x="2828187" y="-19763"/>
                  <a:pt x="2955201" y="0"/>
                </a:cubicBezTo>
                <a:cubicBezTo>
                  <a:pt x="3082215" y="19763"/>
                  <a:pt x="3483027" y="18730"/>
                  <a:pt x="3821380" y="0"/>
                </a:cubicBezTo>
                <a:cubicBezTo>
                  <a:pt x="3821032" y="6465"/>
                  <a:pt x="3821810" y="10922"/>
                  <a:pt x="3821380" y="18288"/>
                </a:cubicBezTo>
                <a:cubicBezTo>
                  <a:pt x="3527345" y="7834"/>
                  <a:pt x="3314327" y="12644"/>
                  <a:pt x="3184483" y="18288"/>
                </a:cubicBezTo>
                <a:cubicBezTo>
                  <a:pt x="3054639" y="23932"/>
                  <a:pt x="2670087" y="42702"/>
                  <a:pt x="2509373" y="18288"/>
                </a:cubicBezTo>
                <a:cubicBezTo>
                  <a:pt x="2348659" y="-6126"/>
                  <a:pt x="2149444" y="32880"/>
                  <a:pt x="1948904" y="18288"/>
                </a:cubicBezTo>
                <a:cubicBezTo>
                  <a:pt x="1748364" y="3696"/>
                  <a:pt x="1469006" y="43035"/>
                  <a:pt x="1235580" y="18288"/>
                </a:cubicBezTo>
                <a:cubicBezTo>
                  <a:pt x="1002154" y="-6459"/>
                  <a:pt x="871904" y="5758"/>
                  <a:pt x="675110" y="18288"/>
                </a:cubicBezTo>
                <a:cubicBezTo>
                  <a:pt x="478316" y="30819"/>
                  <a:pt x="154160" y="40479"/>
                  <a:pt x="0" y="18288"/>
                </a:cubicBezTo>
                <a:cubicBezTo>
                  <a:pt x="75" y="12069"/>
                  <a:pt x="515" y="5650"/>
                  <a:pt x="0" y="0"/>
                </a:cubicBezTo>
                <a:close/>
              </a:path>
              <a:path w="3821380" h="18288" stroke="0" extrusionOk="0">
                <a:moveTo>
                  <a:pt x="0" y="0"/>
                </a:moveTo>
                <a:cubicBezTo>
                  <a:pt x="200230" y="-18885"/>
                  <a:pt x="391866" y="-12838"/>
                  <a:pt x="560469" y="0"/>
                </a:cubicBezTo>
                <a:cubicBezTo>
                  <a:pt x="729072" y="12838"/>
                  <a:pt x="860439" y="21212"/>
                  <a:pt x="1082724" y="0"/>
                </a:cubicBezTo>
                <a:cubicBezTo>
                  <a:pt x="1305010" y="-21212"/>
                  <a:pt x="1531024" y="2632"/>
                  <a:pt x="1643193" y="0"/>
                </a:cubicBezTo>
                <a:cubicBezTo>
                  <a:pt x="1755362" y="-2632"/>
                  <a:pt x="2125123" y="25700"/>
                  <a:pt x="2280090" y="0"/>
                </a:cubicBezTo>
                <a:cubicBezTo>
                  <a:pt x="2435057" y="-25700"/>
                  <a:pt x="2723905" y="-3961"/>
                  <a:pt x="2955201" y="0"/>
                </a:cubicBezTo>
                <a:cubicBezTo>
                  <a:pt x="3186497" y="3961"/>
                  <a:pt x="3593881" y="25968"/>
                  <a:pt x="3821380" y="0"/>
                </a:cubicBezTo>
                <a:cubicBezTo>
                  <a:pt x="3820563" y="6895"/>
                  <a:pt x="3820601" y="11206"/>
                  <a:pt x="3821380" y="18288"/>
                </a:cubicBezTo>
                <a:cubicBezTo>
                  <a:pt x="3671445" y="41108"/>
                  <a:pt x="3333939" y="26859"/>
                  <a:pt x="3108056" y="18288"/>
                </a:cubicBezTo>
                <a:cubicBezTo>
                  <a:pt x="2882173" y="9717"/>
                  <a:pt x="2815983" y="19293"/>
                  <a:pt x="2585800" y="18288"/>
                </a:cubicBezTo>
                <a:cubicBezTo>
                  <a:pt x="2355617" y="17283"/>
                  <a:pt x="2088193" y="36529"/>
                  <a:pt x="1872476" y="18288"/>
                </a:cubicBezTo>
                <a:cubicBezTo>
                  <a:pt x="1656759" y="47"/>
                  <a:pt x="1403532" y="-15455"/>
                  <a:pt x="1159152" y="18288"/>
                </a:cubicBezTo>
                <a:cubicBezTo>
                  <a:pt x="914772" y="52031"/>
                  <a:pt x="886333" y="6641"/>
                  <a:pt x="636897" y="18288"/>
                </a:cubicBezTo>
                <a:cubicBezTo>
                  <a:pt x="387461" y="29935"/>
                  <a:pt x="308780" y="-11810"/>
                  <a:pt x="0" y="18288"/>
                </a:cubicBezTo>
                <a:cubicBezTo>
                  <a:pt x="95" y="14343"/>
                  <a:pt x="742" y="686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AABFB5B-FF7B-F507-EA09-4C2378F70077}"/>
              </a:ext>
            </a:extLst>
          </p:cNvPr>
          <p:cNvSpPr>
            <a:spLocks noGrp="1"/>
          </p:cNvSpPr>
          <p:nvPr>
            <p:ph type="subTitle" idx="1"/>
          </p:nvPr>
        </p:nvSpPr>
        <p:spPr>
          <a:xfrm>
            <a:off x="5254219" y="2706624"/>
            <a:ext cx="6175781" cy="3483864"/>
          </a:xfrm>
        </p:spPr>
        <p:txBody>
          <a:bodyPr vert="horz" lIns="91440" tIns="45720" rIns="91440" bIns="45720" rtlCol="0">
            <a:normAutofit/>
          </a:bodyPr>
          <a:lstStyle/>
          <a:p>
            <a:pPr indent="-228600" algn="l">
              <a:buFont typeface="Arial" panose="020B0604020202020204" pitchFamily="34" charset="0"/>
              <a:buChar char="•"/>
            </a:pPr>
            <a:r>
              <a:rPr lang="en-US" sz="2200"/>
              <a:t>Challenge: Determining Hidden Layer Structure.</a:t>
            </a:r>
          </a:p>
          <a:p>
            <a:pPr indent="-228600" algn="l">
              <a:buFont typeface="Arial" panose="020B0604020202020204" pitchFamily="34" charset="0"/>
              <a:buChar char="•"/>
            </a:pPr>
            <a:r>
              <a:rPr lang="en-US" sz="2200"/>
              <a:t>Solution: Iterative adjustment to achieve optimal configuration.</a:t>
            </a:r>
          </a:p>
          <a:p>
            <a:pPr indent="-228600" algn="l">
              <a:buFont typeface="Arial" panose="020B0604020202020204" pitchFamily="34" charset="0"/>
              <a:buChar char="•"/>
            </a:pPr>
            <a:r>
              <a:rPr lang="en-US" sz="2200"/>
              <a:t>- Initially: 1 layer with 3 nodes, resulting in R-squared of 0.4.</a:t>
            </a:r>
          </a:p>
          <a:p>
            <a:pPr indent="-228600" algn="l">
              <a:buFont typeface="Arial" panose="020B0604020202020204" pitchFamily="34" charset="0"/>
              <a:buChar char="•"/>
            </a:pPr>
            <a:r>
              <a:rPr lang="en-US" sz="2200"/>
              <a:t>- Refinement: 3 layers with 20 nodes, R-squared increased to 0.6.</a:t>
            </a:r>
          </a:p>
        </p:txBody>
      </p:sp>
    </p:spTree>
    <p:extLst>
      <p:ext uri="{BB962C8B-B14F-4D97-AF65-F5344CB8AC3E}">
        <p14:creationId xmlns:p14="http://schemas.microsoft.com/office/powerpoint/2010/main" val="404155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6C513-C259-E3DD-E10F-4EAADA524A96}"/>
              </a:ext>
            </a:extLst>
          </p:cNvPr>
          <p:cNvSpPr>
            <a:spLocks noGrp="1"/>
          </p:cNvSpPr>
          <p:nvPr>
            <p:ph type="ctrTitle"/>
          </p:nvPr>
        </p:nvSpPr>
        <p:spPr>
          <a:xfrm>
            <a:off x="890338" y="640080"/>
            <a:ext cx="3734014" cy="3566160"/>
          </a:xfrm>
        </p:spPr>
        <p:txBody>
          <a:bodyPr anchor="b">
            <a:normAutofit/>
          </a:bodyPr>
          <a:lstStyle/>
          <a:p>
            <a:pPr algn="l"/>
            <a:r>
              <a:rPr lang="en-US" sz="5400"/>
              <a:t>Conclusion</a:t>
            </a:r>
          </a:p>
        </p:txBody>
      </p:sp>
      <p:sp>
        <p:nvSpPr>
          <p:cNvPr id="3" name="Subtitle 2">
            <a:extLst>
              <a:ext uri="{FF2B5EF4-FFF2-40B4-BE49-F238E27FC236}">
                <a16:creationId xmlns:a16="http://schemas.microsoft.com/office/drawing/2014/main" id="{842F1503-9E6C-11F6-51FC-5A8720BC3507}"/>
              </a:ext>
            </a:extLst>
          </p:cNvPr>
          <p:cNvSpPr>
            <a:spLocks noGrp="1"/>
          </p:cNvSpPr>
          <p:nvPr>
            <p:ph type="subTitle" idx="1"/>
          </p:nvPr>
        </p:nvSpPr>
        <p:spPr>
          <a:xfrm>
            <a:off x="890339" y="4636008"/>
            <a:ext cx="3734014" cy="1572768"/>
          </a:xfrm>
        </p:spPr>
        <p:txBody>
          <a:bodyPr>
            <a:normAutofit/>
          </a:bodyPr>
          <a:lstStyle/>
          <a:p>
            <a:pPr algn="l"/>
            <a:r>
              <a:rPr lang="en-US" sz="1300"/>
              <a:t>Summary of refinement efforts and achieved results.</a:t>
            </a:r>
          </a:p>
          <a:p>
            <a:pPr algn="l"/>
            <a:r>
              <a:rPr lang="en-US" sz="1300"/>
              <a:t>Notable enhancements in predictive accuracy with a configured neural network.</a:t>
            </a:r>
          </a:p>
          <a:p>
            <a:pPr algn="l"/>
            <a:r>
              <a:rPr lang="en-US" sz="1300"/>
              <a:t>Potential for further optimization to meet diverse demands.</a:t>
            </a:r>
          </a:p>
        </p:txBody>
      </p:sp>
      <p:sp>
        <p:nvSpPr>
          <p:cNvPr id="5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amera 3">
            <a:extLst>
              <a:ext uri="{FF2B5EF4-FFF2-40B4-BE49-F238E27FC236}">
                <a16:creationId xmlns:a16="http://schemas.microsoft.com/office/drawing/2014/main" id="{86061687-98E3-1527-793E-9C797CF29CBE}"/>
              </a:ext>
            </a:extLst>
          </p:cNvPr>
          <p:cNvPicPr>
            <a:picLocks noChangeAspect="1"/>
            <a:extLst>
              <a:ext uri="{51228E76-BA90-4043-B771-695A4F85340A}">
                <alf:liveFeedProps xmlns:alf="http://schemas.microsoft.com/office/drawing/2021/livefeed"/>
              </a:ext>
            </a:extLst>
          </p:cNvPicPr>
          <p:nvPr/>
        </p:nvPicPr>
        <p:blipFill rotWithShape="1">
          <a:blip r:embed="rId3">
            <a:extLst>
              <a:ext uri="{96DAC541-7B7A-43D3-8B79-37D633B846F1}">
                <asvg:svgBlip xmlns:asvg="http://schemas.microsoft.com/office/drawing/2016/SVG/main" r:embed="rId4"/>
              </a:ext>
            </a:extLst>
          </a:blip>
          <a:src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51776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701</Words>
  <Application>Microsoft Office PowerPoint</Application>
  <PresentationFormat>Widescreen</PresentationFormat>
  <Paragraphs>42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Predictive Modeling with Feed Forward Neural Network</vt:lpstr>
      <vt:lpstr>Overview</vt:lpstr>
      <vt:lpstr>Methodology</vt:lpstr>
      <vt:lpstr>Implementation</vt:lpstr>
      <vt:lpstr>Mean Square Errors</vt:lpstr>
      <vt:lpstr>Challenges Faced and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with Feed Forward Neural Network</dc:title>
  <dc:creator>James Folk</dc:creator>
  <cp:lastModifiedBy>James Folk</cp:lastModifiedBy>
  <cp:revision>12</cp:revision>
  <dcterms:created xsi:type="dcterms:W3CDTF">2024-05-11T05:39:06Z</dcterms:created>
  <dcterms:modified xsi:type="dcterms:W3CDTF">2024-05-11T06:23:56Z</dcterms:modified>
</cp:coreProperties>
</file>