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412" r:id="rId3"/>
    <p:sldId id="413" r:id="rId4"/>
    <p:sldId id="414" r:id="rId5"/>
    <p:sldId id="415" r:id="rId6"/>
    <p:sldId id="416" r:id="rId7"/>
    <p:sldId id="448" r:id="rId8"/>
    <p:sldId id="449" r:id="rId9"/>
    <p:sldId id="417" r:id="rId10"/>
    <p:sldId id="418" r:id="rId11"/>
    <p:sldId id="422" r:id="rId12"/>
    <p:sldId id="419" r:id="rId13"/>
    <p:sldId id="420" r:id="rId14"/>
    <p:sldId id="421" r:id="rId15"/>
    <p:sldId id="428" r:id="rId16"/>
    <p:sldId id="429" r:id="rId17"/>
    <p:sldId id="426" r:id="rId18"/>
    <p:sldId id="430" r:id="rId19"/>
    <p:sldId id="427" r:id="rId20"/>
    <p:sldId id="431" r:id="rId21"/>
    <p:sldId id="432" r:id="rId22"/>
    <p:sldId id="434" r:id="rId23"/>
    <p:sldId id="435" r:id="rId24"/>
    <p:sldId id="423" r:id="rId25"/>
    <p:sldId id="436" r:id="rId26"/>
    <p:sldId id="437" r:id="rId27"/>
    <p:sldId id="424" r:id="rId28"/>
    <p:sldId id="445" r:id="rId29"/>
    <p:sldId id="447" r:id="rId30"/>
    <p:sldId id="446" r:id="rId31"/>
    <p:sldId id="425" r:id="rId32"/>
    <p:sldId id="438" r:id="rId33"/>
    <p:sldId id="439" r:id="rId34"/>
    <p:sldId id="440" r:id="rId35"/>
    <p:sldId id="441" r:id="rId36"/>
    <p:sldId id="442" r:id="rId37"/>
    <p:sldId id="443" r:id="rId38"/>
    <p:sldId id="444" r:id="rId39"/>
  </p:sldIdLst>
  <p:sldSz cx="9144000" cy="6858000" type="screen4x3"/>
  <p:notesSz cx="6646863" cy="97774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54BBBB"/>
    <a:srgbClr val="FFCCFF"/>
    <a:srgbClr val="CCFFCC"/>
    <a:srgbClr val="1D8F2B"/>
    <a:srgbClr val="2A2A82"/>
    <a:srgbClr val="F2F2F2"/>
    <a:srgbClr val="9933FF"/>
    <a:srgbClr val="CC00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6546" autoAdjust="0"/>
  </p:normalViewPr>
  <p:slideViewPr>
    <p:cSldViewPr>
      <p:cViewPr varScale="1">
        <p:scale>
          <a:sx n="114" d="100"/>
          <a:sy n="114" d="100"/>
        </p:scale>
        <p:origin x="17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notesViewPr>
    <p:cSldViewPr>
      <p:cViewPr varScale="1">
        <p:scale>
          <a:sx n="62" d="100"/>
          <a:sy n="62" d="100"/>
        </p:scale>
        <p:origin x="-2490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886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886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fld id="{D3C80D1F-E9DD-47DB-BA3B-9C6BCDFCE5D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7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4336" y="1"/>
            <a:ext cx="2880977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842" y="4644391"/>
            <a:ext cx="5317181" cy="43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7217"/>
            <a:ext cx="2880978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4336" y="9287217"/>
            <a:ext cx="2880977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158855E5-2C16-4E98-8A4F-D1BE89544B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6" b="44500"/>
          <a:stretch/>
        </p:blipFill>
        <p:spPr>
          <a:xfrm>
            <a:off x="-36512" y="-28525"/>
            <a:ext cx="9692505" cy="6913909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107950" y="6436568"/>
            <a:ext cx="6913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chemeClr val="bg1"/>
                </a:solidFill>
              </a:rPr>
              <a:t>...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220366" y="447271"/>
            <a:ext cx="1814513" cy="3155147"/>
            <a:chOff x="192521" y="359231"/>
            <a:chExt cx="1814513" cy="3155147"/>
          </a:xfrm>
        </p:grpSpPr>
        <p:pic>
          <p:nvPicPr>
            <p:cNvPr id="2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5696" y="359231"/>
              <a:ext cx="180816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521" y="1380868"/>
              <a:ext cx="181451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 t="7435" r="10325" b="17350"/>
            <a:stretch/>
          </p:blipFill>
          <p:spPr bwMode="auto">
            <a:xfrm>
              <a:off x="192577" y="2402505"/>
              <a:ext cx="1814400" cy="1111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4" name="Organigramme : Alternative 9"/>
          <p:cNvSpPr/>
          <p:nvPr userDrawn="1"/>
        </p:nvSpPr>
        <p:spPr bwMode="auto">
          <a:xfrm>
            <a:off x="88083" y="260648"/>
            <a:ext cx="2079078" cy="3528392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Organigramme : Alternative 9"/>
          <p:cNvSpPr/>
          <p:nvPr userDrawn="1"/>
        </p:nvSpPr>
        <p:spPr bwMode="auto">
          <a:xfrm>
            <a:off x="92646" y="3889687"/>
            <a:ext cx="2079078" cy="2409939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Organigramme : Alternative 25"/>
          <p:cNvSpPr/>
          <p:nvPr userDrawn="1"/>
        </p:nvSpPr>
        <p:spPr bwMode="auto">
          <a:xfrm>
            <a:off x="7332562" y="6380137"/>
            <a:ext cx="1656185" cy="4046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639049" y="6409137"/>
            <a:ext cx="10525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itchFamily="34" charset="0"/>
              <a:buNone/>
              <a:defRPr/>
            </a:pPr>
            <a:fld id="{5951EA96-C4C0-4308-814D-5517B4079C8C}" type="datetime1">
              <a:rPr lang="fr-BE" sz="1400">
                <a:solidFill>
                  <a:schemeClr val="accent3">
                    <a:lumMod val="9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pPr marL="342900" indent="-342900" algn="ctr">
                <a:buFont typeface="Arial" pitchFamily="34" charset="0"/>
                <a:buNone/>
                <a:defRPr/>
              </a:pPr>
              <a:t>14-06-19</a:t>
            </a:fld>
            <a:endParaRPr lang="en-US" sz="1400" dirty="0">
              <a:solidFill>
                <a:schemeClr val="accent3">
                  <a:lumMod val="9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8" name="Organigramme : Alternative 9"/>
          <p:cNvSpPr/>
          <p:nvPr userDrawn="1"/>
        </p:nvSpPr>
        <p:spPr bwMode="auto">
          <a:xfrm>
            <a:off x="2308204" y="261040"/>
            <a:ext cx="6677694" cy="3528000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2" name="Rectangle 1046"/>
          <p:cNvSpPr>
            <a:spLocks noGrp="1" noChangeArrowheads="1"/>
          </p:cNvSpPr>
          <p:nvPr>
            <p:ph type="ctrTitle"/>
          </p:nvPr>
        </p:nvSpPr>
        <p:spPr>
          <a:xfrm>
            <a:off x="2419315" y="950863"/>
            <a:ext cx="6437161" cy="1470025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5143" name="Rectangle 1047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564904"/>
            <a:ext cx="6377432" cy="100445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0D52-81AA-4F9B-BCC5-7DD8576E9DAA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8925" y="171450"/>
            <a:ext cx="2058988" cy="5894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29325" cy="5894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2205-7B00-4227-B14A-B667340C3789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59313" y="1539875"/>
            <a:ext cx="4038600" cy="21859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59313" y="3878263"/>
            <a:ext cx="4038600" cy="2187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882D-7A07-4853-BADE-2B6C9159F054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14EF-6916-43FF-8424-30437CA8A788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A90-B60D-4215-86EF-9D68DB5DBE7A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D95-5749-4317-9CDB-71B0D5CB6843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10BC-76BC-43FF-8D12-ACD0E487A925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37EF-74A1-4A15-AB15-D13319172C7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3C85-E874-4E3C-9704-B9C6991CCA5B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34AAD-E328-487D-B37E-84308BD419C4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FB0B-7B80-45B1-805B-740D7376CEA1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73800" y="6359525"/>
            <a:ext cx="892175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6359525"/>
            <a:ext cx="893762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32" name="Rectangle 2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33" name="Rectangle 2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8313" y="1539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377147"/>
            <a:ext cx="730115" cy="4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 userDrawn="1"/>
        </p:nvSpPr>
        <p:spPr bwMode="auto">
          <a:xfrm flipH="1">
            <a:off x="38141" y="6470959"/>
            <a:ext cx="6132084" cy="311847"/>
          </a:xfrm>
          <a:prstGeom prst="roundRect">
            <a:avLst/>
          </a:prstGeom>
          <a:solidFill>
            <a:srgbClr val="3333FF">
              <a:alpha val="8039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defRPr/>
            </a:pPr>
            <a:endParaRPr lang="en-US" sz="1200"/>
          </a:p>
        </p:txBody>
      </p:sp>
      <p:sp>
        <p:nvSpPr>
          <p:cNvPr id="12" name="Rectangle à coins arrondis 11"/>
          <p:cNvSpPr/>
          <p:nvPr userDrawn="1"/>
        </p:nvSpPr>
        <p:spPr bwMode="auto">
          <a:xfrm>
            <a:off x="110743" y="6519529"/>
            <a:ext cx="6016935" cy="207700"/>
          </a:xfrm>
          <a:prstGeom prst="roundRect">
            <a:avLst/>
          </a:prstGeom>
          <a:solidFill>
            <a:schemeClr val="tx2">
              <a:lumMod val="75000"/>
              <a:alpha val="70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Espace réservé du texte 3"/>
          <p:cNvSpPr txBox="1">
            <a:spLocks/>
          </p:cNvSpPr>
          <p:nvPr userDrawn="1"/>
        </p:nvSpPr>
        <p:spPr>
          <a:xfrm>
            <a:off x="467544" y="6482953"/>
            <a:ext cx="5370846" cy="4024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4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200">
                <a:solidFill>
                  <a:srgbClr val="1153B5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rgbClr val="1153B5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speaker</a:t>
            </a:r>
            <a:r>
              <a:rPr lang="fr-BE" sz="11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</a:t>
            </a:r>
            <a:endParaRPr lang="fr-BE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2520" y="6461503"/>
            <a:ext cx="6842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fr-FR" sz="1100" b="1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9201B0-63FA-4356-B763-73BB50CBF3CE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rgbClr val="1153B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1153B5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153B5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153B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uentin.tedeschi@student.umons.ac.be" TargetMode="External"/><Relationship Id="rId2" Type="http://schemas.openxmlformats.org/officeDocument/2006/relationships/hyperlink" Target="mailto:nikola.jovicic@student.umons.ac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jlora/Altera-DE1SoC-A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X6UkGxf2a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etboards.org/foswiki/Documentation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419315" y="878855"/>
            <a:ext cx="6437161" cy="1470025"/>
          </a:xfrm>
        </p:spPr>
        <p:txBody>
          <a:bodyPr/>
          <a:lstStyle/>
          <a:p>
            <a:pPr algn="ctr"/>
            <a:r>
              <a:rPr lang="fr-BE" dirty="0"/>
              <a:t>Hardware Software </a:t>
            </a:r>
            <a:r>
              <a:rPr lang="fr-BE" dirty="0" err="1"/>
              <a:t>Platforms</a:t>
            </a:r>
            <a:br>
              <a:rPr lang="fr-BE" dirty="0"/>
            </a:br>
            <a:r>
              <a:rPr lang="fr-BE" dirty="0"/>
              <a:t>Project </a:t>
            </a: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2568561"/>
            <a:ext cx="6486859" cy="1004455"/>
          </a:xfrm>
        </p:spPr>
        <p:txBody>
          <a:bodyPr/>
          <a:lstStyle/>
          <a:p>
            <a:r>
              <a:rPr lang="en-US" dirty="0"/>
              <a:t>Tutorial: driving the ADC of the</a:t>
            </a:r>
          </a:p>
          <a:p>
            <a:r>
              <a:rPr lang="en-US" dirty="0"/>
              <a:t>FPGA </a:t>
            </a:r>
            <a:r>
              <a:rPr lang="sv-SE" dirty="0"/>
              <a:t>board Altera DE1-SoC 	(rev. D)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95736" y="4512777"/>
            <a:ext cx="6665464" cy="10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fr-BE" sz="2000" kern="0" dirty="0"/>
              <a:t>Nikola </a:t>
            </a:r>
            <a:r>
              <a:rPr lang="fr-BE" sz="2000" kern="0" dirty="0" err="1"/>
              <a:t>Jovicic</a:t>
            </a:r>
            <a:r>
              <a:rPr lang="fr-BE" sz="2000" kern="0" dirty="0"/>
              <a:t> : </a:t>
            </a:r>
            <a:r>
              <a:rPr lang="fr-BE" sz="2000" kern="0" dirty="0">
                <a:solidFill>
                  <a:schemeClr val="tx1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nikola.jovicic@student.umons.ac.be</a:t>
            </a:r>
            <a:endParaRPr lang="fr-BE" sz="2000" kern="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fr-BE" sz="2000" kern="0" dirty="0"/>
          </a:p>
          <a:p>
            <a:r>
              <a:rPr lang="fr-BE" sz="2000" kern="0" dirty="0"/>
              <a:t>Quentin </a:t>
            </a:r>
            <a:r>
              <a:rPr lang="fr-BE" sz="2000" kern="0" dirty="0" err="1"/>
              <a:t>Tedeschi</a:t>
            </a:r>
            <a:r>
              <a:rPr lang="fr-BE" sz="2000" kern="0" dirty="0"/>
              <a:t> :</a:t>
            </a:r>
          </a:p>
          <a:p>
            <a:r>
              <a:rPr lang="fr-BE" sz="2000" kern="0" dirty="0">
                <a:solidFill>
                  <a:schemeClr val="tx1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quentin.tedeschi@student.umons.ac.be</a:t>
            </a:r>
            <a:endParaRPr lang="fr-BE" sz="2000" kern="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fr-BE" sz="2000" kern="0" dirty="0"/>
              <a:t>.</a:t>
            </a:r>
            <a:endParaRPr lang="en-US" sz="2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F7F46-693D-4486-A562-8FF05344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723E0D9-8BAB-46E9-BC3B-BBD1F70F0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280" y="171450"/>
            <a:ext cx="4393440" cy="601015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A7331-6A32-4A45-BCF4-885F8ECD3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10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0A632A-4AC5-4BA5-AEE2-DB44AB0F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31446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A4136-F47B-4BF4-A33A-AB2CE2A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BCFB44-5324-40DA-951F-AE74797CD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33" y="1971997"/>
            <a:ext cx="8607733" cy="2660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544BC1-2E35-4AD4-9F2E-4B85AB722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11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D4193-99B6-485B-9799-5CE151BE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366324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4DC9A-19EB-4731-ADC8-49DF47BC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ADC’s driver</a:t>
            </a:r>
            <a:br>
              <a:rPr lang="en-US" dirty="0"/>
            </a:br>
            <a:r>
              <a:rPr lang="en-US" dirty="0"/>
              <a:t>(modifications)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FA456-9D4D-464F-B4C1-467017E4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800" u="sng" dirty="0"/>
              <a:t>Original driver</a:t>
            </a:r>
            <a:r>
              <a:rPr lang="fr-BE" sz="2800" dirty="0"/>
              <a:t>: </a:t>
            </a:r>
            <a:r>
              <a:rPr lang="fr-BE" sz="2800" dirty="0" err="1"/>
              <a:t>sweep</a:t>
            </a:r>
            <a:r>
              <a:rPr lang="fr-BE" sz="2800" dirty="0"/>
              <a:t> over all channels (</a:t>
            </a:r>
            <a:r>
              <a:rPr lang="fr-BE" sz="2800" dirty="0" err="1"/>
              <a:t>send</a:t>
            </a:r>
            <a:r>
              <a:rPr lang="fr-BE" sz="2800" dirty="0"/>
              <a:t> the information on </a:t>
            </a:r>
            <a:r>
              <a:rPr lang="fr-BE" sz="2800" dirty="0" err="1"/>
              <a:t>every</a:t>
            </a:r>
            <a:r>
              <a:rPr lang="fr-BE" sz="2800" dirty="0"/>
              <a:t> </a:t>
            </a:r>
            <a:r>
              <a:rPr lang="fr-BE" sz="2800" dirty="0" err="1"/>
              <a:t>channel</a:t>
            </a:r>
            <a:r>
              <a:rPr lang="fr-BE" sz="2800" dirty="0"/>
              <a:t>)</a:t>
            </a:r>
          </a:p>
          <a:p>
            <a:r>
              <a:rPr lang="fr-BE" sz="2800" u="sng" dirty="0" err="1"/>
              <a:t>Modded</a:t>
            </a:r>
            <a:r>
              <a:rPr lang="fr-BE" sz="2800" u="sng" dirty="0"/>
              <a:t> driver</a:t>
            </a:r>
            <a:r>
              <a:rPr lang="fr-BE" sz="2800" dirty="0"/>
              <a:t>: select the </a:t>
            </a:r>
            <a:r>
              <a:rPr lang="fr-BE" sz="2800" dirty="0" err="1"/>
              <a:t>channel</a:t>
            </a:r>
            <a:r>
              <a:rPr lang="fr-BE" sz="2800" dirty="0"/>
              <a:t> on </a:t>
            </a:r>
            <a:r>
              <a:rPr lang="fr-BE" sz="2800" dirty="0" err="1"/>
              <a:t>which</a:t>
            </a:r>
            <a:r>
              <a:rPr lang="fr-BE" sz="2800" dirty="0"/>
              <a:t> </a:t>
            </a:r>
            <a:r>
              <a:rPr lang="fr-BE" sz="2800" dirty="0" err="1"/>
              <a:t>you</a:t>
            </a:r>
            <a:r>
              <a:rPr lang="fr-BE" sz="2800" dirty="0"/>
              <a:t> </a:t>
            </a:r>
            <a:r>
              <a:rPr lang="fr-BE" sz="2800" dirty="0" err="1"/>
              <a:t>want</a:t>
            </a:r>
            <a:r>
              <a:rPr lang="fr-BE" sz="2800" dirty="0"/>
              <a:t> to </a:t>
            </a:r>
            <a:r>
              <a:rPr lang="fr-BE" sz="2800" dirty="0" err="1"/>
              <a:t>send</a:t>
            </a:r>
            <a:r>
              <a:rPr lang="fr-BE" sz="2800" dirty="0"/>
              <a:t> the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374831-8FE9-410C-A09A-1F85610E5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12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3A39D-6931-4000-8273-B8DA2251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F7FB3E-0538-456B-BA24-37468D55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1777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17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FF524-4D63-47CD-8C40-1FD5239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FE3DB8-47E2-4313-8BE8-7A553FD9B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13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5E5B0-5C81-4FD3-A5CB-85616DBC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35" name="Espace réservé du contenu 34">
            <a:extLst>
              <a:ext uri="{FF2B5EF4-FFF2-40B4-BE49-F238E27FC236}">
                <a16:creationId xmlns:a16="http://schemas.microsoft.com/office/drawing/2014/main" id="{6E85A82F-EAB2-43E9-B0E6-F369148B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2732951"/>
            <a:ext cx="7715135" cy="2479499"/>
          </a:xfrm>
          <a:ln>
            <a:solidFill>
              <a:schemeClr val="tx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9EA3B3D-3A61-429A-AEB5-4D607AC4F9A7}"/>
              </a:ext>
            </a:extLst>
          </p:cNvPr>
          <p:cNvCxnSpPr>
            <a:cxnSpLocks/>
          </p:cNvCxnSpPr>
          <p:nvPr/>
        </p:nvCxnSpPr>
        <p:spPr bwMode="auto">
          <a:xfrm>
            <a:off x="1204948" y="3717032"/>
            <a:ext cx="156685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5E0C12C-279F-4B72-B6E1-CDFD4C4A0770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933056"/>
            <a:ext cx="1742148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C20CFC3-29D5-412B-ACE0-2F012DF6FF64}"/>
              </a:ext>
            </a:extLst>
          </p:cNvPr>
          <p:cNvCxnSpPr>
            <a:cxnSpLocks/>
          </p:cNvCxnSpPr>
          <p:nvPr/>
        </p:nvCxnSpPr>
        <p:spPr bwMode="auto">
          <a:xfrm>
            <a:off x="971600" y="4379582"/>
            <a:ext cx="178561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894A96F-7F37-47C7-975D-26AE2B7C1718}"/>
              </a:ext>
            </a:extLst>
          </p:cNvPr>
          <p:cNvCxnSpPr>
            <a:cxnSpLocks/>
          </p:cNvCxnSpPr>
          <p:nvPr/>
        </p:nvCxnSpPr>
        <p:spPr bwMode="auto">
          <a:xfrm>
            <a:off x="949255" y="4614684"/>
            <a:ext cx="1742148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439620C-7F20-4514-9F68-65FCB27DA984}"/>
              </a:ext>
            </a:extLst>
          </p:cNvPr>
          <p:cNvSpPr txBox="1"/>
          <p:nvPr/>
        </p:nvSpPr>
        <p:spPr>
          <a:xfrm>
            <a:off x="719022" y="1786060"/>
            <a:ext cx="770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Original code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commented</a:t>
            </a:r>
            <a:r>
              <a:rPr lang="fr-BE" dirty="0"/>
              <a:t> (// </a:t>
            </a:r>
            <a:r>
              <a:rPr lang="fr-BE" dirty="0" err="1"/>
              <a:t>before</a:t>
            </a:r>
            <a:r>
              <a:rPr lang="fr-BE" dirty="0"/>
              <a:t> the code)</a:t>
            </a:r>
          </a:p>
        </p:txBody>
      </p:sp>
    </p:spTree>
    <p:extLst>
      <p:ext uri="{BB962C8B-B14F-4D97-AF65-F5344CB8AC3E}">
        <p14:creationId xmlns:p14="http://schemas.microsoft.com/office/powerpoint/2010/main" val="304449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6A355-8089-4B98-A2C8-04B0480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ADC’s driver</a:t>
            </a:r>
            <a:br>
              <a:rPr lang="en-US" dirty="0"/>
            </a:br>
            <a:r>
              <a:rPr lang="en-US" dirty="0"/>
              <a:t>(state machine)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6FFCD-5A18-4B68-88CB-EBADE462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3" y="1351777"/>
            <a:ext cx="8575054" cy="3733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21AFE-9089-44D3-B38B-3CE200EDC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14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981C-BD6D-4730-B588-ABDF8FA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AB0770-9C53-4169-8C97-45C89E75E376}"/>
              </a:ext>
            </a:extLst>
          </p:cNvPr>
          <p:cNvSpPr txBox="1"/>
          <p:nvPr/>
        </p:nvSpPr>
        <p:spPr>
          <a:xfrm>
            <a:off x="179512" y="5107189"/>
            <a:ext cx="550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CS_N=0 -&gt; Start </a:t>
            </a:r>
            <a:r>
              <a:rPr lang="fr-BE" sz="1800" dirty="0" err="1"/>
              <a:t>converting</a:t>
            </a:r>
            <a:r>
              <a:rPr lang="fr-BE" sz="1800" dirty="0"/>
              <a:t> </a:t>
            </a:r>
            <a:r>
              <a:rPr lang="fr-BE" sz="1800" dirty="0" err="1"/>
              <a:t>Analog</a:t>
            </a:r>
            <a:r>
              <a:rPr lang="fr-BE" sz="1800" dirty="0"/>
              <a:t> to Digital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31A944-32A0-4191-9BA8-7C214B976F6F}"/>
              </a:ext>
            </a:extLst>
          </p:cNvPr>
          <p:cNvSpPr txBox="1"/>
          <p:nvPr/>
        </p:nvSpPr>
        <p:spPr>
          <a:xfrm>
            <a:off x="179512" y="5416855"/>
            <a:ext cx="531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DONE=1 -&gt; All 8 channels have been </a:t>
            </a:r>
            <a:r>
              <a:rPr lang="fr-BE" sz="1800" dirty="0" err="1"/>
              <a:t>swept</a:t>
            </a:r>
            <a:endParaRPr lang="fr-BE" sz="1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35B1C7-3975-47BA-9CDA-DA0A88406628}"/>
              </a:ext>
            </a:extLst>
          </p:cNvPr>
          <p:cNvSpPr txBox="1"/>
          <p:nvPr/>
        </p:nvSpPr>
        <p:spPr>
          <a:xfrm>
            <a:off x="179512" y="5726521"/>
            <a:ext cx="504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GO=1 -&gt; ADC </a:t>
            </a:r>
            <a:r>
              <a:rPr lang="fr-BE" sz="1800" dirty="0" err="1"/>
              <a:t>sends</a:t>
            </a:r>
            <a:r>
              <a:rPr lang="fr-BE" sz="1800" dirty="0"/>
              <a:t> digital data to driver</a:t>
            </a:r>
          </a:p>
        </p:txBody>
      </p:sp>
    </p:spTree>
    <p:extLst>
      <p:ext uri="{BB962C8B-B14F-4D97-AF65-F5344CB8AC3E}">
        <p14:creationId xmlns:p14="http://schemas.microsoft.com/office/powerpoint/2010/main" val="69692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6A355-8089-4B98-A2C8-04B0480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ResetState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6FFCD-5A18-4B68-88CB-EBADE462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3" y="836712"/>
            <a:ext cx="8575054" cy="3733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21AFE-9089-44D3-B38B-3CE200EDC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15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981C-BD6D-4730-B588-ABDF8FA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AB0770-9C53-4169-8C97-45C89E75E376}"/>
              </a:ext>
            </a:extLst>
          </p:cNvPr>
          <p:cNvSpPr txBox="1"/>
          <p:nvPr/>
        </p:nvSpPr>
        <p:spPr>
          <a:xfrm>
            <a:off x="179512" y="4643844"/>
            <a:ext cx="8745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 err="1"/>
              <a:t>When</a:t>
            </a:r>
            <a:r>
              <a:rPr lang="fr-BE" sz="1800" dirty="0"/>
              <a:t> RESET </a:t>
            </a:r>
            <a:r>
              <a:rPr lang="fr-BE" sz="1800" dirty="0" err="1"/>
              <a:t>is</a:t>
            </a:r>
            <a:r>
              <a:rPr lang="fr-BE" sz="1800" dirty="0"/>
              <a:t> </a:t>
            </a:r>
            <a:r>
              <a:rPr lang="fr-BE" sz="1800" dirty="0" err="1"/>
              <a:t>pressed</a:t>
            </a:r>
            <a:r>
              <a:rPr lang="fr-BE" sz="1800" dirty="0"/>
              <a:t> (RESET=1), the driver </a:t>
            </a:r>
            <a:r>
              <a:rPr lang="fr-BE" sz="1800" dirty="0" err="1"/>
              <a:t>is</a:t>
            </a:r>
            <a:r>
              <a:rPr lang="fr-BE" sz="1800" dirty="0"/>
              <a:t> in </a:t>
            </a:r>
            <a:r>
              <a:rPr lang="fr-BE" sz="1800" dirty="0" err="1"/>
              <a:t>ResetState</a:t>
            </a:r>
            <a:r>
              <a:rPr lang="fr-BE" sz="1800" dirty="0"/>
              <a:t> (CS_N=1,</a:t>
            </a:r>
          </a:p>
          <a:p>
            <a:r>
              <a:rPr lang="fr-BE" sz="1800" dirty="0"/>
              <a:t>DONE=0). At positive </a:t>
            </a:r>
            <a:r>
              <a:rPr lang="fr-BE" sz="1800" dirty="0" err="1"/>
              <a:t>clock</a:t>
            </a:r>
            <a:r>
              <a:rPr lang="fr-BE" sz="1800" dirty="0"/>
              <a:t> </a:t>
            </a:r>
            <a:r>
              <a:rPr lang="fr-BE" sz="1800" dirty="0" err="1"/>
              <a:t>edge</a:t>
            </a:r>
            <a:r>
              <a:rPr lang="fr-BE" sz="1800" dirty="0"/>
              <a:t> (CLOCK @50MHZ), switch to </a:t>
            </a:r>
          </a:p>
          <a:p>
            <a:r>
              <a:rPr lang="fr-BE" sz="1800" dirty="0" err="1"/>
              <a:t>InitCtrlRegState</a:t>
            </a:r>
            <a:r>
              <a:rPr lang="fr-BE" sz="1800" dirty="0"/>
              <a:t>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CD5B9C6-4F59-4146-B03E-65EB6A2F2ACB}"/>
              </a:ext>
            </a:extLst>
          </p:cNvPr>
          <p:cNvSpPr/>
          <p:nvPr/>
        </p:nvSpPr>
        <p:spPr bwMode="auto">
          <a:xfrm>
            <a:off x="971600" y="2492896"/>
            <a:ext cx="1224136" cy="6480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0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6A355-8089-4B98-A2C8-04B0480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InitCtrlRegState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6FFCD-5A18-4B68-88CB-EBADE462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3" y="836712"/>
            <a:ext cx="8575054" cy="3733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21AFE-9089-44D3-B38B-3CE200EDC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16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981C-BD6D-4730-B588-ABDF8FA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AB0770-9C53-4169-8C97-45C89E75E376}"/>
              </a:ext>
            </a:extLst>
          </p:cNvPr>
          <p:cNvSpPr txBox="1"/>
          <p:nvPr/>
        </p:nvSpPr>
        <p:spPr>
          <a:xfrm>
            <a:off x="179512" y="4643844"/>
            <a:ext cx="9025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CS_N=0 (DONE </a:t>
            </a:r>
            <a:r>
              <a:rPr lang="fr-BE" sz="1800" dirty="0" err="1"/>
              <a:t>still</a:t>
            </a:r>
            <a:r>
              <a:rPr lang="fr-BE" sz="1800" dirty="0"/>
              <a:t> at 0) and the ADC starts the conversion (</a:t>
            </a:r>
            <a:r>
              <a:rPr lang="fr-BE" sz="1800" dirty="0" err="1"/>
              <a:t>Analog</a:t>
            </a:r>
            <a:r>
              <a:rPr lang="fr-BE" sz="1800" dirty="0"/>
              <a:t> to</a:t>
            </a:r>
          </a:p>
          <a:p>
            <a:r>
              <a:rPr lang="fr-BE" sz="1800" dirty="0"/>
              <a:t>Digital) by building the 15 bits DOUT </a:t>
            </a:r>
            <a:r>
              <a:rPr lang="fr-BE" sz="1800" dirty="0" err="1"/>
              <a:t>vector</a:t>
            </a:r>
            <a:r>
              <a:rPr lang="fr-BE" sz="1800" dirty="0"/>
              <a:t> (</a:t>
            </a:r>
            <a:r>
              <a:rPr lang="fr-BE" sz="1800" dirty="0" err="1"/>
              <a:t>see</a:t>
            </a:r>
            <a:r>
              <a:rPr lang="fr-BE" sz="1800" dirty="0"/>
              <a:t> </a:t>
            </a:r>
            <a:r>
              <a:rPr lang="fr-BE" sz="1800" dirty="0" err="1"/>
              <a:t>next</a:t>
            </a:r>
            <a:r>
              <a:rPr lang="fr-BE" sz="1800" dirty="0"/>
              <a:t> slide). </a:t>
            </a:r>
            <a:r>
              <a:rPr lang="fr-BE" sz="1800" dirty="0" err="1"/>
              <a:t>After</a:t>
            </a:r>
            <a:r>
              <a:rPr lang="fr-BE" sz="1800" dirty="0"/>
              <a:t> 15 </a:t>
            </a:r>
            <a:r>
              <a:rPr lang="fr-BE" sz="1800" dirty="0" err="1"/>
              <a:t>clock</a:t>
            </a:r>
            <a:r>
              <a:rPr lang="fr-BE" sz="1800" dirty="0"/>
              <a:t> </a:t>
            </a:r>
          </a:p>
          <a:p>
            <a:r>
              <a:rPr lang="fr-BE" sz="1800" dirty="0" err="1"/>
              <a:t>counts</a:t>
            </a:r>
            <a:r>
              <a:rPr lang="fr-BE" sz="1800" dirty="0"/>
              <a:t> of ADC_SCLK (12,5 MHZ) and ADC_SCLK=0, </a:t>
            </a:r>
            <a:r>
              <a:rPr lang="fr-BE" sz="1800" dirty="0" err="1"/>
              <a:t>switching</a:t>
            </a:r>
            <a:r>
              <a:rPr lang="fr-BE" sz="1800" dirty="0"/>
              <a:t> to </a:t>
            </a:r>
            <a:r>
              <a:rPr lang="fr-BE" sz="1800" dirty="0" err="1"/>
              <a:t>WaitState</a:t>
            </a:r>
            <a:r>
              <a:rPr lang="fr-BE" sz="1800" dirty="0"/>
              <a:t>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C71B4A-FCAD-42FC-BC79-FE88218F3E95}"/>
              </a:ext>
            </a:extLst>
          </p:cNvPr>
          <p:cNvSpPr/>
          <p:nvPr/>
        </p:nvSpPr>
        <p:spPr bwMode="auto">
          <a:xfrm>
            <a:off x="2411760" y="2518063"/>
            <a:ext cx="1224136" cy="6480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6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A4136-F47B-4BF4-A33A-AB2CE2A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BCFB44-5324-40DA-951F-AE74797CD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33" y="1971997"/>
            <a:ext cx="8607733" cy="2660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544BC1-2E35-4AD4-9F2E-4B85AB722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D4193-99B6-485B-9799-5CE151BE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304689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6A355-8089-4B98-A2C8-04B0480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WaitState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6FFCD-5A18-4B68-88CB-EBADE462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3" y="836712"/>
            <a:ext cx="8575054" cy="3733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21AFE-9089-44D3-B38B-3CE200EDC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18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981C-BD6D-4730-B588-ABDF8FA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AB0770-9C53-4169-8C97-45C89E75E376}"/>
              </a:ext>
            </a:extLst>
          </p:cNvPr>
          <p:cNvSpPr txBox="1"/>
          <p:nvPr/>
        </p:nvSpPr>
        <p:spPr>
          <a:xfrm>
            <a:off x="145956" y="4643844"/>
            <a:ext cx="9171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CS_N=1 (DONE </a:t>
            </a:r>
            <a:r>
              <a:rPr lang="fr-BE" sz="1800" dirty="0" err="1"/>
              <a:t>still</a:t>
            </a:r>
            <a:r>
              <a:rPr lang="fr-BE" sz="1800" dirty="0"/>
              <a:t> at 0). The ADC </a:t>
            </a:r>
            <a:r>
              <a:rPr lang="fr-BE" sz="1800" dirty="0" err="1"/>
              <a:t>peripheral</a:t>
            </a:r>
            <a:r>
              <a:rPr lang="fr-BE" sz="1800" dirty="0"/>
              <a:t> on the </a:t>
            </a:r>
            <a:r>
              <a:rPr lang="fr-BE" sz="1800" dirty="0" err="1"/>
              <a:t>board</a:t>
            </a:r>
            <a:r>
              <a:rPr lang="fr-BE" sz="1800" dirty="0"/>
              <a:t> </a:t>
            </a:r>
            <a:r>
              <a:rPr lang="fr-BE" sz="1800" dirty="0" err="1"/>
              <a:t>is</a:t>
            </a:r>
            <a:r>
              <a:rPr lang="fr-BE" sz="1800" dirty="0"/>
              <a:t> </a:t>
            </a:r>
            <a:r>
              <a:rPr lang="fr-BE" sz="1800" dirty="0" err="1"/>
              <a:t>ready</a:t>
            </a:r>
            <a:r>
              <a:rPr lang="fr-BE" sz="1800" dirty="0"/>
              <a:t> to </a:t>
            </a:r>
            <a:r>
              <a:rPr lang="fr-BE" sz="1800" dirty="0" err="1"/>
              <a:t>send</a:t>
            </a:r>
            <a:r>
              <a:rPr lang="fr-BE" sz="1800" dirty="0"/>
              <a:t>,</a:t>
            </a:r>
          </a:p>
          <a:p>
            <a:r>
              <a:rPr lang="fr-BE" sz="1800" dirty="0"/>
              <a:t>bit by bit, the 15 bits DOUT </a:t>
            </a:r>
            <a:r>
              <a:rPr lang="fr-BE" sz="1800" dirty="0" err="1"/>
              <a:t>vector</a:t>
            </a:r>
            <a:r>
              <a:rPr lang="fr-BE" sz="1800" dirty="0"/>
              <a:t> on a </a:t>
            </a:r>
            <a:r>
              <a:rPr lang="fr-BE" sz="1800" dirty="0" err="1"/>
              <a:t>specific</a:t>
            </a:r>
            <a:r>
              <a:rPr lang="fr-BE" sz="1800" dirty="0"/>
              <a:t> </a:t>
            </a:r>
            <a:r>
              <a:rPr lang="fr-BE" sz="1800" dirty="0" err="1"/>
              <a:t>channel</a:t>
            </a:r>
            <a:r>
              <a:rPr lang="fr-BE" sz="1800" dirty="0"/>
              <a:t> to the driver </a:t>
            </a:r>
          </a:p>
          <a:p>
            <a:r>
              <a:rPr lang="fr-BE" sz="1800" dirty="0"/>
              <a:t>(ADC_DOUT). If GO=1, </a:t>
            </a:r>
            <a:r>
              <a:rPr lang="fr-BE" sz="1800" dirty="0" err="1"/>
              <a:t>switching</a:t>
            </a:r>
            <a:r>
              <a:rPr lang="fr-BE" sz="1800" dirty="0"/>
              <a:t> to </a:t>
            </a:r>
            <a:r>
              <a:rPr lang="fr-BE" sz="1800" dirty="0" err="1"/>
              <a:t>TransState</a:t>
            </a:r>
            <a:r>
              <a:rPr lang="fr-BE" sz="1800" dirty="0"/>
              <a:t>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C71B4A-FCAD-42FC-BC79-FE88218F3E95}"/>
              </a:ext>
            </a:extLst>
          </p:cNvPr>
          <p:cNvSpPr/>
          <p:nvPr/>
        </p:nvSpPr>
        <p:spPr bwMode="auto">
          <a:xfrm>
            <a:off x="7740352" y="2492896"/>
            <a:ext cx="1119175" cy="6480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8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F7F46-693D-4486-A562-8FF05344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723E0D9-8BAB-46E9-BC3B-BBD1F70F0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280" y="171450"/>
            <a:ext cx="4393440" cy="601015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A7331-6A32-4A45-BCF4-885F8ECD3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19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0A632A-4AC5-4BA5-AEE2-DB44AB0F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03E5F25-50AD-49A4-B431-6CD8D59A341A}"/>
              </a:ext>
            </a:extLst>
          </p:cNvPr>
          <p:cNvSpPr/>
          <p:nvPr/>
        </p:nvSpPr>
        <p:spPr bwMode="auto">
          <a:xfrm>
            <a:off x="2375280" y="5068406"/>
            <a:ext cx="1119175" cy="4320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Useful information and requirements</a:t>
            </a:r>
          </a:p>
          <a:p>
            <a:r>
              <a:rPr lang="en-US" sz="2800" b="1" dirty="0"/>
              <a:t>Getting started with the project</a:t>
            </a:r>
          </a:p>
          <a:p>
            <a:r>
              <a:rPr lang="en-US" sz="2800" b="1" dirty="0"/>
              <a:t>Description of the FPGA board</a:t>
            </a:r>
          </a:p>
          <a:p>
            <a:r>
              <a:rPr lang="en-US" sz="2800" b="1" dirty="0"/>
              <a:t>Description of the ADC</a:t>
            </a:r>
          </a:p>
          <a:p>
            <a:r>
              <a:rPr lang="en-US" sz="2800" b="1" dirty="0"/>
              <a:t>Description of the ADC’s driver</a:t>
            </a:r>
          </a:p>
          <a:p>
            <a:r>
              <a:rPr lang="en-US" sz="2800" b="1" dirty="0"/>
              <a:t>Application of the ADC</a:t>
            </a:r>
          </a:p>
          <a:p>
            <a:r>
              <a:rPr lang="en-US" sz="2800" b="1" dirty="0"/>
              <a:t>Testing the application on the board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4194521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6A355-8089-4B98-A2C8-04B0480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TransState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6FFCD-5A18-4B68-88CB-EBADE462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3" y="836712"/>
            <a:ext cx="8575054" cy="3733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21AFE-9089-44D3-B38B-3CE200EDC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20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981C-BD6D-4730-B588-ABDF8FA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AB0770-9C53-4169-8C97-45C89E75E376}"/>
              </a:ext>
            </a:extLst>
          </p:cNvPr>
          <p:cNvSpPr txBox="1"/>
          <p:nvPr/>
        </p:nvSpPr>
        <p:spPr>
          <a:xfrm>
            <a:off x="145956" y="4643844"/>
            <a:ext cx="9111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CS_N=0 (DONE </a:t>
            </a:r>
            <a:r>
              <a:rPr lang="fr-BE" sz="1800" dirty="0" err="1"/>
              <a:t>still</a:t>
            </a:r>
            <a:r>
              <a:rPr lang="fr-BE" sz="1800" dirty="0"/>
              <a:t> at 0). The ADC </a:t>
            </a:r>
            <a:r>
              <a:rPr lang="fr-BE" sz="1800" dirty="0" err="1"/>
              <a:t>transmits</a:t>
            </a:r>
            <a:r>
              <a:rPr lang="fr-BE" sz="1800" dirty="0"/>
              <a:t>, bit by bit, the DOUT </a:t>
            </a:r>
            <a:r>
              <a:rPr lang="fr-BE" sz="1800" dirty="0" err="1"/>
              <a:t>vector</a:t>
            </a:r>
            <a:r>
              <a:rPr lang="fr-BE" sz="1800" dirty="0"/>
              <a:t> to</a:t>
            </a:r>
          </a:p>
          <a:p>
            <a:r>
              <a:rPr lang="fr-BE" sz="1800" dirty="0"/>
              <a:t>ADC_DOUT of the driver (15 bits &lt;-&gt; 15 </a:t>
            </a:r>
            <a:r>
              <a:rPr lang="fr-BE" sz="1800" dirty="0" err="1"/>
              <a:t>clock</a:t>
            </a:r>
            <a:r>
              <a:rPr lang="fr-BE" sz="1800" dirty="0"/>
              <a:t> </a:t>
            </a:r>
            <a:r>
              <a:rPr lang="fr-BE" sz="1800" dirty="0" err="1"/>
              <a:t>counts</a:t>
            </a:r>
            <a:r>
              <a:rPr lang="fr-BE" sz="1800" dirty="0"/>
              <a:t>). </a:t>
            </a:r>
            <a:r>
              <a:rPr lang="fr-BE" sz="1800" dirty="0" err="1"/>
              <a:t>Meanwhile</a:t>
            </a:r>
            <a:r>
              <a:rPr lang="fr-BE" sz="1800" dirty="0"/>
              <a:t>, a new</a:t>
            </a:r>
          </a:p>
          <a:p>
            <a:r>
              <a:rPr lang="fr-BE" sz="1800" dirty="0"/>
              <a:t>conversion can start (</a:t>
            </a:r>
            <a:r>
              <a:rPr lang="fr-BE" sz="1800" dirty="0" err="1"/>
              <a:t>Analog</a:t>
            </a:r>
            <a:r>
              <a:rPr lang="fr-BE" sz="1800" dirty="0"/>
              <a:t> to Digital) at the </a:t>
            </a:r>
            <a:r>
              <a:rPr lang="fr-BE" sz="1800" dirty="0" err="1"/>
              <a:t>same</a:t>
            </a:r>
            <a:r>
              <a:rPr lang="fr-BE" sz="1800" dirty="0"/>
              <a:t> time. </a:t>
            </a:r>
            <a:r>
              <a:rPr lang="fr-BE" sz="1800" dirty="0" err="1"/>
              <a:t>After</a:t>
            </a:r>
            <a:r>
              <a:rPr lang="fr-BE" sz="1800" dirty="0"/>
              <a:t> 15 </a:t>
            </a:r>
            <a:r>
              <a:rPr lang="fr-BE" sz="1800" dirty="0" err="1"/>
              <a:t>clock</a:t>
            </a:r>
            <a:endParaRPr lang="fr-BE" sz="1800" dirty="0"/>
          </a:p>
          <a:p>
            <a:r>
              <a:rPr lang="fr-BE" sz="1800" dirty="0" err="1"/>
              <a:t>counts</a:t>
            </a:r>
            <a:r>
              <a:rPr lang="fr-BE" sz="1800" dirty="0"/>
              <a:t> of ADC_SCLK, </a:t>
            </a:r>
            <a:r>
              <a:rPr lang="fr-BE" sz="1800" dirty="0" err="1"/>
              <a:t>switching</a:t>
            </a:r>
            <a:r>
              <a:rPr lang="fr-BE" sz="1800" dirty="0"/>
              <a:t> to </a:t>
            </a:r>
            <a:r>
              <a:rPr lang="fr-BE" sz="1800" dirty="0" err="1"/>
              <a:t>PauseState</a:t>
            </a:r>
            <a:r>
              <a:rPr lang="fr-BE" sz="1800" dirty="0"/>
              <a:t>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C71B4A-FCAD-42FC-BC79-FE88218F3E95}"/>
              </a:ext>
            </a:extLst>
          </p:cNvPr>
          <p:cNvSpPr/>
          <p:nvPr/>
        </p:nvSpPr>
        <p:spPr bwMode="auto">
          <a:xfrm>
            <a:off x="6410652" y="2492896"/>
            <a:ext cx="1119175" cy="6480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6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6A355-8089-4B98-A2C8-04B0480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PauseState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6FFCD-5A18-4B68-88CB-EBADE462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3" y="836712"/>
            <a:ext cx="8575054" cy="3733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21AFE-9089-44D3-B38B-3CE200EDC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21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981C-BD6D-4730-B588-ABDF8FA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AB0770-9C53-4169-8C97-45C89E75E376}"/>
              </a:ext>
            </a:extLst>
          </p:cNvPr>
          <p:cNvSpPr txBox="1"/>
          <p:nvPr/>
        </p:nvSpPr>
        <p:spPr>
          <a:xfrm>
            <a:off x="145956" y="4643844"/>
            <a:ext cx="9100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CS_N=1 (DONE </a:t>
            </a:r>
            <a:r>
              <a:rPr lang="fr-BE" sz="1800" dirty="0" err="1"/>
              <a:t>still</a:t>
            </a:r>
            <a:r>
              <a:rPr lang="fr-BE" sz="1800" dirty="0"/>
              <a:t> at 0). Respect of a </a:t>
            </a:r>
            <a:r>
              <a:rPr lang="fr-BE" sz="1800" u="sng" dirty="0">
                <a:solidFill>
                  <a:srgbClr val="FF0000"/>
                </a:solidFill>
              </a:rPr>
              <a:t>time condition </a:t>
            </a:r>
            <a:r>
              <a:rPr lang="fr-BE" sz="1800" u="sng" dirty="0" err="1">
                <a:solidFill>
                  <a:srgbClr val="FF0000"/>
                </a:solidFill>
              </a:rPr>
              <a:t>between</a:t>
            </a:r>
            <a:r>
              <a:rPr lang="fr-BE" sz="1800" u="sng" dirty="0">
                <a:solidFill>
                  <a:srgbClr val="FF0000"/>
                </a:solidFill>
              </a:rPr>
              <a:t> conversions</a:t>
            </a:r>
            <a:r>
              <a:rPr lang="fr-BE" sz="1800" dirty="0"/>
              <a:t>:</a:t>
            </a:r>
          </a:p>
          <a:p>
            <a:r>
              <a:rPr lang="fr-BE" sz="1800" u="sng" dirty="0" err="1">
                <a:solidFill>
                  <a:srgbClr val="FF0000"/>
                </a:solidFill>
              </a:rPr>
              <a:t>t_quiet</a:t>
            </a:r>
            <a:r>
              <a:rPr lang="fr-BE" sz="1800" u="sng" dirty="0">
                <a:solidFill>
                  <a:srgbClr val="FF0000"/>
                </a:solidFill>
              </a:rPr>
              <a:t> (at least 50 ns)</a:t>
            </a:r>
            <a:r>
              <a:rPr lang="fr-BE" sz="1800" dirty="0"/>
              <a:t>. </a:t>
            </a:r>
            <a:r>
              <a:rPr lang="fr-BE" sz="1800" dirty="0" err="1"/>
              <a:t>After</a:t>
            </a:r>
            <a:r>
              <a:rPr lang="fr-BE" sz="1800" dirty="0"/>
              <a:t> 50 ns, </a:t>
            </a:r>
            <a:r>
              <a:rPr lang="fr-BE" sz="1800" dirty="0" err="1"/>
              <a:t>switching</a:t>
            </a:r>
            <a:r>
              <a:rPr lang="fr-BE" sz="1800" dirty="0"/>
              <a:t> to </a:t>
            </a:r>
            <a:r>
              <a:rPr lang="fr-BE" sz="1800" dirty="0" err="1"/>
              <a:t>TransState</a:t>
            </a:r>
            <a:r>
              <a:rPr lang="fr-BE" sz="1800" dirty="0"/>
              <a:t> and </a:t>
            </a:r>
            <a:r>
              <a:rPr lang="fr-BE" sz="1800" dirty="0" err="1"/>
              <a:t>changing</a:t>
            </a:r>
            <a:endParaRPr lang="fr-BE" sz="1800" dirty="0"/>
          </a:p>
          <a:p>
            <a:r>
              <a:rPr lang="fr-BE" sz="1800" dirty="0"/>
              <a:t>the </a:t>
            </a:r>
            <a:r>
              <a:rPr lang="fr-BE" sz="1800" dirty="0" err="1"/>
              <a:t>channel</a:t>
            </a:r>
            <a:r>
              <a:rPr lang="fr-BE" sz="1800" dirty="0"/>
              <a:t> </a:t>
            </a:r>
            <a:r>
              <a:rPr lang="fr-BE" sz="1800" dirty="0" err="1"/>
              <a:t>number</a:t>
            </a:r>
            <a:r>
              <a:rPr lang="fr-BE" sz="1800" dirty="0"/>
              <a:t>.</a:t>
            </a:r>
          </a:p>
          <a:p>
            <a:r>
              <a:rPr lang="fr-BE" sz="1800" dirty="0"/>
              <a:t>If all channels have been </a:t>
            </a:r>
            <a:r>
              <a:rPr lang="fr-BE" sz="1800" dirty="0" err="1"/>
              <a:t>used</a:t>
            </a:r>
            <a:r>
              <a:rPr lang="fr-BE" sz="1800" dirty="0"/>
              <a:t>, </a:t>
            </a:r>
            <a:r>
              <a:rPr lang="fr-BE" sz="1800" dirty="0" err="1"/>
              <a:t>switching</a:t>
            </a:r>
            <a:r>
              <a:rPr lang="fr-BE" sz="1800" dirty="0"/>
              <a:t> to </a:t>
            </a:r>
            <a:r>
              <a:rPr lang="fr-BE" sz="1800" dirty="0" err="1"/>
              <a:t>DoneState</a:t>
            </a:r>
            <a:r>
              <a:rPr lang="fr-BE" sz="1800" dirty="0"/>
              <a:t>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C71B4A-FCAD-42FC-BC79-FE88218F3E95}"/>
              </a:ext>
            </a:extLst>
          </p:cNvPr>
          <p:cNvSpPr/>
          <p:nvPr/>
        </p:nvSpPr>
        <p:spPr bwMode="auto">
          <a:xfrm>
            <a:off x="3707904" y="2492896"/>
            <a:ext cx="1119175" cy="6480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7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A4136-F47B-4BF4-A33A-AB2CE2A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CBCFB44-5324-40DA-951F-AE74797CD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33" y="1971997"/>
            <a:ext cx="8607733" cy="2660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544BC1-2E35-4AD4-9F2E-4B85AB722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22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D4193-99B6-485B-9799-5CE151BE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3DF9660-1DBF-446C-BE96-5EFFE215EBFA}"/>
              </a:ext>
            </a:extLst>
          </p:cNvPr>
          <p:cNvSpPr/>
          <p:nvPr/>
        </p:nvSpPr>
        <p:spPr bwMode="auto">
          <a:xfrm>
            <a:off x="7452320" y="2348880"/>
            <a:ext cx="1119175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6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6A355-8089-4B98-A2C8-04B0480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DoneState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86FFCD-5A18-4B68-88CB-EBADE462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73" y="836712"/>
            <a:ext cx="8575054" cy="3733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21AFE-9089-44D3-B38B-3CE200EDC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23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981C-BD6D-4730-B588-ABDF8FAF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1009-05 Systèmes à Microprocesseur 1. Structure ordinateur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AB0770-9C53-4169-8C97-45C89E75E376}"/>
              </a:ext>
            </a:extLst>
          </p:cNvPr>
          <p:cNvSpPr txBox="1"/>
          <p:nvPr/>
        </p:nvSpPr>
        <p:spPr>
          <a:xfrm>
            <a:off x="145956" y="4643844"/>
            <a:ext cx="904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CS_N=1 and DONE=1. All the channels have been </a:t>
            </a:r>
            <a:r>
              <a:rPr lang="fr-BE" sz="1800" dirty="0" err="1"/>
              <a:t>used</a:t>
            </a:r>
            <a:r>
              <a:rPr lang="fr-BE" sz="1800" dirty="0"/>
              <a:t> to </a:t>
            </a:r>
            <a:r>
              <a:rPr lang="fr-BE" sz="1800" dirty="0" err="1"/>
              <a:t>send</a:t>
            </a:r>
            <a:r>
              <a:rPr lang="fr-BE" sz="1800" dirty="0"/>
              <a:t> the data.</a:t>
            </a:r>
          </a:p>
          <a:p>
            <a:r>
              <a:rPr lang="fr-BE" sz="1800" dirty="0" err="1"/>
              <a:t>While</a:t>
            </a:r>
            <a:r>
              <a:rPr lang="fr-BE" sz="1800" dirty="0"/>
              <a:t> GO=1, driver </a:t>
            </a:r>
            <a:r>
              <a:rPr lang="fr-BE" sz="1800" dirty="0" err="1"/>
              <a:t>remains</a:t>
            </a:r>
            <a:r>
              <a:rPr lang="fr-BE" sz="1800" dirty="0"/>
              <a:t> in </a:t>
            </a:r>
            <a:r>
              <a:rPr lang="fr-BE" sz="1800" dirty="0" err="1"/>
              <a:t>this</a:t>
            </a:r>
            <a:r>
              <a:rPr lang="fr-BE" sz="1800" dirty="0"/>
              <a:t> state. </a:t>
            </a:r>
            <a:r>
              <a:rPr lang="fr-BE" sz="1800" dirty="0" err="1"/>
              <a:t>When</a:t>
            </a:r>
            <a:r>
              <a:rPr lang="fr-BE" sz="1800" dirty="0"/>
              <a:t> GO=0, return to </a:t>
            </a:r>
            <a:r>
              <a:rPr lang="fr-BE" sz="1800" dirty="0" err="1"/>
              <a:t>ResetState</a:t>
            </a:r>
            <a:r>
              <a:rPr lang="fr-BE" sz="1800" dirty="0"/>
              <a:t>.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C71B4A-FCAD-42FC-BC79-FE88218F3E95}"/>
              </a:ext>
            </a:extLst>
          </p:cNvPr>
          <p:cNvSpPr/>
          <p:nvPr/>
        </p:nvSpPr>
        <p:spPr bwMode="auto">
          <a:xfrm>
            <a:off x="5076056" y="2492896"/>
            <a:ext cx="1119175" cy="6480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3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C531A-C634-4B07-A75A-5645366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3" y="44624"/>
            <a:ext cx="8640954" cy="1143000"/>
          </a:xfrm>
        </p:spPr>
        <p:txBody>
          <a:bodyPr/>
          <a:lstStyle/>
          <a:p>
            <a:r>
              <a:rPr lang="en-US" dirty="0"/>
              <a:t>Description of the ADC’s driver</a:t>
            </a:r>
            <a:br>
              <a:rPr lang="en-US" dirty="0"/>
            </a:br>
            <a:r>
              <a:rPr lang="en-US" dirty="0"/>
              <a:t>(simulation results-</a:t>
            </a:r>
            <a:r>
              <a:rPr lang="en-US" dirty="0" err="1"/>
              <a:t>adv_adc_TB.vhd</a:t>
            </a:r>
            <a:r>
              <a:rPr lang="en-US" dirty="0"/>
              <a:t>)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D45491C-4369-4CC0-A40E-12E12543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27" y="1976147"/>
            <a:ext cx="8859946" cy="273274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697D41-7ECE-4540-96D4-71E3201E6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24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8556DF-A7A1-48D9-B75E-6AE1B7B5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D7DD8D4-8079-4343-B53D-C72BA8C17DAE}"/>
              </a:ext>
            </a:extLst>
          </p:cNvPr>
          <p:cNvCxnSpPr>
            <a:cxnSpLocks/>
          </p:cNvCxnSpPr>
          <p:nvPr/>
        </p:nvCxnSpPr>
        <p:spPr bwMode="auto">
          <a:xfrm>
            <a:off x="3275856" y="1976147"/>
            <a:ext cx="0" cy="273274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B77C392-8945-4D54-9A8D-BD6857CA68B9}"/>
              </a:ext>
            </a:extLst>
          </p:cNvPr>
          <p:cNvCxnSpPr>
            <a:cxnSpLocks/>
          </p:cNvCxnSpPr>
          <p:nvPr/>
        </p:nvCxnSpPr>
        <p:spPr bwMode="auto">
          <a:xfrm>
            <a:off x="3818364" y="1976147"/>
            <a:ext cx="0" cy="27439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191C4C4-FADD-4D7E-9314-3B3E927B3C92}"/>
              </a:ext>
            </a:extLst>
          </p:cNvPr>
          <p:cNvCxnSpPr>
            <a:cxnSpLocks/>
          </p:cNvCxnSpPr>
          <p:nvPr/>
        </p:nvCxnSpPr>
        <p:spPr bwMode="auto">
          <a:xfrm>
            <a:off x="4364365" y="1967758"/>
            <a:ext cx="0" cy="27439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346A850-23C7-4ECB-8DAA-7DDDD18B523F}"/>
              </a:ext>
            </a:extLst>
          </p:cNvPr>
          <p:cNvCxnSpPr>
            <a:cxnSpLocks/>
          </p:cNvCxnSpPr>
          <p:nvPr/>
        </p:nvCxnSpPr>
        <p:spPr bwMode="auto">
          <a:xfrm>
            <a:off x="4898484" y="1981521"/>
            <a:ext cx="0" cy="27439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400459B-F11E-4B26-ACC6-60470F581988}"/>
              </a:ext>
            </a:extLst>
          </p:cNvPr>
          <p:cNvSpPr/>
          <p:nvPr/>
        </p:nvSpPr>
        <p:spPr bwMode="auto">
          <a:xfrm>
            <a:off x="7380312" y="2996952"/>
            <a:ext cx="432044" cy="216024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67A16A-EA89-4EFA-9F51-EFE0343B79AC}"/>
              </a:ext>
            </a:extLst>
          </p:cNvPr>
          <p:cNvCxnSpPr>
            <a:cxnSpLocks/>
          </p:cNvCxnSpPr>
          <p:nvPr/>
        </p:nvCxnSpPr>
        <p:spPr bwMode="auto">
          <a:xfrm>
            <a:off x="5436096" y="1964935"/>
            <a:ext cx="0" cy="27439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BE2005A-6318-4165-91DD-05AB150A2A07}"/>
              </a:ext>
            </a:extLst>
          </p:cNvPr>
          <p:cNvCxnSpPr>
            <a:cxnSpLocks/>
          </p:cNvCxnSpPr>
          <p:nvPr/>
        </p:nvCxnSpPr>
        <p:spPr bwMode="auto">
          <a:xfrm>
            <a:off x="5965319" y="1959369"/>
            <a:ext cx="0" cy="27439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3FF2466-1317-4902-A875-B482A026D188}"/>
              </a:ext>
            </a:extLst>
          </p:cNvPr>
          <p:cNvCxnSpPr>
            <a:cxnSpLocks/>
          </p:cNvCxnSpPr>
          <p:nvPr/>
        </p:nvCxnSpPr>
        <p:spPr bwMode="auto">
          <a:xfrm>
            <a:off x="6507827" y="1981521"/>
            <a:ext cx="0" cy="27439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A66D2D9-9E76-421B-8752-C5B5032236A7}"/>
              </a:ext>
            </a:extLst>
          </p:cNvPr>
          <p:cNvCxnSpPr>
            <a:cxnSpLocks/>
          </p:cNvCxnSpPr>
          <p:nvPr/>
        </p:nvCxnSpPr>
        <p:spPr bwMode="auto">
          <a:xfrm>
            <a:off x="7028661" y="1976147"/>
            <a:ext cx="0" cy="27439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2529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51775-26BF-4FAB-90A7-981364C6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DOUT </a:t>
            </a:r>
            <a:r>
              <a:rPr lang="fr-BE" dirty="0" err="1"/>
              <a:t>generation</a:t>
            </a:r>
            <a:r>
              <a:rPr lang="fr-BE" dirty="0"/>
              <a:t> in </a:t>
            </a:r>
            <a:r>
              <a:rPr lang="fr-BE" dirty="0" err="1"/>
              <a:t>adv_adc_TB</a:t>
            </a:r>
            <a:endParaRPr lang="fr-BE" dirty="0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ABC477-5D1C-4D4B-BB08-D6B1DAF83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31" y="836712"/>
            <a:ext cx="3270738" cy="5499840"/>
          </a:xfr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829D49-9048-430F-88C4-940B17ECCC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25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C3F67-C407-4800-A79D-D0544D3E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321276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3B0AE-7BFB-491A-9880-3EAAE8FE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Channel </a:t>
            </a:r>
            <a:r>
              <a:rPr lang="fr-BE" dirty="0" err="1"/>
              <a:t>switching</a:t>
            </a:r>
            <a:r>
              <a:rPr lang="fr-BE" dirty="0"/>
              <a:t> in </a:t>
            </a:r>
            <a:r>
              <a:rPr lang="fr-BE" dirty="0" err="1"/>
              <a:t>adv_adc_TB</a:t>
            </a:r>
            <a:endParaRPr lang="fr-BE" dirty="0"/>
          </a:p>
        </p:txBody>
      </p:sp>
      <p:pic>
        <p:nvPicPr>
          <p:cNvPr id="7" name="Espace réservé du contenu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5A0C8E5C-DFB4-4FB3-B8A9-B40864C29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4" y="1628800"/>
            <a:ext cx="8739232" cy="3288028"/>
          </a:xfr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19B4D2-8D05-4104-9E34-C7398A3A2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26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AD603C-7BCB-4AE1-B7D3-742404A6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229232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C9A7F-F97F-4287-8E59-633B8D03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the ADC</a:t>
            </a:r>
            <a:br>
              <a:rPr lang="en-US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E8084-16F3-4C1A-8D9A-66094B8A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define</a:t>
            </a:r>
            <a:r>
              <a:rPr lang="fr-BE" dirty="0"/>
              <a:t> how </a:t>
            </a:r>
            <a:r>
              <a:rPr lang="fr-BE" dirty="0" err="1"/>
              <a:t>will</a:t>
            </a:r>
            <a:r>
              <a:rPr lang="fr-BE" dirty="0"/>
              <a:t> the user </a:t>
            </a:r>
            <a:r>
              <a:rPr lang="fr-BE" dirty="0" err="1"/>
              <a:t>interact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ADC</a:t>
            </a:r>
          </a:p>
          <a:p>
            <a:r>
              <a:rPr lang="fr-BE" dirty="0"/>
              <a:t>4 buttons and 10 switches on the </a:t>
            </a:r>
            <a:r>
              <a:rPr lang="fr-BE" dirty="0" err="1"/>
              <a:t>card</a:t>
            </a:r>
            <a:endParaRPr lang="fr-BE" dirty="0"/>
          </a:p>
          <a:p>
            <a:r>
              <a:rPr lang="fr-BE" dirty="0"/>
              <a:t>1 LED for </a:t>
            </a:r>
            <a:r>
              <a:rPr lang="fr-BE" dirty="0" err="1"/>
              <a:t>each</a:t>
            </a:r>
            <a:r>
              <a:rPr lang="fr-BE" dirty="0"/>
              <a:t> switch; 6 7-segment displays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891F9-2B4B-478B-A720-C84445FC0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FA763-D047-4E71-AB47-F7903325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231631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BDADD-9FAE-4694-9F5A-C987F517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with ADC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715AB-4039-46DC-A676-3B5C6FCD3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Button for the “Reset”</a:t>
            </a:r>
          </a:p>
          <a:p>
            <a:r>
              <a:rPr lang="en-GB" dirty="0"/>
              <a:t>1 switch for the “GO”</a:t>
            </a:r>
          </a:p>
          <a:p>
            <a:r>
              <a:rPr lang="en-GB" dirty="0"/>
              <a:t>3 switches for channel selection</a:t>
            </a:r>
          </a:p>
          <a:p>
            <a:r>
              <a:rPr lang="en-GB" dirty="0"/>
              <a:t>The corresponding led of each switch is turned on when the switch is on</a:t>
            </a:r>
          </a:p>
          <a:p>
            <a:r>
              <a:rPr lang="en-GB" dirty="0"/>
              <a:t>One 7-segment display shows the number of the current channel in use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63EBA6-AA99-4E86-A733-3310FD2AF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28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AEF2B-DF5A-439D-AC21-0D25FB28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646268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137EC-0B66-474E-A168-D6E0036F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7-Segment Display Coding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5DC4402-F1CF-42FB-A524-74C490C5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638" y="2374106"/>
            <a:ext cx="6076950" cy="28575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1DDE5D-2611-4A9B-A8DB-D696D0382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29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117CA-69BC-431E-8E1B-1E64E2AA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37516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3011A-E79A-436E-B5D6-000C67EF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Useful</a:t>
            </a:r>
            <a:r>
              <a:rPr lang="fr-BE" dirty="0"/>
              <a:t> info. and </a:t>
            </a:r>
            <a:r>
              <a:rPr lang="fr-BE" dirty="0" err="1"/>
              <a:t>requirements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84325-8509-41B8-9036-85936A42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800" u="sng" dirty="0" err="1"/>
              <a:t>Github</a:t>
            </a:r>
            <a:r>
              <a:rPr lang="fr-BE" sz="2800" u="sng" dirty="0"/>
              <a:t> repo.</a:t>
            </a:r>
            <a:r>
              <a:rPr lang="fr-BE" sz="2800" dirty="0"/>
              <a:t> : </a:t>
            </a:r>
            <a:r>
              <a:rPr lang="fr-BE" sz="2800" dirty="0">
                <a:hlinkClick r:id="rId2"/>
              </a:rPr>
              <a:t>https://github.com/njlora/Altera-DE1SoC-ADC</a:t>
            </a:r>
            <a:endParaRPr lang="fr-BE" sz="2800" dirty="0"/>
          </a:p>
          <a:p>
            <a:r>
              <a:rPr lang="fr-BE" sz="2800" dirty="0" err="1"/>
              <a:t>Every</a:t>
            </a:r>
            <a:r>
              <a:rPr lang="fr-BE" sz="2800" dirty="0"/>
              <a:t> code and document (data </a:t>
            </a:r>
            <a:r>
              <a:rPr lang="fr-BE" sz="2800" dirty="0" err="1"/>
              <a:t>sheet</a:t>
            </a:r>
            <a:r>
              <a:rPr lang="fr-BE" sz="2800" dirty="0"/>
              <a:t>, user </a:t>
            </a:r>
            <a:r>
              <a:rPr lang="fr-BE" sz="2800" dirty="0" err="1"/>
              <a:t>manual</a:t>
            </a:r>
            <a:r>
              <a:rPr lang="fr-BE" sz="2800" dirty="0"/>
              <a:t> and tutorial) are on </a:t>
            </a:r>
            <a:r>
              <a:rPr lang="fr-BE" sz="2800" dirty="0" err="1"/>
              <a:t>this</a:t>
            </a:r>
            <a:r>
              <a:rPr lang="fr-BE" sz="2800" dirty="0"/>
              <a:t> repo.</a:t>
            </a:r>
          </a:p>
          <a:p>
            <a:r>
              <a:rPr lang="fr-BE" sz="2800" u="sng" dirty="0"/>
              <a:t>Software</a:t>
            </a:r>
            <a:r>
              <a:rPr lang="fr-BE" sz="2800" dirty="0"/>
              <a:t> : </a:t>
            </a:r>
            <a:r>
              <a:rPr lang="fr-BE" sz="2800" dirty="0" err="1"/>
              <a:t>Altera</a:t>
            </a:r>
            <a:r>
              <a:rPr lang="fr-BE" sz="2800" dirty="0"/>
              <a:t> Quartus II v15</a:t>
            </a:r>
          </a:p>
          <a:p>
            <a:r>
              <a:rPr lang="fr-BE" sz="2800" u="sng" dirty="0"/>
              <a:t>Basic </a:t>
            </a:r>
            <a:r>
              <a:rPr lang="fr-BE" sz="2800" u="sng" dirty="0" err="1"/>
              <a:t>requirements</a:t>
            </a:r>
            <a:r>
              <a:rPr lang="fr-BE" sz="2800" u="sng" dirty="0"/>
              <a:t> </a:t>
            </a:r>
            <a:r>
              <a:rPr lang="fr-BE" sz="2800" dirty="0"/>
              <a:t>: start a new </a:t>
            </a:r>
            <a:r>
              <a:rPr lang="fr-BE" sz="2800" dirty="0" err="1"/>
              <a:t>project</a:t>
            </a:r>
            <a:r>
              <a:rPr lang="fr-BE" sz="2800" dirty="0"/>
              <a:t>, compile the code and </a:t>
            </a:r>
            <a:r>
              <a:rPr lang="fr-BE" sz="2800" dirty="0" err="1"/>
              <a:t>simulate</a:t>
            </a:r>
            <a:r>
              <a:rPr lang="fr-BE" sz="2800" dirty="0"/>
              <a:t> </a:t>
            </a:r>
            <a:r>
              <a:rPr lang="fr-BE" sz="2800" dirty="0" err="1"/>
              <a:t>with</a:t>
            </a:r>
            <a:r>
              <a:rPr lang="fr-BE" sz="2800" dirty="0"/>
              <a:t> « </a:t>
            </a:r>
            <a:r>
              <a:rPr lang="fr-BE" sz="2800" dirty="0" err="1"/>
              <a:t>modelsim</a:t>
            </a:r>
            <a:r>
              <a:rPr lang="fr-BE" sz="2800" dirty="0"/>
              <a:t>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DB33A-2AC1-4D4D-9C50-3199B0265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DDCA1-67F6-4B83-9F27-DC44244E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327950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38F2D-9483-456C-9923-3A3FA6AC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ADC application simulation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C1BAE9-014E-4113-93A0-C97C61DBD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30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79842-E9C9-457C-8F72-CA8E775A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85EFE01-8991-4D57-A2CE-716587042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03" y="1539875"/>
            <a:ext cx="751721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97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82B96-A2C3-4951-A98C-F92F2C73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 on the board</a:t>
            </a:r>
            <a:br>
              <a:rPr lang="en-US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E5E7C-9B84-44A0-8E00-DD03CCCE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800" dirty="0" err="1"/>
              <a:t>Remove</a:t>
            </a:r>
            <a:r>
              <a:rPr lang="fr-BE" sz="2800" dirty="0"/>
              <a:t> all </a:t>
            </a:r>
            <a:r>
              <a:rPr lang="fr-BE" sz="2800" dirty="0" err="1"/>
              <a:t>testbenches</a:t>
            </a:r>
            <a:r>
              <a:rPr lang="fr-BE" sz="2800" dirty="0"/>
              <a:t> </a:t>
            </a:r>
            <a:r>
              <a:rPr lang="fr-BE" sz="2800" dirty="0" err="1"/>
              <a:t>from</a:t>
            </a:r>
            <a:r>
              <a:rPr lang="fr-BE" sz="2800" dirty="0"/>
              <a:t> the </a:t>
            </a:r>
            <a:r>
              <a:rPr lang="fr-BE" sz="2800" dirty="0" err="1"/>
              <a:t>project</a:t>
            </a:r>
            <a:r>
              <a:rPr lang="fr-BE" sz="2800" dirty="0"/>
              <a:t> and </a:t>
            </a:r>
            <a:r>
              <a:rPr lang="fr-BE" sz="2800" dirty="0" err="1"/>
              <a:t>keep</a:t>
            </a:r>
            <a:r>
              <a:rPr lang="fr-BE" sz="2800" dirty="0"/>
              <a:t> </a:t>
            </a:r>
            <a:r>
              <a:rPr lang="fr-BE" sz="2800" dirty="0" err="1"/>
              <a:t>only</a:t>
            </a:r>
            <a:r>
              <a:rPr lang="fr-BE" sz="2800" dirty="0"/>
              <a:t> « </a:t>
            </a:r>
            <a:r>
              <a:rPr lang="fr-BE" sz="2800" dirty="0" err="1"/>
              <a:t>adv_adc.v</a:t>
            </a:r>
            <a:r>
              <a:rPr lang="fr-BE" sz="2800" dirty="0"/>
              <a:t> » and « </a:t>
            </a:r>
            <a:r>
              <a:rPr lang="fr-BE" sz="2800" dirty="0" err="1"/>
              <a:t>Bouton.vhd</a:t>
            </a:r>
            <a:r>
              <a:rPr lang="fr-BE" sz="2800" dirty="0"/>
              <a:t> » (</a:t>
            </a:r>
            <a:r>
              <a:rPr lang="fr-BE" sz="2800" dirty="0" err="1"/>
              <a:t>recommended</a:t>
            </a:r>
            <a:r>
              <a:rPr lang="fr-BE" sz="2800" dirty="0"/>
              <a:t>).</a:t>
            </a:r>
          </a:p>
          <a:p>
            <a:r>
              <a:rPr lang="fr-BE" sz="2800" dirty="0"/>
              <a:t>Compile </a:t>
            </a:r>
            <a:r>
              <a:rPr lang="fr-BE" sz="2800" dirty="0" err="1"/>
              <a:t>these</a:t>
            </a:r>
            <a:r>
              <a:rPr lang="fr-BE" sz="2800" dirty="0"/>
              <a:t> 2 files</a:t>
            </a:r>
          </a:p>
          <a:p>
            <a:r>
              <a:rPr lang="fr-BE" sz="2800" dirty="0" err="1"/>
              <a:t>After</a:t>
            </a:r>
            <a:r>
              <a:rPr lang="fr-BE" sz="2800" dirty="0"/>
              <a:t> compilation, plug the FPGA </a:t>
            </a:r>
            <a:r>
              <a:rPr lang="fr-BE" sz="2800" dirty="0" err="1"/>
              <a:t>board</a:t>
            </a:r>
            <a:r>
              <a:rPr lang="fr-BE" sz="2800" dirty="0"/>
              <a:t> </a:t>
            </a:r>
            <a:r>
              <a:rPr lang="fr-BE" sz="2800" dirty="0" err="1"/>
              <a:t>into</a:t>
            </a:r>
            <a:r>
              <a:rPr lang="fr-BE" sz="2800" dirty="0"/>
              <a:t> power (</a:t>
            </a:r>
            <a:r>
              <a:rPr lang="fr-BE" sz="2800" dirty="0" err="1"/>
              <a:t>with</a:t>
            </a:r>
            <a:r>
              <a:rPr lang="fr-BE" sz="2800" dirty="0"/>
              <a:t> AC adapter) and use « USB Blaster II » </a:t>
            </a:r>
            <a:r>
              <a:rPr lang="fr-BE" sz="2800" dirty="0" err="1"/>
              <a:t>connector</a:t>
            </a:r>
            <a:r>
              <a:rPr lang="fr-BE" sz="2800" dirty="0"/>
              <a:t> to </a:t>
            </a:r>
            <a:r>
              <a:rPr lang="fr-BE" sz="2800" dirty="0" err="1"/>
              <a:t>connect</a:t>
            </a:r>
            <a:r>
              <a:rPr lang="fr-BE" sz="2800" dirty="0"/>
              <a:t> </a:t>
            </a:r>
            <a:r>
              <a:rPr lang="fr-BE" sz="2800" dirty="0" err="1"/>
              <a:t>it</a:t>
            </a:r>
            <a:r>
              <a:rPr lang="fr-BE" sz="2800" dirty="0"/>
              <a:t> to the computer.</a:t>
            </a:r>
          </a:p>
          <a:p>
            <a:r>
              <a:rPr lang="fr-BE" sz="2800" dirty="0"/>
              <a:t>Drivers of Quartus II have </a:t>
            </a:r>
            <a:r>
              <a:rPr lang="fr-BE" sz="2800" dirty="0" err="1"/>
              <a:t>normally</a:t>
            </a:r>
            <a:r>
              <a:rPr lang="fr-BE" sz="2800" dirty="0"/>
              <a:t> </a:t>
            </a:r>
            <a:r>
              <a:rPr lang="fr-BE" sz="2800" dirty="0" err="1"/>
              <a:t>recognized</a:t>
            </a:r>
            <a:r>
              <a:rPr lang="fr-BE" sz="2800" dirty="0"/>
              <a:t> </a:t>
            </a:r>
            <a:r>
              <a:rPr lang="fr-BE" sz="2800" dirty="0" err="1"/>
              <a:t>your</a:t>
            </a:r>
            <a:r>
              <a:rPr lang="fr-BE" sz="2800" dirty="0"/>
              <a:t> </a:t>
            </a:r>
            <a:r>
              <a:rPr lang="fr-BE" sz="2800" dirty="0" err="1"/>
              <a:t>board</a:t>
            </a:r>
            <a:r>
              <a:rPr lang="fr-BE" sz="2800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32DBF-2B50-48F6-B5A4-851B9BB82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31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F8325-EEA0-4DC1-A8A2-76C418AF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155039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0FD46-BE1D-4A37-B77D-2358646C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 on the board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2DEEC-0714-4E05-928D-B97E806B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800" dirty="0"/>
              <a:t>Tools -&gt; Programmer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6E9D8-2F98-477B-BE50-B52A67C95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32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02F0D-C2D8-4495-83E4-FC8FA2FE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C51B58-CBD1-454E-A59A-0FBEBF28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09" y="2038510"/>
            <a:ext cx="5370182" cy="4230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6070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59A96-DB4C-43FB-A850-46C21E2C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 on the board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826EB-6B70-4AFE-B826-EE1BEDCE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4525963"/>
          </a:xfrm>
        </p:spPr>
        <p:txBody>
          <a:bodyPr/>
          <a:lstStyle/>
          <a:p>
            <a:r>
              <a:rPr lang="fr-BE" sz="2800" dirty="0"/>
              <a:t>If the </a:t>
            </a:r>
            <a:r>
              <a:rPr lang="fr-BE" sz="2800" dirty="0" err="1"/>
              <a:t>board</a:t>
            </a:r>
            <a:r>
              <a:rPr lang="fr-BE" sz="2800" dirty="0"/>
              <a:t> </a:t>
            </a:r>
            <a:r>
              <a:rPr lang="fr-BE" sz="2800" dirty="0" err="1"/>
              <a:t>is</a:t>
            </a:r>
            <a:r>
              <a:rPr lang="fr-BE" sz="2800" dirty="0"/>
              <a:t> not </a:t>
            </a:r>
            <a:r>
              <a:rPr lang="fr-BE" sz="2800" dirty="0" err="1"/>
              <a:t>showing</a:t>
            </a:r>
            <a:r>
              <a:rPr lang="fr-BE" sz="2800" dirty="0"/>
              <a:t> up, click on « Hardware Setup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786F91-0B7B-40BE-9E85-AD5B5F49D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33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99D78-E83C-4511-A855-33FFE2DC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933A62-9105-488F-BDCA-9DB66BC6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16" y="2060848"/>
            <a:ext cx="5144168" cy="4083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7901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75673-1AE5-4BA3-BBD5-0FA8FDFF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 on the board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A2982-A8D8-42C5-8575-F3344095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4525963"/>
          </a:xfrm>
        </p:spPr>
        <p:txBody>
          <a:bodyPr/>
          <a:lstStyle/>
          <a:p>
            <a:r>
              <a:rPr lang="fr-BE" sz="2800" dirty="0"/>
              <a:t>Be sure to select « JTAG » mode !!!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2C7B5E-2055-4332-9A2D-086F1992E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34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5C683-F087-46B5-9C34-357D2810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A40938-BB26-4B9F-8FE7-2E31CC6F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16" y="1673950"/>
            <a:ext cx="6025968" cy="457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60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75673-1AE5-4BA3-BBD5-0FA8FDFF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 on the board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A2982-A8D8-42C5-8575-F3344095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4525963"/>
          </a:xfrm>
        </p:spPr>
        <p:txBody>
          <a:bodyPr/>
          <a:lstStyle/>
          <a:p>
            <a:r>
              <a:rPr lang="fr-BE" sz="2800" dirty="0"/>
              <a:t>Change file of 5CSEMA5 </a:t>
            </a:r>
            <a:r>
              <a:rPr lang="fr-BE" sz="2800" dirty="0" err="1"/>
              <a:t>only</a:t>
            </a:r>
            <a:r>
              <a:rPr lang="fr-BE" sz="2800" dirty="0"/>
              <a:t> !!! Look for the .</a:t>
            </a:r>
            <a:r>
              <a:rPr lang="fr-BE" sz="2800" dirty="0" err="1"/>
              <a:t>sof</a:t>
            </a:r>
            <a:r>
              <a:rPr lang="fr-BE" sz="2800" dirty="0"/>
              <a:t> file (</a:t>
            </a:r>
            <a:r>
              <a:rPr lang="fr-BE" sz="2800" dirty="0" err="1"/>
              <a:t>usually</a:t>
            </a:r>
            <a:r>
              <a:rPr lang="fr-BE" sz="2800" dirty="0"/>
              <a:t> in « </a:t>
            </a:r>
            <a:r>
              <a:rPr lang="fr-BE" sz="2800" dirty="0" err="1"/>
              <a:t>output_files</a:t>
            </a:r>
            <a:r>
              <a:rPr lang="fr-BE" sz="2800" dirty="0"/>
              <a:t> »).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2C7B5E-2055-4332-9A2D-086F1992E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35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5C683-F087-46B5-9C34-357D2810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52861F-0B94-4513-B041-4C364C16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90" y="2132856"/>
            <a:ext cx="6491820" cy="39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94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54700-FAD1-47E0-ADEB-DF3B1D4A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 on the board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5084D-EC3D-4C14-99BE-ECA8238F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525963"/>
          </a:xfrm>
        </p:spPr>
        <p:txBody>
          <a:bodyPr/>
          <a:lstStyle/>
          <a:p>
            <a:r>
              <a:rPr lang="fr-BE" sz="2800" dirty="0" err="1"/>
              <a:t>Ready</a:t>
            </a:r>
            <a:r>
              <a:rPr lang="fr-BE" sz="2800" dirty="0"/>
              <a:t> to flash ! (Check the </a:t>
            </a:r>
            <a:r>
              <a:rPr lang="fr-BE" sz="2800" dirty="0" err="1"/>
              <a:t>chain</a:t>
            </a:r>
            <a:r>
              <a:rPr lang="fr-BE" sz="2800" dirty="0"/>
              <a:t> in the </a:t>
            </a:r>
            <a:r>
              <a:rPr lang="fr-BE" sz="2800" dirty="0" err="1"/>
              <a:t>sub-window</a:t>
            </a:r>
            <a:r>
              <a:rPr lang="fr-BE" sz="2800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6B9FE5-3FAC-4FE0-A01D-912E64F62D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36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52755-DA75-4804-9392-44B82F8B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18AB8F-C2DB-4842-B3BA-829357BE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55" y="2227125"/>
            <a:ext cx="5812890" cy="44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5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F0108-50AF-4AC7-9863-9D7F307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 on the board (video)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84234-CD6E-4A5C-8D91-46B4FBC4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800" dirty="0" err="1"/>
              <a:t>Youtube</a:t>
            </a:r>
            <a:r>
              <a:rPr lang="fr-BE" sz="2800" dirty="0"/>
              <a:t> </a:t>
            </a:r>
            <a:r>
              <a:rPr lang="fr-BE" sz="2800" dirty="0" err="1"/>
              <a:t>link</a:t>
            </a:r>
            <a:r>
              <a:rPr lang="fr-BE" sz="2800" dirty="0"/>
              <a:t>: </a:t>
            </a:r>
            <a:r>
              <a:rPr lang="fr-BE" dirty="0">
                <a:hlinkClick r:id="rId2"/>
              </a:rPr>
              <a:t>https://youtu.be/aX6UkGxf2ac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75CAD-748A-4600-AE32-D6BCA37A7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B3B41F-FBAC-4348-BA18-085F7676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1345203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9E360-3587-44F8-8EA7-7DC74556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Thank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for </a:t>
            </a:r>
            <a:r>
              <a:rPr lang="fr-BE" dirty="0" err="1"/>
              <a:t>your</a:t>
            </a:r>
            <a:r>
              <a:rPr lang="fr-BE" dirty="0"/>
              <a:t> attention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E538CA-91E9-4174-812D-7D21B49D0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38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D7959D-E5D8-4AFE-96C1-AED2A8CC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110DE71-A9DB-4655-87CB-BB9B9C0E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39875"/>
            <a:ext cx="8229600" cy="4525963"/>
          </a:xfrm>
        </p:spPr>
        <p:txBody>
          <a:bodyPr/>
          <a:lstStyle/>
          <a:p>
            <a:r>
              <a:rPr lang="fr-BE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3711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5FED8-77F5-4AC1-B2A2-AC2F9D3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</a:t>
            </a:r>
            <a:r>
              <a:rPr lang="fr-BE" dirty="0" err="1"/>
              <a:t>project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ED5BC8-B5C8-4EF5-A8AC-E4118CBE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753"/>
            <a:ext cx="8229600" cy="5184576"/>
          </a:xfrm>
        </p:spPr>
        <p:txBody>
          <a:bodyPr/>
          <a:lstStyle/>
          <a:p>
            <a:r>
              <a:rPr lang="fr-BE" sz="2800" dirty="0"/>
              <a:t>Launch </a:t>
            </a:r>
            <a:r>
              <a:rPr lang="fr-BE" sz="2800" dirty="0" err="1"/>
              <a:t>Altera</a:t>
            </a:r>
            <a:r>
              <a:rPr lang="fr-BE" sz="2800" dirty="0"/>
              <a:t> Quartus II and </a:t>
            </a:r>
            <a:r>
              <a:rPr lang="fr-BE" sz="2800" dirty="0" err="1"/>
              <a:t>create</a:t>
            </a:r>
            <a:r>
              <a:rPr lang="fr-BE" sz="2800" dirty="0"/>
              <a:t> a new </a:t>
            </a:r>
            <a:r>
              <a:rPr lang="fr-BE" sz="2800" dirty="0" err="1"/>
              <a:t>project</a:t>
            </a:r>
            <a:r>
              <a:rPr lang="fr-BE" sz="2800" dirty="0"/>
              <a:t> (</a:t>
            </a:r>
            <a:r>
              <a:rPr lang="fr-BE" sz="2800" dirty="0" err="1"/>
              <a:t>recognisable</a:t>
            </a:r>
            <a:r>
              <a:rPr lang="fr-BE" sz="2800" dirty="0"/>
              <a:t> </a:t>
            </a:r>
            <a:r>
              <a:rPr lang="fr-BE" sz="2800" dirty="0" err="1"/>
              <a:t>name</a:t>
            </a:r>
            <a:r>
              <a:rPr lang="fr-BE" sz="2800" dirty="0"/>
              <a:t> and </a:t>
            </a:r>
            <a:r>
              <a:rPr lang="fr-BE" sz="2800" dirty="0" err="1"/>
              <a:t>path</a:t>
            </a:r>
            <a:r>
              <a:rPr lang="fr-BE" sz="2800" dirty="0"/>
              <a:t>) -&gt; « ADC_DE1-SoC »</a:t>
            </a:r>
          </a:p>
          <a:p>
            <a:r>
              <a:rPr lang="fr-BE" sz="2800" dirty="0"/>
              <a:t>Select the model of </a:t>
            </a:r>
            <a:r>
              <a:rPr lang="fr-BE" sz="2800" dirty="0" err="1"/>
              <a:t>your</a:t>
            </a:r>
            <a:r>
              <a:rPr lang="fr-BE" sz="2800" dirty="0"/>
              <a:t> </a:t>
            </a:r>
            <a:r>
              <a:rPr lang="fr-BE" sz="2800" dirty="0" err="1"/>
              <a:t>board</a:t>
            </a:r>
            <a:endParaRPr lang="fr-BE" sz="2800" dirty="0"/>
          </a:p>
          <a:p>
            <a:r>
              <a:rPr lang="fr-BE" sz="2800" dirty="0" err="1"/>
              <a:t>Ready</a:t>
            </a:r>
            <a:r>
              <a:rPr lang="fr-BE" sz="2800" dirty="0"/>
              <a:t> to go !</a:t>
            </a:r>
          </a:p>
          <a:p>
            <a:r>
              <a:rPr lang="fr-BE" sz="2800" dirty="0"/>
              <a:t>Codes :</a:t>
            </a:r>
          </a:p>
          <a:p>
            <a:pPr lvl="1"/>
            <a:r>
              <a:rPr lang="fr-BE" sz="2400" dirty="0" err="1"/>
              <a:t>adv_adc.v</a:t>
            </a:r>
            <a:r>
              <a:rPr lang="fr-BE" sz="2400" dirty="0"/>
              <a:t>: </a:t>
            </a:r>
            <a:r>
              <a:rPr lang="fr-BE" sz="2400" dirty="0" err="1"/>
              <a:t>Verilog</a:t>
            </a:r>
            <a:r>
              <a:rPr lang="fr-BE" sz="2400" dirty="0"/>
              <a:t> driver</a:t>
            </a:r>
          </a:p>
          <a:p>
            <a:pPr lvl="1"/>
            <a:r>
              <a:rPr lang="fr-BE" sz="2400" dirty="0" err="1"/>
              <a:t>Bouton.vhd</a:t>
            </a:r>
            <a:r>
              <a:rPr lang="fr-BE" sz="2400" dirty="0"/>
              <a:t>: VHDL application</a:t>
            </a:r>
          </a:p>
          <a:p>
            <a:pPr lvl="1"/>
            <a:r>
              <a:rPr lang="fr-BE" sz="2400" dirty="0" err="1"/>
              <a:t>adv_adc_TB.vhd</a:t>
            </a:r>
            <a:r>
              <a:rPr lang="fr-BE" sz="2400" dirty="0"/>
              <a:t>: </a:t>
            </a:r>
            <a:r>
              <a:rPr lang="fr-BE" sz="2400" dirty="0" err="1"/>
              <a:t>Testbench</a:t>
            </a:r>
            <a:r>
              <a:rPr lang="fr-BE" sz="2400" dirty="0"/>
              <a:t> of the driver</a:t>
            </a:r>
          </a:p>
          <a:p>
            <a:pPr lvl="1"/>
            <a:r>
              <a:rPr lang="fr-BE" sz="2400" dirty="0" err="1"/>
              <a:t>TB_final.vhd</a:t>
            </a:r>
            <a:r>
              <a:rPr lang="fr-BE" sz="2400" dirty="0"/>
              <a:t>: </a:t>
            </a:r>
            <a:r>
              <a:rPr lang="fr-BE" sz="2400" dirty="0" err="1"/>
              <a:t>Testbench</a:t>
            </a:r>
            <a:r>
              <a:rPr lang="fr-BE" sz="2400" dirty="0"/>
              <a:t> of the driver and the application </a:t>
            </a:r>
            <a:r>
              <a:rPr lang="fr-BE" sz="2400" dirty="0" err="1"/>
              <a:t>together</a:t>
            </a:r>
            <a:endParaRPr lang="fr-BE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CA9306-9616-4995-A65B-207638B35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4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8F49ED-F86E-4A99-809D-FAB76F05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42581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EECC8-40A2-4107-9300-659F8BA2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Description of the FPGA </a:t>
            </a:r>
            <a:r>
              <a:rPr lang="fr-BE" dirty="0" err="1"/>
              <a:t>board</a:t>
            </a:r>
            <a:endParaRPr lang="fr-BE" dirty="0"/>
          </a:p>
        </p:txBody>
      </p:sp>
      <p:pic>
        <p:nvPicPr>
          <p:cNvPr id="7" name="Espace réservé du contenu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AC2B30A1-D756-4EF6-9A53-9FECB15D1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5424" r="5613" b="6304"/>
          <a:stretch/>
        </p:blipFill>
        <p:spPr>
          <a:xfrm>
            <a:off x="1403648" y="764704"/>
            <a:ext cx="6264696" cy="504056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811A9-F0D5-4149-BF97-E595657A5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5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D0573-E6E0-40DE-8D7D-E774C21C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5A1B5C-E176-402D-84D7-77DCDE0E0FCD}"/>
              </a:ext>
            </a:extLst>
          </p:cNvPr>
          <p:cNvSpPr txBox="1"/>
          <p:nvPr/>
        </p:nvSpPr>
        <p:spPr>
          <a:xfrm>
            <a:off x="1554251" y="5875299"/>
            <a:ext cx="603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Image source: </a:t>
            </a:r>
            <a:r>
              <a:rPr lang="fr-BE" sz="1400" dirty="0">
                <a:solidFill>
                  <a:srgbClr val="0099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https://rocketboards.org/foswiki/Documentation/</a:t>
            </a:r>
            <a:endParaRPr lang="fr-BE" sz="1400" dirty="0">
              <a:solidFill>
                <a:srgbClr val="009999"/>
              </a:solidFill>
            </a:endParaRPr>
          </a:p>
          <a:p>
            <a:r>
              <a:rPr lang="fr-BE" sz="1400" u="sng" dirty="0">
                <a:solidFill>
                  <a:srgbClr val="009999"/>
                </a:solidFill>
              </a:rPr>
              <a:t>TerasicDE1SoCDevelopmentAndEducationBoard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76698-5D60-4841-A547-6BB98FF2AA31}"/>
              </a:ext>
            </a:extLst>
          </p:cNvPr>
          <p:cNvSpPr/>
          <p:nvPr/>
        </p:nvSpPr>
        <p:spPr bwMode="auto">
          <a:xfrm>
            <a:off x="2043330" y="4013453"/>
            <a:ext cx="351652" cy="3768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EEB03-41BF-4DF6-940B-62DD667595AA}"/>
              </a:ext>
            </a:extLst>
          </p:cNvPr>
          <p:cNvSpPr/>
          <p:nvPr/>
        </p:nvSpPr>
        <p:spPr bwMode="auto">
          <a:xfrm>
            <a:off x="1475656" y="3789040"/>
            <a:ext cx="351652" cy="7896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49D5B0A-2E51-4B7E-9D85-A3E791EF9DF3}"/>
              </a:ext>
            </a:extLst>
          </p:cNvPr>
          <p:cNvCxnSpPr/>
          <p:nvPr/>
        </p:nvCxnSpPr>
        <p:spPr bwMode="auto">
          <a:xfrm flipH="1">
            <a:off x="1331640" y="4390271"/>
            <a:ext cx="711690" cy="11989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79EBB34-E4B4-4E62-A192-E1BBD76077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24874" y="4174246"/>
            <a:ext cx="450782" cy="65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63FCEEA-CAAB-4F2C-954A-6C281A4EEBD0}"/>
              </a:ext>
            </a:extLst>
          </p:cNvPr>
          <p:cNvSpPr txBox="1"/>
          <p:nvPr/>
        </p:nvSpPr>
        <p:spPr>
          <a:xfrm>
            <a:off x="667549" y="5589240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/>
              <a:t>ADC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54E577-6F34-458D-9620-7432C830E7A0}"/>
              </a:ext>
            </a:extLst>
          </p:cNvPr>
          <p:cNvSpPr txBox="1"/>
          <p:nvPr/>
        </p:nvSpPr>
        <p:spPr>
          <a:xfrm>
            <a:off x="55891" y="3574081"/>
            <a:ext cx="974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ADC</a:t>
            </a:r>
          </a:p>
          <a:p>
            <a:r>
              <a:rPr lang="fr-BE" dirty="0"/>
              <a:t>input</a:t>
            </a:r>
          </a:p>
          <a:p>
            <a:r>
              <a:rPr lang="fr-BE" dirty="0"/>
              <a:t>pins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463B0-EF34-4C25-85DA-DF455659A829}"/>
              </a:ext>
            </a:extLst>
          </p:cNvPr>
          <p:cNvSpPr/>
          <p:nvPr/>
        </p:nvSpPr>
        <p:spPr bwMode="auto">
          <a:xfrm>
            <a:off x="1907704" y="5229200"/>
            <a:ext cx="4608512" cy="504056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30BB13-2B53-4A66-AA5C-EE56947246CF}"/>
              </a:ext>
            </a:extLst>
          </p:cNvPr>
          <p:cNvSpPr/>
          <p:nvPr/>
        </p:nvSpPr>
        <p:spPr bwMode="auto">
          <a:xfrm>
            <a:off x="1939841" y="4445496"/>
            <a:ext cx="1895301" cy="504056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9D95994-4C6D-4FF7-8A12-6E3A63AE630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73422" y="2447643"/>
            <a:ext cx="645675" cy="959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092CC4A-C6C2-4396-9774-8B8543B8B1A0}"/>
              </a:ext>
            </a:extLst>
          </p:cNvPr>
          <p:cNvSpPr txBox="1"/>
          <p:nvPr/>
        </p:nvSpPr>
        <p:spPr>
          <a:xfrm>
            <a:off x="67865" y="165042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Power</a:t>
            </a:r>
          </a:p>
          <a:p>
            <a:r>
              <a:rPr lang="fr-BE" dirty="0" err="1"/>
              <a:t>button</a:t>
            </a:r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B4C161E-E8C4-4B9D-9002-8DB7F362546C}"/>
              </a:ext>
            </a:extLst>
          </p:cNvPr>
          <p:cNvCxnSpPr>
            <a:cxnSpLocks/>
          </p:cNvCxnSpPr>
          <p:nvPr/>
        </p:nvCxnSpPr>
        <p:spPr bwMode="auto">
          <a:xfrm flipV="1">
            <a:off x="3835142" y="1237599"/>
            <a:ext cx="3977218" cy="34599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F18BFCB-59FE-47E4-87ED-839FF6960A58}"/>
              </a:ext>
            </a:extLst>
          </p:cNvPr>
          <p:cNvSpPr txBox="1"/>
          <p:nvPr/>
        </p:nvSpPr>
        <p:spPr>
          <a:xfrm>
            <a:off x="7844247" y="822100"/>
            <a:ext cx="126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HEX</a:t>
            </a:r>
          </a:p>
          <a:p>
            <a:r>
              <a:rPr lang="fr-BE" dirty="0"/>
              <a:t>display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BACAE98-6319-4453-9FEC-0659A6984DED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 bwMode="auto">
          <a:xfrm flipV="1">
            <a:off x="6516216" y="5133092"/>
            <a:ext cx="1138185" cy="348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FC3A1FD9-817B-43DF-869A-E2BC22CC0A22}"/>
              </a:ext>
            </a:extLst>
          </p:cNvPr>
          <p:cNvSpPr txBox="1"/>
          <p:nvPr/>
        </p:nvSpPr>
        <p:spPr>
          <a:xfrm>
            <a:off x="7654401" y="4532927"/>
            <a:ext cx="1549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Switches</a:t>
            </a:r>
          </a:p>
          <a:p>
            <a:r>
              <a:rPr lang="fr-BE" dirty="0"/>
              <a:t>  and</a:t>
            </a:r>
          </a:p>
          <a:p>
            <a:r>
              <a:rPr lang="fr-BE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24562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D0AF-11AE-4930-A4C7-4988B9E6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ADC</a:t>
            </a:r>
            <a:br>
              <a:rPr lang="en-US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887A4-ABF3-49EE-BE09-0FB59280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8 </a:t>
            </a:r>
            <a:r>
              <a:rPr lang="fr-BE" dirty="0" err="1"/>
              <a:t>Analog</a:t>
            </a:r>
            <a:r>
              <a:rPr lang="fr-BE" dirty="0"/>
              <a:t> channels</a:t>
            </a:r>
          </a:p>
          <a:p>
            <a:r>
              <a:rPr lang="fr-BE" dirty="0"/>
              <a:t>2 pin for Voltage (5V) and Ground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196700-E4DD-4D81-A2F9-572216F35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6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658E9-9113-41BD-BA24-880E5DCF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B90162-354D-47A3-8EA6-940A3890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429000"/>
            <a:ext cx="3095919" cy="20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4C374-F1F5-4A47-90A9-AD073F75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the ADC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C5363-B176-4085-B539-34EF5E6A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One output: DOUT, the </a:t>
            </a:r>
            <a:r>
              <a:rPr lang="fr-BE" dirty="0" err="1"/>
              <a:t>result</a:t>
            </a:r>
            <a:r>
              <a:rPr lang="fr-BE" dirty="0"/>
              <a:t> of the </a:t>
            </a:r>
            <a:r>
              <a:rPr lang="fr-BE" dirty="0" err="1"/>
              <a:t>operation</a:t>
            </a:r>
            <a:endParaRPr lang="fr-BE" dirty="0"/>
          </a:p>
          <a:p>
            <a:r>
              <a:rPr lang="fr-BE" dirty="0" err="1"/>
              <a:t>Three</a:t>
            </a:r>
            <a:r>
              <a:rPr lang="fr-BE" dirty="0"/>
              <a:t> input: SCLK, CS_N, and DIN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909D64-E9AB-4448-A08F-AAC749532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8422B-66EA-403F-9728-098C7704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B958BA-C5D6-44F9-8C48-B6E58487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78" y="3789040"/>
            <a:ext cx="2679576" cy="1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0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19F8D-9EEA-46EE-8832-7DF91A0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the ADC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429611-3541-44BB-8841-3C3AEC26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DIN </a:t>
            </a:r>
            <a:r>
              <a:rPr lang="fr-BE" dirty="0" err="1"/>
              <a:t>contain</a:t>
            </a:r>
            <a:r>
              <a:rPr lang="fr-BE" dirty="0"/>
              <a:t> ADC configuration:</a:t>
            </a:r>
          </a:p>
          <a:p>
            <a:pPr lvl="1"/>
            <a:r>
              <a:rPr lang="fr-BE" dirty="0"/>
              <a:t>Voltage Range</a:t>
            </a:r>
          </a:p>
          <a:p>
            <a:pPr lvl="1"/>
            <a:r>
              <a:rPr lang="fr-BE" dirty="0"/>
              <a:t>Coding (b</a:t>
            </a:r>
            <a:r>
              <a:rPr lang="fr-BE"/>
              <a:t>inary</a:t>
            </a:r>
            <a:r>
              <a:rPr lang="fr-BE" dirty="0"/>
              <a:t> or </a:t>
            </a:r>
            <a:r>
              <a:rPr lang="fr-BE" dirty="0" err="1"/>
              <a:t>complement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Power Management</a:t>
            </a:r>
          </a:p>
          <a:p>
            <a:pPr lvl="1"/>
            <a:r>
              <a:rPr lang="fr-BE" dirty="0"/>
              <a:t>Channel </a:t>
            </a:r>
            <a:r>
              <a:rPr lang="fr-BE" dirty="0" err="1"/>
              <a:t>Selection</a:t>
            </a:r>
            <a:endParaRPr lang="fr-BE" dirty="0"/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5BE0FE-1D67-426E-8538-136790A069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8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E23274-9F4B-4C50-A774-7B09D04A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111458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13609-64DB-42D1-B7E5-7FA432F8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ADC’s driver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adv_adc.v</a:t>
            </a:r>
            <a:r>
              <a:rPr lang="en-US" dirty="0"/>
              <a:t>)</a:t>
            </a:r>
            <a:br>
              <a:rPr lang="en-US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3F82B-6F6C-45F0-B22A-F49E4D68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800" dirty="0" err="1"/>
              <a:t>Recover</a:t>
            </a:r>
            <a:r>
              <a:rPr lang="fr-BE" sz="2800" dirty="0"/>
              <a:t> the </a:t>
            </a:r>
            <a:r>
              <a:rPr lang="fr-BE" sz="2800" dirty="0" err="1"/>
              <a:t>Verilog</a:t>
            </a:r>
            <a:r>
              <a:rPr lang="fr-BE" sz="2800" dirty="0"/>
              <a:t> driver (IP </a:t>
            </a:r>
            <a:r>
              <a:rPr lang="fr-BE" sz="2800" dirty="0" err="1"/>
              <a:t>catalog</a:t>
            </a:r>
            <a:r>
              <a:rPr lang="fr-BE" sz="2800" dirty="0"/>
              <a:t>):</a:t>
            </a:r>
          </a:p>
          <a:p>
            <a:pPr lvl="1"/>
            <a:r>
              <a:rPr lang="fr-BE" sz="2400" dirty="0"/>
              <a:t>Tools -&gt; IP </a:t>
            </a:r>
            <a:r>
              <a:rPr lang="fr-BE" sz="2400" dirty="0" err="1"/>
              <a:t>catalog</a:t>
            </a:r>
            <a:endParaRPr lang="fr-BE" sz="2400" dirty="0"/>
          </a:p>
          <a:p>
            <a:pPr lvl="1"/>
            <a:r>
              <a:rPr lang="fr-BE" sz="2400" dirty="0"/>
              <a:t>Type  « ADC » in the </a:t>
            </a:r>
            <a:r>
              <a:rPr lang="fr-BE" sz="2400" dirty="0" err="1"/>
              <a:t>search</a:t>
            </a:r>
            <a:r>
              <a:rPr lang="fr-BE" sz="2400" dirty="0"/>
              <a:t> bar</a:t>
            </a:r>
          </a:p>
          <a:p>
            <a:pPr lvl="1"/>
            <a:r>
              <a:rPr lang="fr-BE" sz="2400" dirty="0"/>
              <a:t>Double on the </a:t>
            </a:r>
            <a:r>
              <a:rPr lang="fr-BE" sz="2400" dirty="0" err="1"/>
              <a:t>result</a:t>
            </a:r>
            <a:r>
              <a:rPr lang="fr-BE" sz="2400" dirty="0"/>
              <a:t> </a:t>
            </a:r>
            <a:r>
              <a:rPr lang="fr-BE" sz="2400" dirty="0" err="1"/>
              <a:t>that</a:t>
            </a:r>
            <a:r>
              <a:rPr lang="fr-BE" sz="2400" dirty="0"/>
              <a:t> </a:t>
            </a:r>
            <a:r>
              <a:rPr lang="fr-BE" sz="2400" dirty="0" err="1"/>
              <a:t>appears</a:t>
            </a:r>
            <a:endParaRPr lang="fr-BE" sz="2400" dirty="0"/>
          </a:p>
          <a:p>
            <a:pPr lvl="1"/>
            <a:r>
              <a:rPr lang="fr-BE" sz="2400" dirty="0"/>
              <a:t>Tab « Block </a:t>
            </a:r>
            <a:r>
              <a:rPr lang="fr-BE" sz="2400" dirty="0" err="1"/>
              <a:t>symbol</a:t>
            </a:r>
            <a:r>
              <a:rPr lang="fr-BE" sz="2400" dirty="0"/>
              <a:t> »: </a:t>
            </a:r>
            <a:r>
              <a:rPr lang="fr-BE" sz="2400" dirty="0" err="1"/>
              <a:t>representation</a:t>
            </a:r>
            <a:r>
              <a:rPr lang="fr-BE" sz="2400" dirty="0"/>
              <a:t> of the driver</a:t>
            </a:r>
          </a:p>
          <a:p>
            <a:r>
              <a:rPr lang="fr-BE" sz="2800" dirty="0"/>
              <a:t>This </a:t>
            </a:r>
            <a:r>
              <a:rPr lang="fr-BE" sz="2800" dirty="0" err="1"/>
              <a:t>step</a:t>
            </a:r>
            <a:r>
              <a:rPr lang="fr-BE" sz="2800" dirty="0"/>
              <a:t> </a:t>
            </a:r>
            <a:r>
              <a:rPr lang="fr-BE" sz="2800" dirty="0" err="1"/>
              <a:t>is</a:t>
            </a:r>
            <a:r>
              <a:rPr lang="fr-BE" sz="2800" dirty="0"/>
              <a:t> </a:t>
            </a:r>
            <a:r>
              <a:rPr lang="fr-BE" sz="2800" dirty="0" err="1"/>
              <a:t>optional</a:t>
            </a:r>
            <a:r>
              <a:rPr lang="fr-BE" sz="2800" dirty="0"/>
              <a:t> and </a:t>
            </a:r>
            <a:r>
              <a:rPr lang="fr-BE" sz="2800" dirty="0" err="1"/>
              <a:t>only</a:t>
            </a:r>
            <a:r>
              <a:rPr lang="fr-BE" sz="2800" dirty="0"/>
              <a:t> if </a:t>
            </a:r>
            <a:r>
              <a:rPr lang="fr-BE" sz="2800" dirty="0" err="1"/>
              <a:t>you</a:t>
            </a:r>
            <a:r>
              <a:rPr lang="fr-BE" sz="2800" dirty="0"/>
              <a:t> </a:t>
            </a:r>
            <a:r>
              <a:rPr lang="fr-BE" sz="2800" dirty="0" err="1"/>
              <a:t>wish</a:t>
            </a:r>
            <a:r>
              <a:rPr lang="fr-BE" sz="2800" dirty="0"/>
              <a:t> to </a:t>
            </a:r>
            <a:r>
              <a:rPr lang="fr-BE" sz="2800" dirty="0" err="1"/>
              <a:t>recover</a:t>
            </a:r>
            <a:r>
              <a:rPr lang="fr-BE" sz="2800" dirty="0"/>
              <a:t> the original driver by </a:t>
            </a:r>
            <a:r>
              <a:rPr lang="fr-BE" sz="2800" dirty="0" err="1"/>
              <a:t>yourself</a:t>
            </a:r>
            <a:endParaRPr lang="fr-BE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331586-6E46-4EC1-8CAA-06D97F573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9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99D9C1-E0DE-4946-8F85-5CCCA2F4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  <p:extLst>
      <p:ext uri="{BB962C8B-B14F-4D97-AF65-F5344CB8AC3E}">
        <p14:creationId xmlns:p14="http://schemas.microsoft.com/office/powerpoint/2010/main" val="1650375504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FPMS_mask</Template>
  <TotalTime>59775</TotalTime>
  <Words>1206</Words>
  <Application>Microsoft Office PowerPoint</Application>
  <PresentationFormat>Affichage à l'écran (4:3)</PresentationFormat>
  <Paragraphs>204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Calibri</vt:lpstr>
      <vt:lpstr>Times</vt:lpstr>
      <vt:lpstr>Verdana</vt:lpstr>
      <vt:lpstr>Wingdings</vt:lpstr>
      <vt:lpstr>Conception personnalisée</vt:lpstr>
      <vt:lpstr>Hardware Software Platforms Project Presentation</vt:lpstr>
      <vt:lpstr>Contents</vt:lpstr>
      <vt:lpstr>Useful info. and requirements</vt:lpstr>
      <vt:lpstr>Getting started with the project</vt:lpstr>
      <vt:lpstr>Description of the FPGA board</vt:lpstr>
      <vt:lpstr>Description of the ADC </vt:lpstr>
      <vt:lpstr>Description of the ADC</vt:lpstr>
      <vt:lpstr>Description of the ADC</vt:lpstr>
      <vt:lpstr>Description of the ADC’s driver (adv_adc.v) </vt:lpstr>
      <vt:lpstr>Présentation PowerPoint</vt:lpstr>
      <vt:lpstr>Présentation PowerPoint</vt:lpstr>
      <vt:lpstr>Description of the ADC’s driver (modifications)</vt:lpstr>
      <vt:lpstr>Présentation PowerPoint</vt:lpstr>
      <vt:lpstr>Description of the ADC’s driver (state machine)</vt:lpstr>
      <vt:lpstr>ResetState</vt:lpstr>
      <vt:lpstr>InitCtrlRegState</vt:lpstr>
      <vt:lpstr>Présentation PowerPoint</vt:lpstr>
      <vt:lpstr>WaitState</vt:lpstr>
      <vt:lpstr>Présentation PowerPoint</vt:lpstr>
      <vt:lpstr>TransState</vt:lpstr>
      <vt:lpstr>PauseState</vt:lpstr>
      <vt:lpstr>Présentation PowerPoint</vt:lpstr>
      <vt:lpstr>DoneState</vt:lpstr>
      <vt:lpstr>Description of the ADC’s driver (simulation results-adv_adc_TB.vhd)</vt:lpstr>
      <vt:lpstr>DOUT generation in adv_adc_TB</vt:lpstr>
      <vt:lpstr>Channel switching in adv_adc_TB</vt:lpstr>
      <vt:lpstr>Application of the ADC </vt:lpstr>
      <vt:lpstr>Interaction with ADC</vt:lpstr>
      <vt:lpstr>7-Segment Display Coding</vt:lpstr>
      <vt:lpstr>ADC application simulation</vt:lpstr>
      <vt:lpstr>Testing the application on the board </vt:lpstr>
      <vt:lpstr>Testing the application on the board</vt:lpstr>
      <vt:lpstr>Testing the application on the board</vt:lpstr>
      <vt:lpstr>Testing the application on the board</vt:lpstr>
      <vt:lpstr>Testing the application on the board</vt:lpstr>
      <vt:lpstr>Testing the application on the board</vt:lpstr>
      <vt:lpstr>Testing the application on the board (video)</vt:lpstr>
      <vt:lpstr>Thank you for your attention !</vt:lpstr>
    </vt:vector>
  </TitlesOfParts>
  <Company>Faculté Polytechnique de Mons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1009-02 Electronique Physique 2005</dc:title>
  <dc:subject>1 Introduction</dc:subject>
  <dc:creator>Carlos Valderrama</dc:creator>
  <cp:lastModifiedBy>Nikola JOVICIC</cp:lastModifiedBy>
  <cp:revision>2385</cp:revision>
  <cp:lastPrinted>2016-05-10T12:40:43Z</cp:lastPrinted>
  <dcterms:created xsi:type="dcterms:W3CDTF">2004-05-13T11:48:04Z</dcterms:created>
  <dcterms:modified xsi:type="dcterms:W3CDTF">2019-06-14T13:20:21Z</dcterms:modified>
</cp:coreProperties>
</file>