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7" r:id="rId4"/>
    <p:sldId id="258" r:id="rId5"/>
    <p:sldId id="268" r:id="rId6"/>
    <p:sldId id="269" r:id="rId7"/>
    <p:sldId id="261" r:id="rId8"/>
    <p:sldId id="270" r:id="rId9"/>
    <p:sldId id="259" r:id="rId10"/>
    <p:sldId id="267" r:id="rId11"/>
    <p:sldId id="266" r:id="rId12"/>
    <p:sldId id="26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6"/>
    <p:restoredTop sz="95534" autoAdjust="0"/>
  </p:normalViewPr>
  <p:slideViewPr>
    <p:cSldViewPr snapToGrid="0" snapToObjects="1">
      <p:cViewPr varScale="1">
        <p:scale>
          <a:sx n="92" d="100"/>
          <a:sy n="92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2FE-C469-FC4E-B9B9-8FF209A6C24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CD11-F01D-D44E-8F62-A62A8381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0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887ED-AB47-4D4D-8BAF-F3F971457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A6DC-16EA-1942-951A-75606508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42D66ED0-EE81-A44A-9726-3130B377C20F}" type="datetime1">
              <a:rPr lang="en-US" smtClean="0"/>
              <a:t>11/14/18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3C92BB-AC98-2445-AC18-63FFCFA5DB55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322CB36-04C7-C44E-AD47-2A688AA6629F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CE84AA0-24E8-0047-B8E6-A9DAA0C64AB6}" type="datetime1">
              <a:rPr lang="en-US" smtClean="0"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8ADD7F-8437-814D-8D0D-8CD94BC74852}" type="datetime1">
              <a:rPr lang="en-US" smtClean="0"/>
              <a:t>11/14/18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6930A6D-37D3-6A43-A130-14FC6565E093}" type="datetime1">
              <a:rPr lang="en-US" smtClean="0"/>
              <a:t>11/14/18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FA40928A-E179-ED44-B545-912E83F828DC}" type="datetime1">
              <a:rPr lang="en-US" smtClean="0"/>
              <a:t>11/14/18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ABE97BC-64CA-FF43-B479-52D0059C7824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445857E-A0B8-6F4E-841F-91220E333F0A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468AB6A-C180-AF43-8E15-8F1EDB8A472E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4014FB58-3113-6143-AC83-92D8B7762C3C}" type="datetime1">
              <a:rPr lang="en-US" smtClean="0"/>
              <a:t>11/14/18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46E3902-9C25-9647-94CC-3CE1E25EFD54}" type="datetime1">
              <a:rPr lang="en-US" smtClean="0"/>
              <a:t>11/14/18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90333"/>
            <a:ext cx="6705600" cy="2777067"/>
          </a:xfrm>
        </p:spPr>
        <p:txBody>
          <a:bodyPr>
            <a:normAutofit/>
          </a:bodyPr>
          <a:lstStyle/>
          <a:p>
            <a:r>
              <a:rPr lang="en-US" dirty="0"/>
              <a:t>Multivariate Statistical methods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Lyon</a:t>
            </a:r>
          </a:p>
        </p:txBody>
      </p:sp>
    </p:spTree>
    <p:extLst>
      <p:ext uri="{BB962C8B-B14F-4D97-AF65-F5344CB8AC3E}">
        <p14:creationId xmlns:p14="http://schemas.microsoft.com/office/powerpoint/2010/main" val="379223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Theoretical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80269"/>
          </a:xfrm>
        </p:spPr>
        <p:txBody>
          <a:bodyPr/>
          <a:lstStyle/>
          <a:p>
            <a:r>
              <a:rPr lang="en-US" dirty="0"/>
              <a:t>For variables (X</a:t>
            </a:r>
            <a:r>
              <a:rPr lang="en-US" baseline="-25000" dirty="0"/>
              <a:t>i</a:t>
            </a:r>
            <a:r>
              <a:rPr lang="en-US" dirty="0"/>
              <a:t>) you want to create indexes (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7425-2B29-2A40-9496-5ECD11624C94}"/>
              </a:ext>
            </a:extLst>
          </p:cNvPr>
          <p:cNvSpPr txBox="1"/>
          <p:nvPr/>
        </p:nvSpPr>
        <p:spPr>
          <a:xfrm>
            <a:off x="2742222" y="2532529"/>
            <a:ext cx="365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+ X</a:t>
            </a:r>
            <a:r>
              <a:rPr lang="en-US" sz="2800" baseline="-25000" dirty="0"/>
              <a:t>4</a:t>
            </a:r>
            <a:r>
              <a:rPr lang="en-US" sz="2800" dirty="0"/>
              <a:t> + X</a:t>
            </a:r>
            <a:r>
              <a:rPr lang="en-US" sz="2800" baseline="-250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E4C2D-A747-9C48-A7BC-8A20F2F9EBC8}"/>
              </a:ext>
            </a:extLst>
          </p:cNvPr>
          <p:cNvSpPr txBox="1"/>
          <p:nvPr/>
        </p:nvSpPr>
        <p:spPr>
          <a:xfrm>
            <a:off x="2742222" y="3325198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Then:</a:t>
            </a:r>
          </a:p>
          <a:p>
            <a:r>
              <a:rPr lang="en-US" sz="2800" dirty="0"/>
              <a:t>I</a:t>
            </a:r>
            <a:r>
              <a:rPr lang="en-US" sz="2800" baseline="-25000" dirty="0"/>
              <a:t>2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+ X</a:t>
            </a:r>
            <a:r>
              <a:rPr lang="en-US" sz="2800" baseline="-25000" dirty="0"/>
              <a:t>2</a:t>
            </a:r>
            <a:r>
              <a:rPr lang="en-US" sz="2800" dirty="0"/>
              <a:t> + 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FA4EC-1671-B045-BA1B-C67168EF2703}"/>
              </a:ext>
            </a:extLst>
          </p:cNvPr>
          <p:cNvSpPr txBox="1"/>
          <p:nvPr/>
        </p:nvSpPr>
        <p:spPr>
          <a:xfrm>
            <a:off x="2742222" y="5433094"/>
            <a:ext cx="3659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Eventually:</a:t>
            </a:r>
          </a:p>
          <a:p>
            <a:r>
              <a:rPr lang="en-US" sz="2800" dirty="0" err="1"/>
              <a:t>I</a:t>
            </a:r>
            <a:r>
              <a:rPr lang="en-US" sz="2800" baseline="-25000" dirty="0" err="1"/>
              <a:t>k</a:t>
            </a:r>
            <a:r>
              <a:rPr lang="en-US" sz="2800" dirty="0"/>
              <a:t> = X</a:t>
            </a:r>
            <a:r>
              <a:rPr lang="en-US" sz="2800" baseline="-25000" dirty="0"/>
              <a:t>1</a:t>
            </a:r>
            <a:r>
              <a:rPr lang="en-US" sz="2800" dirty="0"/>
              <a:t> – X</a:t>
            </a:r>
            <a:r>
              <a:rPr lang="en-US" sz="2800" baseline="-25000" dirty="0"/>
              <a:t>2</a:t>
            </a:r>
            <a:r>
              <a:rPr lang="en-US" sz="2800" dirty="0"/>
              <a:t> – X</a:t>
            </a:r>
            <a:r>
              <a:rPr lang="en-US" sz="2800" baseline="-25000" dirty="0"/>
              <a:t>3</a:t>
            </a:r>
            <a:r>
              <a:rPr lang="en-US" sz="2800" dirty="0"/>
              <a:t> – X</a:t>
            </a:r>
            <a:r>
              <a:rPr lang="en-US" sz="2800" baseline="-25000" dirty="0"/>
              <a:t>4</a:t>
            </a:r>
            <a:r>
              <a:rPr lang="en-US" sz="2800" dirty="0"/>
              <a:t> – X</a:t>
            </a:r>
            <a:r>
              <a:rPr lang="en-US" sz="2800" baseline="-25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A43C6-8A14-0941-B559-EDDC0E9D9A0A}"/>
              </a:ext>
            </a:extLst>
          </p:cNvPr>
          <p:cNvSpPr txBox="1"/>
          <p:nvPr/>
        </p:nvSpPr>
        <p:spPr>
          <a:xfrm>
            <a:off x="2742222" y="4142228"/>
            <a:ext cx="3659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2050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Considerations of 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9201"/>
          </a:xfrm>
        </p:spPr>
        <p:txBody>
          <a:bodyPr/>
          <a:lstStyle/>
          <a:p>
            <a:r>
              <a:rPr lang="en-US" dirty="0"/>
              <a:t>Axis orthogonality</a:t>
            </a:r>
          </a:p>
          <a:p>
            <a:pPr lvl="1"/>
            <a:r>
              <a:rPr lang="en-US" dirty="0"/>
              <a:t>Due to the variation maximization axes are ”constrained to orthogonality”</a:t>
            </a:r>
          </a:p>
          <a:p>
            <a:pPr lvl="1"/>
            <a:r>
              <a:rPr lang="en-US" dirty="0"/>
              <a:t>Plain English: they are all perpendicular</a:t>
            </a:r>
          </a:p>
          <a:p>
            <a:pPr lvl="1"/>
            <a:r>
              <a:rPr lang="en-US" dirty="0"/>
              <a:t>This means PC3 through </a:t>
            </a:r>
            <a:r>
              <a:rPr lang="en-US" dirty="0" err="1"/>
              <a:t>PC</a:t>
            </a:r>
            <a:r>
              <a:rPr lang="en-US" baseline="-25000" dirty="0" err="1"/>
              <a:t>n</a:t>
            </a:r>
            <a:r>
              <a:rPr lang="en-US" dirty="0"/>
              <a:t> are defined as soon as PC1 &amp; PC2 are</a:t>
            </a:r>
          </a:p>
          <a:p>
            <a:pPr lvl="1"/>
            <a:r>
              <a:rPr lang="en-US" dirty="0"/>
              <a:t>Focus on early PCs to avoid this problem</a:t>
            </a:r>
          </a:p>
          <a:p>
            <a:r>
              <a:rPr lang="en-US" dirty="0"/>
              <a:t>Not a hypothesis test</a:t>
            </a:r>
          </a:p>
          <a:p>
            <a:pPr lvl="1"/>
            <a:r>
              <a:rPr lang="en-US" dirty="0"/>
              <a:t>Good for visualizing patterns in data</a:t>
            </a:r>
          </a:p>
          <a:p>
            <a:pPr lvl="1"/>
            <a:r>
              <a:rPr lang="en-US" dirty="0"/>
              <a:t>Not good for statistical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6859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/>
              <a:t>Sometimes aka NMDS or NMMDS</a:t>
            </a:r>
          </a:p>
          <a:p>
            <a:r>
              <a:rPr lang="en-US" dirty="0"/>
              <a:t>Nonmetric means it uses dissimilarities</a:t>
            </a:r>
          </a:p>
          <a:p>
            <a:pPr lvl="1"/>
            <a:r>
              <a:rPr lang="en-US" dirty="0"/>
              <a:t>Dissimilarity ≠ distance</a:t>
            </a:r>
          </a:p>
          <a:p>
            <a:r>
              <a:rPr lang="en-US" dirty="0"/>
              <a:t>Get to choose the number of dimensions</a:t>
            </a:r>
          </a:p>
          <a:p>
            <a:pPr lvl="1"/>
            <a:r>
              <a:rPr lang="en-US" dirty="0"/>
              <a:t>Then scale to that number</a:t>
            </a:r>
          </a:p>
          <a:p>
            <a:r>
              <a:rPr lang="en-US" dirty="0"/>
              <a:t>Aims to reduce “stress” between objects</a:t>
            </a:r>
          </a:p>
          <a:p>
            <a:pPr lvl="1"/>
            <a:r>
              <a:rPr lang="en-US" dirty="0"/>
              <a:t>Stress indicates how much tension there is between the distances among points and their spatial configuration</a:t>
            </a:r>
          </a:p>
          <a:p>
            <a:pPr lvl="1"/>
            <a:r>
              <a:rPr lang="en-US" dirty="0"/>
              <a:t>Want stress to be small (i.e. have high goodness of fit)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11097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CEF27-8098-AD44-B090-6D6AD2D32C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14047"/>
          </a:xfrm>
        </p:spPr>
        <p:txBody>
          <a:bodyPr/>
          <a:lstStyle/>
          <a:p>
            <a:r>
              <a:rPr lang="en-US" dirty="0"/>
              <a:t>Choose starting configuration of points</a:t>
            </a:r>
          </a:p>
          <a:p>
            <a:pPr lvl="1"/>
            <a:r>
              <a:rPr lang="en-US" dirty="0"/>
              <a:t>Move them around and measure stress at each configuration</a:t>
            </a:r>
          </a:p>
          <a:p>
            <a:pPr lvl="1"/>
            <a:r>
              <a:rPr lang="en-US" dirty="0"/>
              <a:t>Keep moving until stress minimizes</a:t>
            </a:r>
          </a:p>
          <a:p>
            <a:r>
              <a:rPr lang="en-US" dirty="0"/>
              <a:t>Start again with a different position</a:t>
            </a:r>
          </a:p>
          <a:p>
            <a:pPr lvl="1"/>
            <a:r>
              <a:rPr lang="en-US" dirty="0"/>
              <a:t>Rinse and repeat</a:t>
            </a:r>
          </a:p>
          <a:p>
            <a:r>
              <a:rPr lang="en-US" dirty="0"/>
              <a:t>Multiple starting configurations help avoid local stress minima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31283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8CE-8399-E54A-9B96-E780AEBD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Helicopter Analogy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16375-2795-8243-A5B8-5378A51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7BC9-81AB-3B40-A479-FCDC2F835627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72F33-21E5-9442-9AF4-F9F70674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2218764"/>
            <a:ext cx="6653680" cy="4603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5271F-A4C4-0645-9316-ACB9E04D1593}"/>
              </a:ext>
            </a:extLst>
          </p:cNvPr>
          <p:cNvSpPr txBox="1"/>
          <p:nvPr/>
        </p:nvSpPr>
        <p:spPr>
          <a:xfrm>
            <a:off x="1425388" y="6104965"/>
            <a:ext cx="30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Hypothetical Stress Landscape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72537-2F6B-B44F-86BE-73F82F5F0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86" y="1516698"/>
            <a:ext cx="1092574" cy="60698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83DB56F2-67A6-0F4D-9FA4-253FC31D878D}"/>
              </a:ext>
            </a:extLst>
          </p:cNvPr>
          <p:cNvSpPr/>
          <p:nvPr/>
        </p:nvSpPr>
        <p:spPr>
          <a:xfrm>
            <a:off x="5392271" y="2096790"/>
            <a:ext cx="139514" cy="16818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354518-266F-784D-9CA2-29DA182AE1AE}"/>
              </a:ext>
            </a:extLst>
          </p:cNvPr>
          <p:cNvGrpSpPr/>
          <p:nvPr/>
        </p:nvGrpSpPr>
        <p:grpSpPr>
          <a:xfrm>
            <a:off x="1845376" y="3295779"/>
            <a:ext cx="1092574" cy="2261926"/>
            <a:chOff x="5039286" y="1516698"/>
            <a:chExt cx="1092574" cy="22619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F5560F-F012-2C42-9C4A-526B2541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E1656F98-912B-A345-BCD3-FD3FEF14D759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31207A-4C93-5C4E-B47D-D67FCB6E622E}"/>
              </a:ext>
            </a:extLst>
          </p:cNvPr>
          <p:cNvGrpSpPr/>
          <p:nvPr/>
        </p:nvGrpSpPr>
        <p:grpSpPr>
          <a:xfrm>
            <a:off x="3028903" y="1654435"/>
            <a:ext cx="1092574" cy="2261926"/>
            <a:chOff x="5039286" y="1516698"/>
            <a:chExt cx="1092574" cy="22619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D6003-066E-8549-A472-9C8C8FB2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41D7B26D-A3B5-F746-9D50-FC58BD5DC40D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F0668-4CB7-4B48-990C-C8D6F8B51040}"/>
              </a:ext>
            </a:extLst>
          </p:cNvPr>
          <p:cNvGrpSpPr/>
          <p:nvPr/>
        </p:nvGrpSpPr>
        <p:grpSpPr>
          <a:xfrm>
            <a:off x="6222814" y="3599272"/>
            <a:ext cx="1092574" cy="2261926"/>
            <a:chOff x="5039286" y="1516698"/>
            <a:chExt cx="1092574" cy="22619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99E642-0928-5148-B416-F8908E241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E8292141-B599-2747-AA12-7465D8210A7E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76C7E-29C6-004C-8856-8322334FE401}"/>
              </a:ext>
            </a:extLst>
          </p:cNvPr>
          <p:cNvGrpSpPr/>
          <p:nvPr/>
        </p:nvGrpSpPr>
        <p:grpSpPr>
          <a:xfrm>
            <a:off x="3902965" y="3610048"/>
            <a:ext cx="1092574" cy="2261926"/>
            <a:chOff x="5039286" y="1516698"/>
            <a:chExt cx="1092574" cy="22619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964367-99D6-2D45-9F85-87A8ACE5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286" y="1516698"/>
              <a:ext cx="1092574" cy="606986"/>
            </a:xfrm>
            <a:prstGeom prst="rect">
              <a:avLst/>
            </a:prstGeom>
          </p:spPr>
        </p:pic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128FFE4A-B54F-DE42-A9A9-82D20D6D24B2}"/>
                </a:ext>
              </a:extLst>
            </p:cNvPr>
            <p:cNvSpPr/>
            <p:nvPr/>
          </p:nvSpPr>
          <p:spPr>
            <a:xfrm>
              <a:off x="5392271" y="2096790"/>
              <a:ext cx="139514" cy="16818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035825-B64E-3147-965B-43CDBA89452B}"/>
              </a:ext>
            </a:extLst>
          </p:cNvPr>
          <p:cNvGrpSpPr/>
          <p:nvPr/>
        </p:nvGrpSpPr>
        <p:grpSpPr>
          <a:xfrm>
            <a:off x="6206192" y="1569810"/>
            <a:ext cx="2136586" cy="923330"/>
            <a:chOff x="6206192" y="1569810"/>
            <a:chExt cx="2136586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BCCD29-3CB9-BC41-BE0B-B699D28416B9}"/>
                </a:ext>
              </a:extLst>
            </p:cNvPr>
            <p:cNvSpPr txBox="1"/>
            <p:nvPr/>
          </p:nvSpPr>
          <p:spPr>
            <a:xfrm>
              <a:off x="6755128" y="1569810"/>
              <a:ext cx="158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starting configuration of the data</a:t>
              </a:r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E1488B9C-307C-4841-A019-A8EF55647532}"/>
                </a:ext>
              </a:extLst>
            </p:cNvPr>
            <p:cNvSpPr/>
            <p:nvPr/>
          </p:nvSpPr>
          <p:spPr>
            <a:xfrm rot="5400000">
              <a:off x="6370554" y="1567672"/>
              <a:ext cx="241852" cy="5705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7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before we begin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4235450" cy="5070877"/>
          </a:xfrm>
        </p:spPr>
        <p:txBody>
          <a:bodyPr>
            <a:normAutofit/>
          </a:bodyPr>
          <a:lstStyle/>
          <a:p>
            <a:r>
              <a:rPr lang="en-US" dirty="0"/>
              <a:t>Read this book -&gt;</a:t>
            </a:r>
          </a:p>
          <a:p>
            <a:pPr lvl="1"/>
            <a:r>
              <a:rPr lang="en-US" dirty="0"/>
              <a:t>Has complete R appendix for:</a:t>
            </a:r>
          </a:p>
          <a:p>
            <a:pPr lvl="2"/>
            <a:r>
              <a:rPr lang="en-US" dirty="0"/>
              <a:t>Every example</a:t>
            </a:r>
          </a:p>
          <a:p>
            <a:pPr lvl="2"/>
            <a:r>
              <a:rPr lang="en-US" dirty="0"/>
              <a:t>Every figure</a:t>
            </a:r>
          </a:p>
          <a:p>
            <a:pPr lvl="2"/>
            <a:r>
              <a:rPr lang="en-US" dirty="0"/>
              <a:t>Every operation</a:t>
            </a:r>
          </a:p>
          <a:p>
            <a:pPr lvl="1"/>
            <a:r>
              <a:rPr lang="en-US" dirty="0"/>
              <a:t>Essentially written in R Markdown</a:t>
            </a:r>
          </a:p>
          <a:p>
            <a:r>
              <a:rPr lang="en-US" dirty="0"/>
              <a:t>Is actually pretty engaging to read</a:t>
            </a:r>
          </a:p>
        </p:txBody>
      </p:sp>
      <p:pic>
        <p:nvPicPr>
          <p:cNvPr id="8" name="Content Placeholder 7" descr="9781498728966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7" r="-8827"/>
          <a:stretch>
            <a:fillRect/>
          </a:stretch>
        </p:blipFill>
        <p:spPr>
          <a:xfrm>
            <a:off x="4845050" y="1589088"/>
            <a:ext cx="3886200" cy="50720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Resampling/Permutation</a:t>
            </a:r>
          </a:p>
          <a:p>
            <a:r>
              <a:rPr lang="en-US" dirty="0"/>
              <a:t>Multivariate Data Visualization</a:t>
            </a:r>
          </a:p>
          <a:p>
            <a:r>
              <a:rPr lang="en-US" dirty="0"/>
              <a:t>Principal Components Analysis (PCA)</a:t>
            </a:r>
          </a:p>
          <a:p>
            <a:r>
              <a:rPr lang="en-US" dirty="0"/>
              <a:t>Nonmetric Multidimensional Scaling (NMS)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-28222" y="1111955"/>
            <a:ext cx="612648" cy="530578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Multivariate definition:</a:t>
            </a:r>
          </a:p>
          <a:p>
            <a:pPr lvl="1"/>
            <a:r>
              <a:rPr lang="en-US" sz="2400" dirty="0"/>
              <a:t>Any dataset with more variables (p) than observations (n)</a:t>
            </a:r>
          </a:p>
          <a:p>
            <a:pPr lvl="2"/>
            <a:r>
              <a:rPr lang="en-US" dirty="0"/>
              <a:t>I.e. more columns than rows</a:t>
            </a:r>
          </a:p>
          <a:p>
            <a:pPr lvl="1"/>
            <a:r>
              <a:rPr lang="en-US" dirty="0"/>
              <a:t>Basically every ecology/evolution dataset</a:t>
            </a:r>
          </a:p>
          <a:p>
            <a:r>
              <a:rPr lang="en-US" dirty="0"/>
              <a:t>Difference from</a:t>
            </a:r>
            <a:r>
              <a:rPr lang="en-US" sz="1000" dirty="0"/>
              <a:t> (improvement on) </a:t>
            </a:r>
            <a:r>
              <a:rPr lang="en-US" dirty="0"/>
              <a:t>univariate</a:t>
            </a:r>
          </a:p>
          <a:p>
            <a:pPr lvl="1"/>
            <a:r>
              <a:rPr lang="en-US" dirty="0"/>
              <a:t>Univariate explores variation in one variable</a:t>
            </a:r>
          </a:p>
          <a:p>
            <a:pPr lvl="1"/>
            <a:r>
              <a:rPr lang="en-US" dirty="0"/>
              <a:t>Multivariate explores variation in </a:t>
            </a:r>
            <a:r>
              <a:rPr lang="en-US" i="1" dirty="0"/>
              <a:t>many</a:t>
            </a:r>
            <a:r>
              <a:rPr lang="en-US" dirty="0"/>
              <a:t> variables</a:t>
            </a:r>
          </a:p>
          <a:p>
            <a:pPr lvl="2"/>
            <a:r>
              <a:rPr lang="en-US" dirty="0"/>
              <a:t>And their potential inter-relationships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7CACC-4134-344B-9EF8-EA81A93CBAF8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350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Permutation/Resampling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Frequentist Statistics</a:t>
            </a:r>
          </a:p>
          <a:p>
            <a:pPr lvl="1"/>
            <a:r>
              <a:rPr lang="en-US" dirty="0"/>
              <a:t>Theoretical distributions from 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Resampling Statistics</a:t>
            </a:r>
          </a:p>
          <a:p>
            <a:pPr lvl="1"/>
            <a:r>
              <a:rPr lang="en-US" dirty="0"/>
              <a:t>Theoretical distributions from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BDD99-0575-D447-9022-3FE8853D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679700"/>
            <a:ext cx="9017000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FD0F1-2E7D-834B-BE92-CC7EA4DA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07" y="5202518"/>
            <a:ext cx="1453187" cy="149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1159-35E4-924B-9430-7D57229D41F0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35517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EA93-DA43-A042-9668-97FF5277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Theoretical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FF76D-73B4-184A-8D7E-470F6D3A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AB69-BBDD-8A48-A7A4-2D5851E397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Take samples from data (i.e. “re-sample” data)</a:t>
            </a:r>
          </a:p>
          <a:p>
            <a:pPr lvl="1"/>
            <a:r>
              <a:rPr lang="en-US" dirty="0"/>
              <a:t>Evaluate significance based on the re-sampled group</a:t>
            </a:r>
          </a:p>
          <a:p>
            <a:r>
              <a:rPr lang="en-US" dirty="0"/>
              <a:t>Resampling/permutation methods are:</a:t>
            </a:r>
          </a:p>
          <a:p>
            <a:pPr lvl="1"/>
            <a:r>
              <a:rPr lang="en-US" dirty="0"/>
              <a:t>Nonparametric</a:t>
            </a:r>
          </a:p>
          <a:p>
            <a:pPr lvl="2"/>
            <a:r>
              <a:rPr lang="en-US" dirty="0"/>
              <a:t>I.e. no theoretical distribution</a:t>
            </a:r>
          </a:p>
          <a:p>
            <a:pPr lvl="1"/>
            <a:r>
              <a:rPr lang="en-US" dirty="0"/>
              <a:t>Flexible</a:t>
            </a:r>
          </a:p>
          <a:p>
            <a:pPr lvl="2"/>
            <a:r>
              <a:rPr lang="en-US" dirty="0"/>
              <a:t>Can assess both standard and non-standard designs</a:t>
            </a:r>
          </a:p>
          <a:p>
            <a:pPr lvl="2"/>
            <a:r>
              <a:rPr lang="en-US" dirty="0"/>
              <a:t>High-dimensional data (p &gt;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042D0-528A-914F-AF1E-B9C34ECF527B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03EF-3622-3C42-A44C-7BEA24299FE8}"/>
              </a:ext>
            </a:extLst>
          </p:cNvPr>
          <p:cNvSpPr txBox="1"/>
          <p:nvPr/>
        </p:nvSpPr>
        <p:spPr>
          <a:xfrm>
            <a:off x="6617998" y="6301751"/>
            <a:ext cx="2586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Slide modified from:</a:t>
            </a:r>
          </a:p>
          <a:p>
            <a:pPr algn="r"/>
            <a:r>
              <a:rPr lang="en-US" sz="1600" dirty="0"/>
              <a:t>Dean Adams’ Biostats course</a:t>
            </a:r>
          </a:p>
        </p:txBody>
      </p:sp>
    </p:spTree>
    <p:extLst>
      <p:ext uri="{BB962C8B-B14F-4D97-AF65-F5344CB8AC3E}">
        <p14:creationId xmlns:p14="http://schemas.microsoft.com/office/powerpoint/2010/main" val="1541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Types of Permutation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1555376"/>
          </a:xfrm>
        </p:spPr>
        <p:txBody>
          <a:bodyPr/>
          <a:lstStyle/>
          <a:p>
            <a:r>
              <a:rPr lang="en-US" dirty="0"/>
              <a:t>Permute the whole 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AAD974-A5CE-6B4C-948C-4E62C28A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1555376"/>
          </a:xfrm>
        </p:spPr>
        <p:txBody>
          <a:bodyPr/>
          <a:lstStyle/>
          <a:p>
            <a:r>
              <a:rPr lang="en-US" dirty="0"/>
              <a:t>Fit the preferred model</a:t>
            </a:r>
          </a:p>
          <a:p>
            <a:r>
              <a:rPr lang="en-US" dirty="0"/>
              <a:t>Permute the </a:t>
            </a:r>
            <a:r>
              <a:rPr lang="en-US" i="1" dirty="0"/>
              <a:t>residuals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C9D0AB-DB35-4143-AE6E-9108BBFE90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”Full” Permutation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348CAE-78AE-2148-A30C-0DCB2977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Residual Permutation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7CC2-8DE3-644E-8872-A77CC4AC4136}"/>
              </a:ext>
            </a:extLst>
          </p:cNvPr>
          <p:cNvSpPr/>
          <p:nvPr/>
        </p:nvSpPr>
        <p:spPr>
          <a:xfrm>
            <a:off x="7153835" y="0"/>
            <a:ext cx="1990165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Permutation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73C952-DE2C-2D4F-8A86-1F067E20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734878"/>
            <a:ext cx="8966200" cy="1701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800E51-A120-F140-8125-7F4663831A3A}"/>
              </a:ext>
            </a:extLst>
          </p:cNvPr>
          <p:cNvSpPr/>
          <p:nvPr/>
        </p:nvSpPr>
        <p:spPr>
          <a:xfrm>
            <a:off x="1183341" y="5585778"/>
            <a:ext cx="618565" cy="2367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resid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50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used as synonymous with “ordination”</a:t>
            </a:r>
          </a:p>
          <a:p>
            <a:r>
              <a:rPr lang="en-US" dirty="0"/>
              <a:t>Frequently uses “multidimensional scaling”</a:t>
            </a:r>
          </a:p>
          <a:p>
            <a:pPr lvl="1"/>
            <a:r>
              <a:rPr lang="en-US" dirty="0"/>
              <a:t>Condense many dimensions of data into two or three</a:t>
            </a:r>
          </a:p>
          <a:p>
            <a:pPr lvl="1"/>
            <a:r>
              <a:rPr lang="en-US" dirty="0"/>
              <a:t>Requires distances between objects in </a:t>
            </a:r>
            <a:r>
              <a:rPr lang="en-US" dirty="0" err="1"/>
              <a:t>multivar</a:t>
            </a:r>
            <a:r>
              <a:rPr lang="en-US" dirty="0"/>
              <a:t>. space</a:t>
            </a:r>
          </a:p>
          <a:p>
            <a:r>
              <a:rPr lang="en-US" dirty="0"/>
              <a:t>Couple main flavors:</a:t>
            </a:r>
          </a:p>
          <a:p>
            <a:pPr lvl="1"/>
            <a:r>
              <a:rPr lang="en-US" dirty="0"/>
              <a:t>PCA</a:t>
            </a:r>
            <a:endParaRPr lang="en-US" u="sng" dirty="0"/>
          </a:p>
          <a:p>
            <a:pPr lvl="1"/>
            <a:r>
              <a:rPr lang="en-US" u="sng" dirty="0"/>
              <a:t>N</a:t>
            </a:r>
            <a:r>
              <a:rPr lang="en-US" dirty="0"/>
              <a:t>onmetric </a:t>
            </a:r>
            <a:r>
              <a:rPr lang="en-US" u="sng" dirty="0"/>
              <a:t>M</a:t>
            </a:r>
            <a:r>
              <a:rPr lang="en-US" dirty="0"/>
              <a:t>ultidimensional </a:t>
            </a:r>
            <a:r>
              <a:rPr lang="en-US" u="sng" dirty="0"/>
              <a:t>S</a:t>
            </a:r>
            <a:r>
              <a:rPr lang="en-US" dirty="0"/>
              <a:t>caling (NMS)</a:t>
            </a:r>
          </a:p>
          <a:p>
            <a:pPr lvl="1"/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Co</a:t>
            </a:r>
            <a:r>
              <a:rPr lang="en-US" dirty="0"/>
              <a:t>ordinates </a:t>
            </a:r>
            <a:r>
              <a:rPr lang="en-US" u="sng" dirty="0"/>
              <a:t>A</a:t>
            </a:r>
            <a:r>
              <a:rPr lang="en-US" dirty="0"/>
              <a:t>nalysis (PCoA)</a:t>
            </a:r>
          </a:p>
          <a:p>
            <a:pPr lvl="2"/>
            <a:r>
              <a:rPr lang="en-US" dirty="0"/>
              <a:t>Related to PCA</a:t>
            </a:r>
          </a:p>
          <a:p>
            <a:pPr lvl="2"/>
            <a:r>
              <a:rPr lang="en-US" dirty="0"/>
              <a:t>Aka Metric Multidimensional Scaling</a:t>
            </a:r>
          </a:p>
          <a:p>
            <a:pPr lvl="2"/>
            <a:r>
              <a:rPr lang="en-US" dirty="0"/>
              <a:t>Not covered here, but cool if you really want </a:t>
            </a:r>
            <a:r>
              <a:rPr lang="en-US" i="1" dirty="0"/>
              <a:t>metric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3F084-2822-4C4A-881C-ED55C0D51003}"/>
              </a:ext>
            </a:extLst>
          </p:cNvPr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Viz</a:t>
            </a:r>
          </a:p>
        </p:txBody>
      </p:sp>
    </p:spTree>
    <p:extLst>
      <p:ext uri="{BB962C8B-B14F-4D97-AF65-F5344CB8AC3E}">
        <p14:creationId xmlns:p14="http://schemas.microsoft.com/office/powerpoint/2010/main" val="29055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</a:t>
            </a:r>
            <a:r>
              <a:rPr lang="en-US" dirty="0"/>
              <a:t>rincipal </a:t>
            </a:r>
            <a:r>
              <a:rPr lang="en-US" u="sng" dirty="0"/>
              <a:t>C</a:t>
            </a:r>
            <a:r>
              <a:rPr lang="en-US" dirty="0"/>
              <a:t>omponents </a:t>
            </a:r>
            <a:r>
              <a:rPr lang="en-US" u="sng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3911"/>
          </a:xfrm>
        </p:spPr>
        <p:txBody>
          <a:bodyPr/>
          <a:lstStyle/>
          <a:p>
            <a:r>
              <a:rPr lang="en-US" dirty="0"/>
              <a:t>Goal: reduce the number of variables</a:t>
            </a:r>
          </a:p>
          <a:p>
            <a:r>
              <a:rPr lang="en-US" dirty="0"/>
              <a:t>Mechanism: create combinations of existing variables to summarize variation</a:t>
            </a:r>
          </a:p>
          <a:p>
            <a:pPr lvl="1"/>
            <a:r>
              <a:rPr lang="en-US" dirty="0"/>
              <a:t>Want each combination to contain max variation possible</a:t>
            </a:r>
          </a:p>
          <a:p>
            <a:pPr lvl="1"/>
            <a:r>
              <a:rPr lang="en-US" dirty="0"/>
              <a:t>Such that you approach 100% variation summarized in only a few indexes</a:t>
            </a:r>
          </a:p>
          <a:p>
            <a:r>
              <a:rPr lang="en-US" dirty="0"/>
              <a:t>PC # = observation # (n)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76444" y="0"/>
            <a:ext cx="1467556" cy="49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255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304</TotalTime>
  <Words>598</Words>
  <Application>Microsoft Macintosh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Wingdings 2</vt:lpstr>
      <vt:lpstr>Median</vt:lpstr>
      <vt:lpstr>Multivariate Statistical methods in R</vt:lpstr>
      <vt:lpstr>Caveat before we begin</vt:lpstr>
      <vt:lpstr>Outline</vt:lpstr>
      <vt:lpstr>Multivariate Background</vt:lpstr>
      <vt:lpstr>Permutation/Resampling Methods</vt:lpstr>
      <vt:lpstr>Permutation Theoretical Process</vt:lpstr>
      <vt:lpstr>Two Major Types of Permutation</vt:lpstr>
      <vt:lpstr>Multivariate Visualization</vt:lpstr>
      <vt:lpstr>Principal Components Analysis</vt:lpstr>
      <vt:lpstr>PCA Theoretical Process</vt:lpstr>
      <vt:lpstr>Special Considerations of PCA</vt:lpstr>
      <vt:lpstr>Nonmetric Multidimensional Scaling</vt:lpstr>
      <vt:lpstr>NMS Process</vt:lpstr>
      <vt:lpstr>NMS Helicopter Analogy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Statistical methods in R</dc:title>
  <dc:creator>Nick</dc:creator>
  <cp:lastModifiedBy>Lyon, Nicholas J [EEOBA]</cp:lastModifiedBy>
  <cp:revision>61</cp:revision>
  <dcterms:created xsi:type="dcterms:W3CDTF">2018-11-07T20:05:33Z</dcterms:created>
  <dcterms:modified xsi:type="dcterms:W3CDTF">2018-11-14T19:04:40Z</dcterms:modified>
</cp:coreProperties>
</file>