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5" r:id="rId2"/>
    <p:sldId id="257" r:id="rId3"/>
    <p:sldId id="288" r:id="rId4"/>
    <p:sldId id="289" r:id="rId5"/>
    <p:sldId id="287" r:id="rId6"/>
    <p:sldId id="290" r:id="rId7"/>
    <p:sldId id="303" r:id="rId8"/>
    <p:sldId id="291" r:id="rId9"/>
    <p:sldId id="304" r:id="rId10"/>
    <p:sldId id="292" r:id="rId11"/>
    <p:sldId id="305" r:id="rId12"/>
    <p:sldId id="293" r:id="rId13"/>
    <p:sldId id="306" r:id="rId14"/>
    <p:sldId id="307" r:id="rId15"/>
    <p:sldId id="308" r:id="rId16"/>
    <p:sldId id="309" r:id="rId17"/>
    <p:sldId id="294" r:id="rId18"/>
    <p:sldId id="295" r:id="rId19"/>
    <p:sldId id="310" r:id="rId20"/>
    <p:sldId id="313" r:id="rId21"/>
    <p:sldId id="314" r:id="rId22"/>
    <p:sldId id="315" r:id="rId23"/>
    <p:sldId id="311" r:id="rId24"/>
    <p:sldId id="312" r:id="rId25"/>
    <p:sldId id="316" r:id="rId26"/>
    <p:sldId id="296" r:id="rId27"/>
    <p:sldId id="317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27C"/>
    <a:srgbClr val="FF6018"/>
    <a:srgbClr val="FFB02F"/>
    <a:srgbClr val="725EEC"/>
    <a:srgbClr val="588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3"/>
    <p:restoredTop sz="96197"/>
  </p:normalViewPr>
  <p:slideViewPr>
    <p:cSldViewPr snapToGrid="0">
      <p:cViewPr varScale="1">
        <p:scale>
          <a:sx n="116" d="100"/>
          <a:sy n="11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3195A-DD8B-534B-813F-71E1B5C109A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2742-2250-9141-9730-F984D429B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5907-0BBE-D591-F1E3-E1EAA5B2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DD4C3-FAEE-CF45-FE01-E3A7B235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BD4B-D731-852F-2D11-9D917D3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F990-BF6E-0141-99B2-285802DEF540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618A-8B5F-D13B-FFF8-E0CC8E3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0E94-8CD3-7BFA-AFAC-3025CEB3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3444-B7D7-C217-9837-B19645F2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CBE4F-4ACE-EB51-D348-982F75B8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2690-B861-9739-D6FA-516C863C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33C-089A-8549-9875-1CC9A80BA7E9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093D-5704-338E-4B25-7E0FCCC8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BC62-1710-2DBC-8B69-0AAA9D33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9F79E-4E1A-7117-E891-E349D050A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52612-E508-87B8-4EAE-35F2D55BC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5B43-A6AB-8520-B9E3-A0D786E0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7F5C-7BC1-E64D-ADDE-3C859A1DA47A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B6B6-B974-33C9-2210-92373952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09CC-C192-3B47-A226-2F385956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75B9-CAE2-3FB9-9BAF-59444A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CF9A-D512-BAE2-68F4-B347746E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76DC-1C28-A28B-A186-3E0F2F16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0236-F78A-FC43-809F-EA22E5FC7EE3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2A20-CC03-250E-E8E8-05C196C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9CAC-7EFD-6E7F-1B28-0F5483D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80CA-343D-4975-83E3-FF0EFDA8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17AC-FD50-44CB-7290-2945B91D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DE37-7C82-2994-B3B8-1BF339A1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84FB-68DE-6E4C-857A-1971EB877E77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65DA-1D38-3129-7534-7EE758F0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7708-816C-F64F-A383-FDFFDCEA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E25-011B-6588-8972-44E8626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EF3F-4EA5-6A14-5190-5319FBFA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1DAF-3A44-6F2E-0B9C-B363FD14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EDDB-1FB5-0B03-A0FE-D3D7C91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8770-92DE-F742-BA4D-84E1EEC6BBB8}" type="datetime1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386F-72FC-AE73-A421-C04B4EE3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069F-685B-5C86-4632-13950D82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E993-1DE8-9686-49B0-17F4147A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4D73-1A60-76BE-2CF1-A5C452ED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39A1-77CA-457D-E2B0-A3160551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68189-1A1D-3129-09E3-F13596678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217C6-7FE1-EE63-961A-3E4EA1AC1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613BE-FCEF-8333-7E14-09B8915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A9F-6556-E34C-ABA2-00BC78D44976}" type="datetime1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97AFF-158E-D2DA-29B6-6655511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AD53C-493C-C155-788F-37741D3A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C904-CFB0-877C-5BC3-388E5804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3D7D2-F64C-E054-C657-82121C98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B2C9-DDF3-F448-B652-69CE89283EF3}" type="datetime1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738E9-26C7-0E1F-F6E3-764EED9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F47AA-05E8-CB9F-7C86-045B544C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B892-0CBD-EFFC-8105-966A6BB1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A58-BFC9-924E-9948-14F133153DC4}" type="datetime1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9C2D8-357E-D50C-203D-BB81F14C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5311C-0C33-58CB-25D4-EAEBB2F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EF9-2F3C-5179-DA29-90D37B31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D43D-91D9-9C94-E722-1BEE93D9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F79A-5287-CE21-9C86-5CCAAED5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7B1D-638E-450F-3A1C-1878710B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3C0A-8F5D-F042-BD70-35ED8F2AE768}" type="datetime1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23C8-40F1-7210-B117-5124D91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25768-0E18-806B-AC15-8AE1D984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E024-4FB0-5BB7-716B-50A136D0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5931A-EDC7-48A2-BA05-209AE6CC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546C-1990-4EFF-7F79-167D7CC5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6A53-A2F3-FE84-0469-D2CB1006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2906-A089-8C4D-8F86-F2F0DC3AC1F9}" type="datetime1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D770-FCCC-C026-C777-AA5DA46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6DF4-CC36-D049-2A8B-7231BD7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F1E49-C391-D43A-70A8-FD926D6D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0098-2EC6-AAB8-1CD7-23D3B941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1487-329E-CA1D-EE90-596F4653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4E35-78FB-A741-A7BA-14FBACB0EB98}" type="datetime1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19AF-154B-DF9A-1031-A6B53463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FE08-5590-EF97-37D3-E9A3C85A5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2B56-AB38-AD4C-9A4A-E8BE863F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2BBFB67-2755-52E2-653D-2766EC620609}"/>
              </a:ext>
            </a:extLst>
          </p:cNvPr>
          <p:cNvSpPr txBox="1">
            <a:spLocks/>
          </p:cNvSpPr>
          <p:nvPr/>
        </p:nvSpPr>
        <p:spPr>
          <a:xfrm>
            <a:off x="0" y="1395698"/>
            <a:ext cx="12192000" cy="2103120"/>
          </a:xfrm>
          <a:prstGeom prst="rect">
            <a:avLst/>
          </a:prstGeom>
          <a:solidFill>
            <a:srgbClr val="725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+mn-lt"/>
                <a:cs typeface="Arial" panose="020B0604020202020204" pitchFamily="34" charset="0"/>
              </a:rPr>
              <a:t>R for Biologists</a:t>
            </a:r>
            <a:endParaRPr lang="en-US" sz="54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50077-2DAB-A762-E5C5-D9C54AE5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3042"/>
            <a:ext cx="4572000" cy="1655762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Focus: </a:t>
            </a:r>
            <a:endParaRPr lang="en-US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F6C6A78-65FA-DDBC-95DD-C8E262858249}"/>
              </a:ext>
            </a:extLst>
          </p:cNvPr>
          <p:cNvSpPr txBox="1">
            <a:spLocks/>
          </p:cNvSpPr>
          <p:nvPr/>
        </p:nvSpPr>
        <p:spPr>
          <a:xfrm>
            <a:off x="6096000" y="3733042"/>
            <a:ext cx="4724400" cy="298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Create/maintain graphics used in Quarto slide decks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71F7-FDAE-5F85-186B-511EF1CE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9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3B -- shape-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arrows.png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D036-8FE6-DC54-5329-B310770F20BB}"/>
              </a:ext>
            </a:extLst>
          </p:cNvPr>
          <p:cNvGrpSpPr/>
          <p:nvPr/>
        </p:nvGrpSpPr>
        <p:grpSpPr>
          <a:xfrm>
            <a:off x="5099774" y="2358526"/>
            <a:ext cx="1791591" cy="1940817"/>
            <a:chOff x="5099774" y="2358526"/>
            <a:chExt cx="1791591" cy="1940817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CB11765-3D97-1399-F88A-F5010EA22B73}"/>
                </a:ext>
              </a:extLst>
            </p:cNvPr>
            <p:cNvSpPr/>
            <p:nvPr/>
          </p:nvSpPr>
          <p:spPr>
            <a:xfrm>
              <a:off x="5291165" y="2358526"/>
              <a:ext cx="1600200" cy="914400"/>
            </a:xfrm>
            <a:prstGeom prst="rightArrow">
              <a:avLst/>
            </a:prstGeom>
            <a:solidFill>
              <a:schemeClr val="tx1">
                <a:lumMod val="90000"/>
                <a:lumOff val="10000"/>
              </a:schemeClr>
            </a:solidFill>
            <a:ln w="38100">
              <a:solidFill>
                <a:srgbClr val="FF6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6018"/>
                  </a:solidFill>
                </a:rPr>
                <a:t>Reshape </a:t>
              </a:r>
              <a:r>
                <a:rPr lang="en-US" sz="1400" b="1" u="sng" dirty="0">
                  <a:solidFill>
                    <a:srgbClr val="FF6018"/>
                  </a:solidFill>
                </a:rPr>
                <a:t>Wider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3CF05250-9372-C939-3598-6CB72CC32C62}"/>
                </a:ext>
              </a:extLst>
            </p:cNvPr>
            <p:cNvSpPr/>
            <p:nvPr/>
          </p:nvSpPr>
          <p:spPr>
            <a:xfrm flipH="1">
              <a:off x="5099774" y="3384943"/>
              <a:ext cx="1600200" cy="914400"/>
            </a:xfrm>
            <a:prstGeom prst="rightArrow">
              <a:avLst/>
            </a:prstGeom>
            <a:solidFill>
              <a:schemeClr val="tx1">
                <a:lumMod val="90000"/>
                <a:lumOff val="10000"/>
              </a:schemeClr>
            </a:solidFill>
            <a:ln w="38100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588FF9"/>
                  </a:solidFill>
                </a:rPr>
                <a:t>Reshape </a:t>
              </a:r>
              <a:r>
                <a:rPr lang="en-US" sz="1400" b="1" u="sng" dirty="0">
                  <a:solidFill>
                    <a:srgbClr val="588FF9"/>
                  </a:solidFill>
                </a:rPr>
                <a:t>Longer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3B -- shape-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wide.png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DF3D15-A05F-6307-5F79-EBC67D26558E}"/>
              </a:ext>
            </a:extLst>
          </p:cNvPr>
          <p:cNvGrpSpPr/>
          <p:nvPr/>
        </p:nvGrpSpPr>
        <p:grpSpPr>
          <a:xfrm>
            <a:off x="7031676" y="2420147"/>
            <a:ext cx="4116248" cy="1770379"/>
            <a:chOff x="7068028" y="3510817"/>
            <a:chExt cx="4116248" cy="17703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F753A6-FB67-44A9-D9F0-C4C16559A04E}"/>
                </a:ext>
              </a:extLst>
            </p:cNvPr>
            <p:cNvSpPr/>
            <p:nvPr/>
          </p:nvSpPr>
          <p:spPr>
            <a:xfrm>
              <a:off x="7068028" y="3510817"/>
              <a:ext cx="1309985" cy="534955"/>
            </a:xfrm>
            <a:prstGeom prst="rect">
              <a:avLst/>
            </a:prstGeom>
            <a:solidFill>
              <a:srgbClr val="FFB02F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Treatment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716BCF-9019-5808-75F8-6D56FBD69223}"/>
                </a:ext>
              </a:extLst>
            </p:cNvPr>
            <p:cNvSpPr/>
            <p:nvPr/>
          </p:nvSpPr>
          <p:spPr>
            <a:xfrm>
              <a:off x="8378013" y="3510817"/>
              <a:ext cx="935421" cy="534955"/>
            </a:xfrm>
            <a:prstGeom prst="rect">
              <a:avLst/>
            </a:prstGeom>
            <a:solidFill>
              <a:srgbClr val="DF227C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3E9300-A152-FAA7-5A88-3E5DEBBCF781}"/>
                </a:ext>
              </a:extLst>
            </p:cNvPr>
            <p:cNvSpPr/>
            <p:nvPr/>
          </p:nvSpPr>
          <p:spPr>
            <a:xfrm>
              <a:off x="7068028" y="4045772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8FC4ED-27F4-DD08-93FE-6D08A857F114}"/>
                </a:ext>
              </a:extLst>
            </p:cNvPr>
            <p:cNvSpPr/>
            <p:nvPr/>
          </p:nvSpPr>
          <p:spPr>
            <a:xfrm>
              <a:off x="8378013" y="4045772"/>
              <a:ext cx="935421" cy="617712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093D46-166D-5A23-B4D6-207529EC35D4}"/>
                </a:ext>
              </a:extLst>
            </p:cNvPr>
            <p:cNvSpPr/>
            <p:nvPr/>
          </p:nvSpPr>
          <p:spPr>
            <a:xfrm>
              <a:off x="7068028" y="4663484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C57E75-28F4-EEE4-D984-CF1FF1ADAE20}"/>
                </a:ext>
              </a:extLst>
            </p:cNvPr>
            <p:cNvSpPr/>
            <p:nvPr/>
          </p:nvSpPr>
          <p:spPr>
            <a:xfrm>
              <a:off x="8378013" y="4663484"/>
              <a:ext cx="935421" cy="617712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11C001-7A7C-6C32-9782-0F73EE8C5C3B}"/>
                </a:ext>
              </a:extLst>
            </p:cNvPr>
            <p:cNvSpPr/>
            <p:nvPr/>
          </p:nvSpPr>
          <p:spPr>
            <a:xfrm>
              <a:off x="9313434" y="3510817"/>
              <a:ext cx="935421" cy="534955"/>
            </a:xfrm>
            <a:prstGeom prst="rect">
              <a:avLst/>
            </a:prstGeom>
            <a:solidFill>
              <a:srgbClr val="725EEC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DCBA62-E695-6D72-8F87-3D582EED6500}"/>
                </a:ext>
              </a:extLst>
            </p:cNvPr>
            <p:cNvSpPr/>
            <p:nvPr/>
          </p:nvSpPr>
          <p:spPr>
            <a:xfrm>
              <a:off x="9313434" y="4045772"/>
              <a:ext cx="935421" cy="617712"/>
            </a:xfrm>
            <a:prstGeom prst="rect">
              <a:avLst/>
            </a:prstGeom>
            <a:solidFill>
              <a:srgbClr val="725EEC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ED98EC-ABB9-5A85-9C4B-9DB083CE60BC}"/>
                </a:ext>
              </a:extLst>
            </p:cNvPr>
            <p:cNvSpPr/>
            <p:nvPr/>
          </p:nvSpPr>
          <p:spPr>
            <a:xfrm>
              <a:off x="9313434" y="4663484"/>
              <a:ext cx="935421" cy="617712"/>
            </a:xfrm>
            <a:prstGeom prst="rect">
              <a:avLst/>
            </a:prstGeom>
            <a:solidFill>
              <a:srgbClr val="725EEC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pic>
          <p:nvPicPr>
            <p:cNvPr id="51" name="Picture 50" descr="1f404.png">
              <a:extLst>
                <a:ext uri="{FF2B5EF4-FFF2-40B4-BE49-F238E27FC236}">
                  <a16:creationId xmlns:a16="http://schemas.microsoft.com/office/drawing/2014/main" id="{CC71861D-6D1B-01CE-F69E-A062A3AB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8825" y="4087151"/>
              <a:ext cx="568390" cy="534955"/>
            </a:xfrm>
            <a:prstGeom prst="rect">
              <a:avLst/>
            </a:prstGeom>
            <a:noFill/>
          </p:spPr>
        </p:pic>
        <p:pic>
          <p:nvPicPr>
            <p:cNvPr id="52" name="Picture 51" descr="fire_1f525.png">
              <a:extLst>
                <a:ext uri="{FF2B5EF4-FFF2-40B4-BE49-F238E27FC236}">
                  <a16:creationId xmlns:a16="http://schemas.microsoft.com/office/drawing/2014/main" id="{021517DE-9F67-6E75-2551-4E1493097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1495" y="4792919"/>
              <a:ext cx="358842" cy="358842"/>
            </a:xfrm>
            <a:prstGeom prst="rect">
              <a:avLst/>
            </a:prstGeom>
          </p:spPr>
        </p:pic>
        <p:pic>
          <p:nvPicPr>
            <p:cNvPr id="53" name="Picture 52" descr="butterfly_1f98b.png">
              <a:extLst>
                <a:ext uri="{FF2B5EF4-FFF2-40B4-BE49-F238E27FC236}">
                  <a16:creationId xmlns:a16="http://schemas.microsoft.com/office/drawing/2014/main" id="{C836668D-DABC-7ED1-79C6-601D396C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9980" y="3542551"/>
              <a:ext cx="471487" cy="471487"/>
            </a:xfrm>
            <a:prstGeom prst="rect">
              <a:avLst/>
            </a:prstGeom>
          </p:spPr>
        </p:pic>
        <p:pic>
          <p:nvPicPr>
            <p:cNvPr id="54" name="Picture 53" descr="butterfly_1f98b.png">
              <a:extLst>
                <a:ext uri="{FF2B5EF4-FFF2-40B4-BE49-F238E27FC236}">
                  <a16:creationId xmlns:a16="http://schemas.microsoft.com/office/drawing/2014/main" id="{1792F68E-9A47-9AE0-D244-F448FF9F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5401" y="3542551"/>
              <a:ext cx="471487" cy="471487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4BD035-BAAF-A8BD-B33C-B6C6E1973DA3}"/>
                </a:ext>
              </a:extLst>
            </p:cNvPr>
            <p:cNvSpPr/>
            <p:nvPr/>
          </p:nvSpPr>
          <p:spPr>
            <a:xfrm>
              <a:off x="10248855" y="3510817"/>
              <a:ext cx="935421" cy="534955"/>
            </a:xfrm>
            <a:prstGeom prst="rect">
              <a:avLst/>
            </a:prstGeom>
            <a:solidFill>
              <a:srgbClr val="588FF9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BB3731-708A-C86C-ABBD-71FED936F3BD}"/>
                </a:ext>
              </a:extLst>
            </p:cNvPr>
            <p:cNvSpPr/>
            <p:nvPr/>
          </p:nvSpPr>
          <p:spPr>
            <a:xfrm>
              <a:off x="10248855" y="4045772"/>
              <a:ext cx="935421" cy="617712"/>
            </a:xfrm>
            <a:prstGeom prst="rect">
              <a:avLst/>
            </a:prstGeom>
            <a:solidFill>
              <a:srgbClr val="588FF9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1FE958-62C4-4308-29BB-0C3288E1C861}"/>
                </a:ext>
              </a:extLst>
            </p:cNvPr>
            <p:cNvSpPr/>
            <p:nvPr/>
          </p:nvSpPr>
          <p:spPr>
            <a:xfrm>
              <a:off x="10248855" y="4663484"/>
              <a:ext cx="935421" cy="617712"/>
            </a:xfrm>
            <a:prstGeom prst="rect">
              <a:avLst/>
            </a:prstGeom>
            <a:solidFill>
              <a:srgbClr val="588FF9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pic>
          <p:nvPicPr>
            <p:cNvPr id="58" name="Picture 57" descr="butterfly_1f98b.png">
              <a:extLst>
                <a:ext uri="{FF2B5EF4-FFF2-40B4-BE49-F238E27FC236}">
                  <a16:creationId xmlns:a16="http://schemas.microsoft.com/office/drawing/2014/main" id="{E26D53CF-7F8A-D416-24F5-17F7A7925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80822" y="3542551"/>
              <a:ext cx="471487" cy="471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8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4A -- graphic-join-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left.png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D8CF69-48DD-35F1-2989-B0C1BEBC4D48}"/>
              </a:ext>
            </a:extLst>
          </p:cNvPr>
          <p:cNvGrpSpPr>
            <a:grpSpLocks noChangeAspect="1"/>
          </p:cNvGrpSpPr>
          <p:nvPr/>
        </p:nvGrpSpPr>
        <p:grpSpPr>
          <a:xfrm>
            <a:off x="10828043" y="369332"/>
            <a:ext cx="1051514" cy="685800"/>
            <a:chOff x="1179286" y="2398182"/>
            <a:chExt cx="1790250" cy="116760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BB29F5-5052-1523-F50D-D94AE7286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286" y="2422787"/>
              <a:ext cx="1143000" cy="1143000"/>
            </a:xfrm>
            <a:prstGeom prst="ellipse">
              <a:avLst/>
            </a:prstGeom>
            <a:solidFill>
              <a:srgbClr val="DF227C">
                <a:alpha val="7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69015C-9F82-1EDA-7C19-5C39730C1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536" y="2398182"/>
              <a:ext cx="1143000" cy="1143000"/>
            </a:xfrm>
            <a:prstGeom prst="ellipse">
              <a:avLst/>
            </a:prstGeom>
            <a:noFill/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06FF486-78CC-5739-68BB-A3959A5BD0E2}"/>
              </a:ext>
            </a:extLst>
          </p:cNvPr>
          <p:cNvGrpSpPr/>
          <p:nvPr/>
        </p:nvGrpSpPr>
        <p:grpSpPr>
          <a:xfrm>
            <a:off x="8242606" y="1884429"/>
            <a:ext cx="1923360" cy="1919686"/>
            <a:chOff x="9608830" y="1884429"/>
            <a:chExt cx="1923360" cy="1919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8336BD-2256-4AB6-A49F-AE037F6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8830" y="2524232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A608F5-F554-1F66-6B5C-2A118B6DA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8830" y="3164035"/>
              <a:ext cx="640080" cy="640080"/>
            </a:xfrm>
            <a:prstGeom prst="rect">
              <a:avLst/>
            </a:prstGeom>
            <a:solidFill>
              <a:srgbClr val="FFB02F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F4F29A-D7D5-9329-D2B2-20B59855C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910" y="1884429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E409F8-6535-B52B-BB17-25889C0B8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2110" y="1884429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DA9379-6610-B69D-A2AF-881DCE687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8830" y="1884429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50F187-535A-B4FA-79F7-026F0DAC0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5790" y="2524232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9EBD3B-E8EF-42E8-5081-612FA8BA2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5790" y="3164035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4CBB06-F44D-8E8B-D957-7D0517A27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2110" y="2524232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BAA5E2-A465-ED0B-6565-BAB5403ABDFC}"/>
              </a:ext>
            </a:extLst>
          </p:cNvPr>
          <p:cNvGrpSpPr/>
          <p:nvPr/>
        </p:nvGrpSpPr>
        <p:grpSpPr>
          <a:xfrm>
            <a:off x="2644270" y="1886167"/>
            <a:ext cx="1280160" cy="1919686"/>
            <a:chOff x="4170151" y="1888335"/>
            <a:chExt cx="1280160" cy="1919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ECFB85-5610-BF1C-252F-C30B72861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2528138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FD3594-6C16-42D0-F864-102B2024F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3167941"/>
              <a:ext cx="640080" cy="640080"/>
            </a:xfrm>
            <a:prstGeom prst="rect">
              <a:avLst/>
            </a:prstGeom>
            <a:solidFill>
              <a:srgbClr val="FFB02F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CA1F71-DEA2-B8E7-AAC3-F8C9B6A61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0231" y="1888335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3A7587-D011-08F0-9244-B84756DA8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1888335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36BA17-DD01-C74E-F06F-61B131B2D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7111" y="2528138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9AA90-FA6B-94C7-DA7C-D699A126C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7111" y="3167941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D7327-2775-7F62-A41F-324543882BEA}"/>
              </a:ext>
            </a:extLst>
          </p:cNvPr>
          <p:cNvGrpSpPr/>
          <p:nvPr/>
        </p:nvGrpSpPr>
        <p:grpSpPr>
          <a:xfrm>
            <a:off x="5268896" y="1887905"/>
            <a:ext cx="1290918" cy="1916210"/>
            <a:chOff x="6735917" y="1889782"/>
            <a:chExt cx="1290918" cy="1916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BD7FCF-7755-EA2D-94A0-1733392BC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5917" y="2529585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4ADADA-579F-36FE-3C27-F2F46997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2237" y="1889782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51526B-0226-D862-BEFD-F17FF4891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5917" y="1889782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46CADB-3582-CE03-E65B-567E43993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0435" y="3165912"/>
              <a:ext cx="640080" cy="640080"/>
            </a:xfrm>
            <a:prstGeom prst="rect">
              <a:avLst/>
            </a:prstGeom>
            <a:solidFill>
              <a:srgbClr val="588FF9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EB2C38-AD00-2D7A-B47E-C5C312E41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2237" y="2529585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56E33A-7690-1778-FE6E-293F965AC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6755" y="3165912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9" name="Cross 8">
            <a:extLst>
              <a:ext uri="{FF2B5EF4-FFF2-40B4-BE49-F238E27FC236}">
                <a16:creationId xmlns:a16="http://schemas.microsoft.com/office/drawing/2014/main" id="{A3B52B17-909D-7E72-83E7-BFD27FF34EBC}"/>
              </a:ext>
            </a:extLst>
          </p:cNvPr>
          <p:cNvSpPr/>
          <p:nvPr/>
        </p:nvSpPr>
        <p:spPr>
          <a:xfrm>
            <a:off x="4276623" y="2517082"/>
            <a:ext cx="640080" cy="657856"/>
          </a:xfrm>
          <a:prstGeom prst="plus">
            <a:avLst>
              <a:gd name="adj" fmla="val 37698"/>
            </a:avLst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6D0399-4064-92B1-5C90-EBAE84720E02}"/>
              </a:ext>
            </a:extLst>
          </p:cNvPr>
          <p:cNvSpPr/>
          <p:nvPr/>
        </p:nvSpPr>
        <p:spPr>
          <a:xfrm>
            <a:off x="6912007" y="2603694"/>
            <a:ext cx="978408" cy="484632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4A -- graphic-join-</a:t>
            </a:r>
            <a:r>
              <a:rPr lang="en-US" b="1" dirty="0" err="1">
                <a:solidFill>
                  <a:schemeClr val="bg1"/>
                </a:solidFill>
                <a:cs typeface="Arial" panose="020B0604020202020204" pitchFamily="34" charset="0"/>
              </a:rPr>
              <a:t>righ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675D79-4F3B-D4CB-04D3-FC1353454C8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951316" y="184666"/>
            <a:ext cx="1051514" cy="685800"/>
            <a:chOff x="1179286" y="2398182"/>
            <a:chExt cx="1790250" cy="11676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122D8B-2C28-74F2-BDCF-DE021EFEF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286" y="2422787"/>
              <a:ext cx="1143000" cy="1143000"/>
            </a:xfrm>
            <a:prstGeom prst="ellipse">
              <a:avLst/>
            </a:prstGeom>
            <a:solidFill>
              <a:srgbClr val="DF227C">
                <a:alpha val="7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EEE6E8-4A8F-BA07-76EF-84E403425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536" y="2398182"/>
              <a:ext cx="1143000" cy="1143000"/>
            </a:xfrm>
            <a:prstGeom prst="ellipse">
              <a:avLst/>
            </a:prstGeom>
            <a:noFill/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20AF9-FF33-389D-2F80-2887A9296099}"/>
              </a:ext>
            </a:extLst>
          </p:cNvPr>
          <p:cNvGrpSpPr/>
          <p:nvPr/>
        </p:nvGrpSpPr>
        <p:grpSpPr>
          <a:xfrm>
            <a:off x="2566746" y="2471629"/>
            <a:ext cx="1280160" cy="1919686"/>
            <a:chOff x="4170151" y="1888335"/>
            <a:chExt cx="1280160" cy="19196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689A04-1409-7A29-2AF0-A9FEDED7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2528138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EFA6DB-5448-B0BA-0F5F-08A9BD5A0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3167941"/>
              <a:ext cx="640080" cy="640080"/>
            </a:xfrm>
            <a:prstGeom prst="rect">
              <a:avLst/>
            </a:prstGeom>
            <a:solidFill>
              <a:srgbClr val="FFB02F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DE4F06-CA74-79AA-FB05-010113843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0231" y="1888335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2EF15E-6D84-B453-6691-543448973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151" y="1888335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CD94C2-E0CE-2CC9-9FC7-09410697D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7111" y="2528138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68C6D4-AE97-1B67-02FD-575DB4D23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7111" y="3167941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8A403B-0305-8909-FE52-76888389DE48}"/>
              </a:ext>
            </a:extLst>
          </p:cNvPr>
          <p:cNvGrpSpPr/>
          <p:nvPr/>
        </p:nvGrpSpPr>
        <p:grpSpPr>
          <a:xfrm>
            <a:off x="5137390" y="2473367"/>
            <a:ext cx="1292640" cy="1916210"/>
            <a:chOff x="6729677" y="1889782"/>
            <a:chExt cx="1292640" cy="19162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FB0CDD-618D-D3D0-3337-48A88D9D06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5917" y="2529585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EBCA57-EEE0-FC7A-0B84-C138708F0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2237" y="1889782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421445-E199-B705-373A-17EE33F8B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5917" y="1889782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ACF3E4-D2CD-D7F1-9763-94A078732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677" y="3165912"/>
              <a:ext cx="640080" cy="640080"/>
            </a:xfrm>
            <a:prstGeom prst="rect">
              <a:avLst/>
            </a:prstGeom>
            <a:solidFill>
              <a:srgbClr val="588FF9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9BE9D-5D77-4A2C-1ACA-299763D4A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2237" y="2529585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9E5BCB-D491-E4B4-A0D8-DEC5CB9D6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5997" y="3165912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9" name="Cross 8">
            <a:extLst>
              <a:ext uri="{FF2B5EF4-FFF2-40B4-BE49-F238E27FC236}">
                <a16:creationId xmlns:a16="http://schemas.microsoft.com/office/drawing/2014/main" id="{E3A80152-3E59-B0C2-7C8D-744388FCCC0B}"/>
              </a:ext>
            </a:extLst>
          </p:cNvPr>
          <p:cNvSpPr/>
          <p:nvPr/>
        </p:nvSpPr>
        <p:spPr>
          <a:xfrm>
            <a:off x="4172108" y="3102544"/>
            <a:ext cx="640080" cy="657856"/>
          </a:xfrm>
          <a:prstGeom prst="plus">
            <a:avLst>
              <a:gd name="adj" fmla="val 37698"/>
            </a:avLst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DA1195B-EC0D-CBCB-C575-0D834D2DF977}"/>
              </a:ext>
            </a:extLst>
          </p:cNvPr>
          <p:cNvSpPr/>
          <p:nvPr/>
        </p:nvSpPr>
        <p:spPr>
          <a:xfrm>
            <a:off x="6755232" y="3189156"/>
            <a:ext cx="978408" cy="484632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3810D8-E329-1971-70AF-D411A18A43E8}"/>
              </a:ext>
            </a:extLst>
          </p:cNvPr>
          <p:cNvGrpSpPr/>
          <p:nvPr/>
        </p:nvGrpSpPr>
        <p:grpSpPr>
          <a:xfrm>
            <a:off x="8058840" y="2469018"/>
            <a:ext cx="1923360" cy="1919963"/>
            <a:chOff x="9499468" y="4638851"/>
            <a:chExt cx="1923360" cy="19199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75FF58-D828-0580-9051-78799FCEB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9468" y="5278654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E92F8E-912E-2429-73DA-111D54A60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9548" y="4638851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A40BF-6CB4-7C91-0A64-6119817F7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2748" y="4638851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FA0616-CB67-E43C-EFCF-7CDECA95B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9468" y="4638851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C9162-0056-6EEA-124E-4950EA5C20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9468" y="5918734"/>
              <a:ext cx="640080" cy="640080"/>
            </a:xfrm>
            <a:prstGeom prst="rect">
              <a:avLst/>
            </a:prstGeom>
            <a:solidFill>
              <a:srgbClr val="588FF9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1F18EE-B496-3C91-20B3-F9AA7D21B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6428" y="5278654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681234-8DAE-9DF3-B26B-C8E2EB37D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2748" y="5278654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EF54E0-BD87-93F0-A212-C288B9D71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2748" y="5918734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68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4A -- graphic-join-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inner.png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04D92-3F87-6F0B-B59D-7EDC94FF443A}"/>
              </a:ext>
            </a:extLst>
          </p:cNvPr>
          <p:cNvGrpSpPr/>
          <p:nvPr/>
        </p:nvGrpSpPr>
        <p:grpSpPr>
          <a:xfrm>
            <a:off x="2736539" y="2640607"/>
            <a:ext cx="7395290" cy="1919686"/>
            <a:chOff x="2318374" y="3110975"/>
            <a:chExt cx="7395290" cy="19196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DE633B-1BF6-9359-9192-66EBD31E8CD5}"/>
                </a:ext>
              </a:extLst>
            </p:cNvPr>
            <p:cNvGrpSpPr/>
            <p:nvPr/>
          </p:nvGrpSpPr>
          <p:grpSpPr>
            <a:xfrm>
              <a:off x="7790304" y="3429000"/>
              <a:ext cx="1923360" cy="1279883"/>
              <a:chOff x="7065163" y="4136297"/>
              <a:chExt cx="1923360" cy="127988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A0202A-690C-1B5C-4597-9CFD6B9A3A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5163" y="4776100"/>
                <a:ext cx="640080" cy="640080"/>
              </a:xfrm>
              <a:prstGeom prst="rect">
                <a:avLst/>
              </a:prstGeom>
              <a:solidFill>
                <a:srgbClr val="725EEC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1F31DBE-7E59-9683-D94E-15B7FE8800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5243" y="4136297"/>
                <a:ext cx="640080" cy="640080"/>
              </a:xfrm>
              <a:prstGeom prst="rect">
                <a:avLst/>
              </a:prstGeom>
              <a:solidFill>
                <a:srgbClr val="FF6018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42639F-4607-1967-870D-D8A2AE9F1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8443" y="4136297"/>
                <a:ext cx="640080" cy="640080"/>
              </a:xfrm>
              <a:prstGeom prst="rect">
                <a:avLst/>
              </a:prstGeom>
              <a:solidFill>
                <a:srgbClr val="DF227C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17B305-63EE-47CA-0A46-277EA80A14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5163" y="4136297"/>
                <a:ext cx="640080" cy="640080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F1D5EA-3865-4303-97AB-181EFFB5E7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2123" y="4776100"/>
                <a:ext cx="640080" cy="640080"/>
              </a:xfrm>
              <a:prstGeom prst="rect">
                <a:avLst/>
              </a:prstGeom>
              <a:solidFill>
                <a:srgbClr val="FF6018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FB73745-F1BB-AB08-C383-29E86F747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48443" y="4776100"/>
                <a:ext cx="640080" cy="640080"/>
              </a:xfrm>
              <a:prstGeom prst="rect">
                <a:avLst/>
              </a:prstGeom>
              <a:solidFill>
                <a:srgbClr val="DF227C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4A95D6-2E80-FB71-8400-DC5CD759B945}"/>
                </a:ext>
              </a:extLst>
            </p:cNvPr>
            <p:cNvGrpSpPr/>
            <p:nvPr/>
          </p:nvGrpSpPr>
          <p:grpSpPr>
            <a:xfrm>
              <a:off x="2318374" y="3110975"/>
              <a:ext cx="1280160" cy="1919686"/>
              <a:chOff x="4170151" y="1888335"/>
              <a:chExt cx="1280160" cy="191968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7F6D0C-B1BC-CF1D-130B-E5AC0C98F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0151" y="2528138"/>
                <a:ext cx="640080" cy="640080"/>
              </a:xfrm>
              <a:prstGeom prst="rect">
                <a:avLst/>
              </a:prstGeom>
              <a:solidFill>
                <a:srgbClr val="725EEC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FD868A-5029-A780-2F7F-B5302D21B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0151" y="3167941"/>
                <a:ext cx="640080" cy="640080"/>
              </a:xfrm>
              <a:prstGeom prst="rect">
                <a:avLst/>
              </a:prstGeom>
              <a:solidFill>
                <a:srgbClr val="FFB02F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C2864B-6A74-1BAE-26CD-93833C7120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0231" y="1888335"/>
                <a:ext cx="640080" cy="640080"/>
              </a:xfrm>
              <a:prstGeom prst="rect">
                <a:avLst/>
              </a:prstGeom>
              <a:solidFill>
                <a:srgbClr val="FF6018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69CC-4CB4-37FA-B46A-D12AEB32DD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0151" y="1888335"/>
                <a:ext cx="640080" cy="640080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9099FA-2C3A-2106-DA4C-D9F19BB98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7111" y="2528138"/>
                <a:ext cx="640080" cy="640080"/>
              </a:xfrm>
              <a:prstGeom prst="rect">
                <a:avLst/>
              </a:prstGeom>
              <a:solidFill>
                <a:srgbClr val="FF6018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669A9E-6EA7-A442-2357-6BABBE9B0C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7111" y="3167941"/>
                <a:ext cx="640080" cy="640080"/>
              </a:xfrm>
              <a:prstGeom prst="rect">
                <a:avLst/>
              </a:prstGeom>
              <a:solidFill>
                <a:srgbClr val="FF6018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38B421-7F45-F26B-59E7-7829799D9597}"/>
                </a:ext>
              </a:extLst>
            </p:cNvPr>
            <p:cNvGrpSpPr/>
            <p:nvPr/>
          </p:nvGrpSpPr>
          <p:grpSpPr>
            <a:xfrm>
              <a:off x="4877900" y="3112713"/>
              <a:ext cx="1292640" cy="1916210"/>
              <a:chOff x="6729677" y="1889782"/>
              <a:chExt cx="1292640" cy="191621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6988E1-82BB-C290-4526-11E1C641E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5917" y="2529585"/>
                <a:ext cx="640080" cy="640080"/>
              </a:xfrm>
              <a:prstGeom prst="rect">
                <a:avLst/>
              </a:prstGeom>
              <a:solidFill>
                <a:srgbClr val="725EEC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12AFFC-169D-D5E3-AABC-277F013DE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2237" y="1889782"/>
                <a:ext cx="640080" cy="640080"/>
              </a:xfrm>
              <a:prstGeom prst="rect">
                <a:avLst/>
              </a:prstGeom>
              <a:solidFill>
                <a:srgbClr val="DF227C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875AA7-6CB7-75E0-A018-12B4526F5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5917" y="1889782"/>
                <a:ext cx="640080" cy="640080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71C8EB-18F8-2ED3-CB33-18A8D5929A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677" y="3165912"/>
                <a:ext cx="640080" cy="640080"/>
              </a:xfrm>
              <a:prstGeom prst="rect">
                <a:avLst/>
              </a:prstGeom>
              <a:solidFill>
                <a:srgbClr val="588FF9"/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CCAE4-FE1D-D849-C8E4-ED807DC25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2237" y="2529585"/>
                <a:ext cx="640080" cy="640080"/>
              </a:xfrm>
              <a:prstGeom prst="rect">
                <a:avLst/>
              </a:prstGeom>
              <a:solidFill>
                <a:srgbClr val="DF227C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8F8BFC-24BF-7079-2AD7-F57CBCDB3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5997" y="3165912"/>
                <a:ext cx="640080" cy="640080"/>
              </a:xfrm>
              <a:prstGeom prst="rect">
                <a:avLst/>
              </a:prstGeom>
              <a:solidFill>
                <a:srgbClr val="DF227C">
                  <a:alpha val="50000"/>
                </a:srgb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83835AD7-6161-05D2-00DE-260729849166}"/>
                </a:ext>
              </a:extLst>
            </p:cNvPr>
            <p:cNvSpPr/>
            <p:nvPr/>
          </p:nvSpPr>
          <p:spPr>
            <a:xfrm>
              <a:off x="3918177" y="3741890"/>
              <a:ext cx="640080" cy="657856"/>
            </a:xfrm>
            <a:prstGeom prst="plus">
              <a:avLst>
                <a:gd name="adj" fmla="val 37698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5DA485F-FED3-893A-C1CB-6F94361DA955}"/>
                </a:ext>
              </a:extLst>
            </p:cNvPr>
            <p:cNvSpPr/>
            <p:nvPr/>
          </p:nvSpPr>
          <p:spPr>
            <a:xfrm>
              <a:off x="6491218" y="3828502"/>
              <a:ext cx="978408" cy="484632"/>
            </a:xfrm>
            <a:prstGeom prst="rightArrow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44B86C-00D2-16E7-4AB8-C55A39DFDB81}"/>
              </a:ext>
            </a:extLst>
          </p:cNvPr>
          <p:cNvGrpSpPr/>
          <p:nvPr/>
        </p:nvGrpSpPr>
        <p:grpSpPr>
          <a:xfrm>
            <a:off x="10954456" y="184666"/>
            <a:ext cx="1051514" cy="685800"/>
            <a:chOff x="459414" y="1984802"/>
            <a:chExt cx="1051514" cy="685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D28C16-53A4-CE15-F143-1E6667985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414" y="1999254"/>
              <a:ext cx="671348" cy="671348"/>
            </a:xfrm>
            <a:prstGeom prst="ellipse">
              <a:avLst/>
            </a:prstGeom>
            <a:solidFill>
              <a:schemeClr val="tx1">
                <a:lumMod val="90000"/>
                <a:lumOff val="10000"/>
                <a:alpha val="70000"/>
              </a:scheme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142265-EFB0-6E3E-F985-BE81AB8B52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580" y="1984802"/>
              <a:ext cx="671348" cy="671348"/>
            </a:xfrm>
            <a:prstGeom prst="ellipse">
              <a:avLst/>
            </a:prstGeom>
            <a:noFill/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7FF9C345-2E28-4162-1FE6-E5811E2B0830}"/>
                </a:ext>
              </a:extLst>
            </p:cNvPr>
            <p:cNvSpPr>
              <a:spLocks noChangeAspect="1"/>
            </p:cNvSpPr>
            <p:nvPr/>
          </p:nvSpPr>
          <p:spPr>
            <a:xfrm rot="8074002">
              <a:off x="847440" y="2249624"/>
              <a:ext cx="283464" cy="283464"/>
            </a:xfrm>
            <a:prstGeom prst="teardrop">
              <a:avLst/>
            </a:prstGeom>
            <a:solidFill>
              <a:srgbClr val="DF227C"/>
            </a:solidFill>
            <a:ln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D7E0C7F7-92EF-E5C6-4BE3-CF6E1C95A574}"/>
                </a:ext>
              </a:extLst>
            </p:cNvPr>
            <p:cNvSpPr>
              <a:spLocks noChangeAspect="1"/>
            </p:cNvSpPr>
            <p:nvPr/>
          </p:nvSpPr>
          <p:spPr>
            <a:xfrm rot="13525998" flipV="1">
              <a:off x="843117" y="2120776"/>
              <a:ext cx="283464" cy="283464"/>
            </a:xfrm>
            <a:prstGeom prst="teardrop">
              <a:avLst/>
            </a:prstGeom>
            <a:solidFill>
              <a:srgbClr val="DF227C"/>
            </a:solidFill>
            <a:ln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21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4A -- graphic-join-</a:t>
            </a:r>
            <a:r>
              <a:rPr lang="en-US" b="1" dirty="0" err="1">
                <a:solidFill>
                  <a:schemeClr val="bg1"/>
                </a:solidFill>
                <a:cs typeface="Arial" panose="020B0604020202020204" pitchFamily="34" charset="0"/>
              </a:rPr>
              <a:t>outer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1AC77-DB4C-81CE-95C2-465AC8BD0133}"/>
              </a:ext>
            </a:extLst>
          </p:cNvPr>
          <p:cNvGrpSpPr/>
          <p:nvPr/>
        </p:nvGrpSpPr>
        <p:grpSpPr>
          <a:xfrm>
            <a:off x="2756082" y="2553932"/>
            <a:ext cx="7395290" cy="2563547"/>
            <a:chOff x="2261315" y="2783805"/>
            <a:chExt cx="7395290" cy="25635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B0078D-B97F-C51F-12F1-0F099EC25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3245" y="3423608"/>
              <a:ext cx="640080" cy="640080"/>
            </a:xfrm>
            <a:prstGeom prst="rect">
              <a:avLst/>
            </a:prstGeom>
            <a:solidFill>
              <a:srgbClr val="725EE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E4BE06-5B9F-90ED-7DF2-27CD786AC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3245" y="4063411"/>
              <a:ext cx="640080" cy="640080"/>
            </a:xfrm>
            <a:prstGeom prst="rect">
              <a:avLst/>
            </a:prstGeom>
            <a:solidFill>
              <a:srgbClr val="FFB02F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8AACBF-1BBC-45C5-6F83-F7AEAF76C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3325" y="2783805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00EA1B-602B-622F-DF05-AAC2C01F1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6525" y="2783805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46FE55-2EEE-61EE-3C94-8CD909384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3245" y="2783805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8E52E4-07CF-7192-45D8-7932FC83F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3245" y="4707272"/>
              <a:ext cx="640080" cy="640080"/>
            </a:xfrm>
            <a:prstGeom prst="rect">
              <a:avLst/>
            </a:prstGeom>
            <a:solidFill>
              <a:srgbClr val="588FF9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0965C-D8DF-84C4-5A0E-3A5FD9111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0205" y="3423608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9D931E-0F9B-9D3D-9B5C-E6EE8CD7F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0205" y="4063411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6EAD72-BDF5-4ADF-344F-9EFF453B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6525" y="3423608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28F3F7-E6E6-3241-C004-A2DF974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6525" y="4707272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8F5F7A-F5CF-1474-E0DD-BB409C15D7BF}"/>
                </a:ext>
              </a:extLst>
            </p:cNvPr>
            <p:cNvGrpSpPr/>
            <p:nvPr/>
          </p:nvGrpSpPr>
          <p:grpSpPr>
            <a:xfrm>
              <a:off x="2261315" y="3109364"/>
              <a:ext cx="5151252" cy="1919686"/>
              <a:chOff x="4007374" y="4641462"/>
              <a:chExt cx="5151252" cy="191968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48DBBEE-55EB-81E0-C9DE-DBF4BB346B92}"/>
                  </a:ext>
                </a:extLst>
              </p:cNvPr>
              <p:cNvGrpSpPr/>
              <p:nvPr/>
            </p:nvGrpSpPr>
            <p:grpSpPr>
              <a:xfrm>
                <a:off x="4007374" y="4641462"/>
                <a:ext cx="1280160" cy="1919686"/>
                <a:chOff x="4170151" y="1888335"/>
                <a:chExt cx="1280160" cy="1919686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5B5B983-F0D9-CE96-563B-1C5A5F8C6B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2528138"/>
                  <a:ext cx="640080" cy="640080"/>
                </a:xfrm>
                <a:prstGeom prst="rect">
                  <a:avLst/>
                </a:prstGeom>
                <a:solidFill>
                  <a:srgbClr val="725EE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1FBEF25-75A7-337E-7D6F-3A3AF3001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3167941"/>
                  <a:ext cx="640080" cy="640080"/>
                </a:xfrm>
                <a:prstGeom prst="rect">
                  <a:avLst/>
                </a:prstGeom>
                <a:solidFill>
                  <a:srgbClr val="FFB02F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60DA455-2604-5F1A-0459-46FD36FEA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10231" y="1888335"/>
                  <a:ext cx="640080" cy="640080"/>
                </a:xfrm>
                <a:prstGeom prst="rect">
                  <a:avLst/>
                </a:prstGeom>
                <a:solidFill>
                  <a:srgbClr val="FF6018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X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06273CE-3ED0-68D7-656A-99BC7E234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1888335"/>
                  <a:ext cx="640080" cy="640080"/>
                </a:xfrm>
                <a:prstGeom prst="rect">
                  <a:avLst/>
                </a:prstGeom>
                <a:solidFill>
                  <a:schemeClr val="tx1">
                    <a:lumMod val="90000"/>
                    <a:lumOff val="10000"/>
                  </a:scheme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ID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6BB7C0C-4455-9949-E35A-E3CF1E1BC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7111" y="2528138"/>
                  <a:ext cx="640080" cy="640080"/>
                </a:xfrm>
                <a:prstGeom prst="rect">
                  <a:avLst/>
                </a:prstGeom>
                <a:solidFill>
                  <a:srgbClr val="FF6018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769582D-2236-EBD1-EF78-C5B91990EF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7111" y="3167941"/>
                  <a:ext cx="640080" cy="640080"/>
                </a:xfrm>
                <a:prstGeom prst="rect">
                  <a:avLst/>
                </a:prstGeom>
                <a:solidFill>
                  <a:srgbClr val="FF6018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0945DA6-2AD4-497C-CCCF-77B03DAD2DDA}"/>
                  </a:ext>
                </a:extLst>
              </p:cNvPr>
              <p:cNvGrpSpPr/>
              <p:nvPr/>
            </p:nvGrpSpPr>
            <p:grpSpPr>
              <a:xfrm>
                <a:off x="6566900" y="4643200"/>
                <a:ext cx="1292640" cy="1916210"/>
                <a:chOff x="6729677" y="1889782"/>
                <a:chExt cx="1292640" cy="191621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022237-5FE7-DA36-29AA-E0D2C08B29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35917" y="2529585"/>
                  <a:ext cx="640080" cy="640080"/>
                </a:xfrm>
                <a:prstGeom prst="rect">
                  <a:avLst/>
                </a:prstGeom>
                <a:solidFill>
                  <a:srgbClr val="725EE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B756BF0-9193-B1AA-5EAA-581CB8CA2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2237" y="1889782"/>
                  <a:ext cx="640080" cy="640080"/>
                </a:xfrm>
                <a:prstGeom prst="rect">
                  <a:avLst/>
                </a:prstGeom>
                <a:solidFill>
                  <a:srgbClr val="DF227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990C9D8-B05C-A1AA-A21F-2CD96FB92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35917" y="1889782"/>
                  <a:ext cx="640080" cy="640080"/>
                </a:xfrm>
                <a:prstGeom prst="rect">
                  <a:avLst/>
                </a:prstGeom>
                <a:solidFill>
                  <a:schemeClr val="tx1">
                    <a:lumMod val="90000"/>
                    <a:lumOff val="10000"/>
                  </a:scheme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ID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BA3E01B-DEA4-0569-2F4D-917CC227C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29677" y="3165912"/>
                  <a:ext cx="640080" cy="640080"/>
                </a:xfrm>
                <a:prstGeom prst="rect">
                  <a:avLst/>
                </a:prstGeom>
                <a:solidFill>
                  <a:srgbClr val="588FF9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C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2FC48EC-E9F5-780D-13F8-BCF9CD766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2237" y="2529585"/>
                  <a:ext cx="640080" cy="640080"/>
                </a:xfrm>
                <a:prstGeom prst="rect">
                  <a:avLst/>
                </a:prstGeom>
                <a:solidFill>
                  <a:srgbClr val="DF227C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2B37B2-E9AE-575B-AD3B-422E6FAF6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75997" y="3165912"/>
                  <a:ext cx="640080" cy="640080"/>
                </a:xfrm>
                <a:prstGeom prst="rect">
                  <a:avLst/>
                </a:prstGeom>
                <a:solidFill>
                  <a:srgbClr val="DF227C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Cross 21">
                <a:extLst>
                  <a:ext uri="{FF2B5EF4-FFF2-40B4-BE49-F238E27FC236}">
                    <a16:creationId xmlns:a16="http://schemas.microsoft.com/office/drawing/2014/main" id="{21B40FAE-B4E2-BE1F-6AD2-CDC198B115CB}"/>
                  </a:ext>
                </a:extLst>
              </p:cNvPr>
              <p:cNvSpPr/>
              <p:nvPr/>
            </p:nvSpPr>
            <p:spPr>
              <a:xfrm>
                <a:off x="5607177" y="5272377"/>
                <a:ext cx="640080" cy="657856"/>
              </a:xfrm>
              <a:prstGeom prst="plus">
                <a:avLst>
                  <a:gd name="adj" fmla="val 37698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D2B2B6BD-3F91-5A82-76D7-5431599B1673}"/>
                  </a:ext>
                </a:extLst>
              </p:cNvPr>
              <p:cNvSpPr/>
              <p:nvPr/>
            </p:nvSpPr>
            <p:spPr>
              <a:xfrm>
                <a:off x="8180218" y="5358989"/>
                <a:ext cx="978408" cy="484632"/>
              </a:xfrm>
              <a:prstGeom prst="rightArrow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AA8590-F897-81A0-BF9F-1E6D9E70B854}"/>
              </a:ext>
            </a:extLst>
          </p:cNvPr>
          <p:cNvGrpSpPr>
            <a:grpSpLocks noChangeAspect="1"/>
          </p:cNvGrpSpPr>
          <p:nvPr/>
        </p:nvGrpSpPr>
        <p:grpSpPr>
          <a:xfrm>
            <a:off x="11012031" y="184666"/>
            <a:ext cx="1051514" cy="671348"/>
            <a:chOff x="1179286" y="2398182"/>
            <a:chExt cx="179025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0A7E48-7201-B03E-5229-128AFEB9C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286" y="2398182"/>
              <a:ext cx="1143000" cy="1143000"/>
            </a:xfrm>
            <a:prstGeom prst="ellipse">
              <a:avLst/>
            </a:prstGeom>
            <a:solidFill>
              <a:srgbClr val="DF227C">
                <a:alpha val="7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F791C-1382-444A-BB50-F7265534D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536" y="2398182"/>
              <a:ext cx="1143000" cy="1143000"/>
            </a:xfrm>
            <a:prstGeom prst="ellipse">
              <a:avLst/>
            </a:prstGeom>
            <a:solidFill>
              <a:srgbClr val="DF227C">
                <a:alpha val="7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62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4A -- graphic-join-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anti.png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EA5019-EA15-FA8A-A087-BBD653EA61BA}"/>
              </a:ext>
            </a:extLst>
          </p:cNvPr>
          <p:cNvGrpSpPr/>
          <p:nvPr/>
        </p:nvGrpSpPr>
        <p:grpSpPr>
          <a:xfrm>
            <a:off x="2583790" y="2814006"/>
            <a:ext cx="7398410" cy="1934579"/>
            <a:chOff x="2159014" y="3176073"/>
            <a:chExt cx="7398410" cy="19345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ACD71-9EFD-DCB9-8891-FAB406E44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0944" y="3826711"/>
              <a:ext cx="640080" cy="640080"/>
            </a:xfrm>
            <a:prstGeom prst="rect">
              <a:avLst/>
            </a:prstGeom>
            <a:solidFill>
              <a:srgbClr val="FFB02F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3C0EE3-F4F8-60BD-AFE3-7849D9E31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144" y="3185605"/>
              <a:ext cx="640080" cy="640080"/>
            </a:xfrm>
            <a:prstGeom prst="rect">
              <a:avLst/>
            </a:prstGeom>
            <a:solidFill>
              <a:srgbClr val="FF6018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250F88-3449-141D-2764-12E78243F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7344" y="3185605"/>
              <a:ext cx="640080" cy="640080"/>
            </a:xfrm>
            <a:prstGeom prst="rect">
              <a:avLst/>
            </a:prstGeom>
            <a:solidFill>
              <a:srgbClr val="DF227C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377DE8-6C36-7296-0FF1-51D505D54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4064" y="3185605"/>
              <a:ext cx="640080" cy="64008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486008-7A20-FABB-B463-9E682DF10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0944" y="4470572"/>
              <a:ext cx="640080" cy="640080"/>
            </a:xfrm>
            <a:prstGeom prst="rect">
              <a:avLst/>
            </a:prstGeom>
            <a:solidFill>
              <a:srgbClr val="588FF9"/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926B73-06AE-AAF9-C93C-7BEB51885D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7904" y="3826711"/>
              <a:ext cx="640080" cy="640080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563B2D-1803-01F4-3D09-5607FA92F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4224" y="4470572"/>
              <a:ext cx="640080" cy="640080"/>
            </a:xfrm>
            <a:prstGeom prst="rect">
              <a:avLst/>
            </a:prstGeom>
            <a:solidFill>
              <a:srgbClr val="DF227C">
                <a:alpha val="50000"/>
              </a:srgb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048699-A11F-EFB8-A76F-036611EAA558}"/>
                </a:ext>
              </a:extLst>
            </p:cNvPr>
            <p:cNvGrpSpPr/>
            <p:nvPr/>
          </p:nvGrpSpPr>
          <p:grpSpPr>
            <a:xfrm>
              <a:off x="2159014" y="3176073"/>
              <a:ext cx="5151252" cy="1919686"/>
              <a:chOff x="4007374" y="4641462"/>
              <a:chExt cx="5151252" cy="191968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85FB295-059B-CEFA-D397-7135C2FEC443}"/>
                  </a:ext>
                </a:extLst>
              </p:cNvPr>
              <p:cNvGrpSpPr/>
              <p:nvPr/>
            </p:nvGrpSpPr>
            <p:grpSpPr>
              <a:xfrm>
                <a:off x="4007374" y="4641462"/>
                <a:ext cx="1280160" cy="1919686"/>
                <a:chOff x="4170151" y="1888335"/>
                <a:chExt cx="1280160" cy="191968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3E27C19-379A-995E-0226-4B3EA9C30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2528138"/>
                  <a:ext cx="640080" cy="640080"/>
                </a:xfrm>
                <a:prstGeom prst="rect">
                  <a:avLst/>
                </a:prstGeom>
                <a:solidFill>
                  <a:srgbClr val="725EE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FB2604-3F16-6CC8-78BE-9B92B5FFDB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3167941"/>
                  <a:ext cx="640080" cy="640080"/>
                </a:xfrm>
                <a:prstGeom prst="rect">
                  <a:avLst/>
                </a:prstGeom>
                <a:solidFill>
                  <a:srgbClr val="FFB02F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79FF114-A93B-3E89-49CD-09B397FCC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10231" y="1888335"/>
                  <a:ext cx="640080" cy="640080"/>
                </a:xfrm>
                <a:prstGeom prst="rect">
                  <a:avLst/>
                </a:prstGeom>
                <a:solidFill>
                  <a:srgbClr val="FF6018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X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850B347-4822-8F44-BBDE-30E57CC8A4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0151" y="1888335"/>
                  <a:ext cx="640080" cy="640080"/>
                </a:xfrm>
                <a:prstGeom prst="rect">
                  <a:avLst/>
                </a:prstGeom>
                <a:solidFill>
                  <a:schemeClr val="tx1">
                    <a:lumMod val="90000"/>
                    <a:lumOff val="10000"/>
                  </a:scheme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ID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886D59A-7B06-E44A-57D9-39181920B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7111" y="2528138"/>
                  <a:ext cx="640080" cy="640080"/>
                </a:xfrm>
                <a:prstGeom prst="rect">
                  <a:avLst/>
                </a:prstGeom>
                <a:solidFill>
                  <a:srgbClr val="FF6018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85CFC70-34B1-4B78-D210-CEF9974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7111" y="3167941"/>
                  <a:ext cx="640080" cy="640080"/>
                </a:xfrm>
                <a:prstGeom prst="rect">
                  <a:avLst/>
                </a:prstGeom>
                <a:solidFill>
                  <a:srgbClr val="FF6018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0A538D-816B-B621-C0E9-F90CF1D3CE29}"/>
                  </a:ext>
                </a:extLst>
              </p:cNvPr>
              <p:cNvGrpSpPr/>
              <p:nvPr/>
            </p:nvGrpSpPr>
            <p:grpSpPr>
              <a:xfrm>
                <a:off x="6566900" y="4643200"/>
                <a:ext cx="1292640" cy="1916210"/>
                <a:chOff x="6729677" y="1889782"/>
                <a:chExt cx="1292640" cy="191621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AC03554-DB6B-1A9E-19AD-EF055E906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35917" y="2529585"/>
                  <a:ext cx="640080" cy="640080"/>
                </a:xfrm>
                <a:prstGeom prst="rect">
                  <a:avLst/>
                </a:prstGeom>
                <a:solidFill>
                  <a:srgbClr val="725EE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8BF4AFF-A2FB-77AC-2647-C19DDC60E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2237" y="1889782"/>
                  <a:ext cx="640080" cy="640080"/>
                </a:xfrm>
                <a:prstGeom prst="rect">
                  <a:avLst/>
                </a:prstGeom>
                <a:solidFill>
                  <a:srgbClr val="DF227C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22C485C-E09A-2486-CD39-E0D7CA1DA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35917" y="1889782"/>
                  <a:ext cx="640080" cy="640080"/>
                </a:xfrm>
                <a:prstGeom prst="rect">
                  <a:avLst/>
                </a:prstGeom>
                <a:solidFill>
                  <a:schemeClr val="tx1">
                    <a:lumMod val="90000"/>
                    <a:lumOff val="10000"/>
                  </a:scheme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ID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1C41E50-9B1A-675C-8B3A-82A748B564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29677" y="3165912"/>
                  <a:ext cx="640080" cy="640080"/>
                </a:xfrm>
                <a:prstGeom prst="rect">
                  <a:avLst/>
                </a:prstGeom>
                <a:solidFill>
                  <a:srgbClr val="588FF9"/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b="1" dirty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rPr>
                    <a:t>C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F1ADDC-5DAF-3BC6-8C5A-58B3200F4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2237" y="2529585"/>
                  <a:ext cx="640080" cy="640080"/>
                </a:xfrm>
                <a:prstGeom prst="rect">
                  <a:avLst/>
                </a:prstGeom>
                <a:solidFill>
                  <a:srgbClr val="DF227C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408E1F8-AA51-EE93-1B71-9F107E74F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75997" y="3165912"/>
                  <a:ext cx="640080" cy="640080"/>
                </a:xfrm>
                <a:prstGeom prst="rect">
                  <a:avLst/>
                </a:prstGeom>
                <a:solidFill>
                  <a:srgbClr val="DF227C">
                    <a:alpha val="50000"/>
                  </a:srgbClr>
                </a:solidFill>
                <a:ln w="28575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Cross 18">
                <a:extLst>
                  <a:ext uri="{FF2B5EF4-FFF2-40B4-BE49-F238E27FC236}">
                    <a16:creationId xmlns:a16="http://schemas.microsoft.com/office/drawing/2014/main" id="{04C66811-26C5-7B26-961D-456891F8E43E}"/>
                  </a:ext>
                </a:extLst>
              </p:cNvPr>
              <p:cNvSpPr/>
              <p:nvPr/>
            </p:nvSpPr>
            <p:spPr>
              <a:xfrm>
                <a:off x="5607177" y="5272377"/>
                <a:ext cx="640080" cy="657856"/>
              </a:xfrm>
              <a:prstGeom prst="plus">
                <a:avLst>
                  <a:gd name="adj" fmla="val 37698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>
                <a:extLst>
                  <a:ext uri="{FF2B5EF4-FFF2-40B4-BE49-F238E27FC236}">
                    <a16:creationId xmlns:a16="http://schemas.microsoft.com/office/drawing/2014/main" id="{A3A253F3-F02F-B237-A206-5A8C4C957D85}"/>
                  </a:ext>
                </a:extLst>
              </p:cNvPr>
              <p:cNvSpPr/>
              <p:nvPr/>
            </p:nvSpPr>
            <p:spPr>
              <a:xfrm>
                <a:off x="8180218" y="5358989"/>
                <a:ext cx="978408" cy="484632"/>
              </a:xfrm>
              <a:prstGeom prst="rightArrow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F0789A-58A9-EA21-36DF-9C50B5A02EAA}"/>
              </a:ext>
            </a:extLst>
          </p:cNvPr>
          <p:cNvGrpSpPr/>
          <p:nvPr/>
        </p:nvGrpSpPr>
        <p:grpSpPr>
          <a:xfrm>
            <a:off x="10690691" y="369332"/>
            <a:ext cx="1017668" cy="667512"/>
            <a:chOff x="4362450" y="2698750"/>
            <a:chExt cx="1017668" cy="6675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610F57-DAD5-8DA3-1732-F57C01171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8" r="-1"/>
            <a:stretch/>
          </p:blipFill>
          <p:spPr>
            <a:xfrm flipH="1">
              <a:off x="4362450" y="2698750"/>
              <a:ext cx="508834" cy="6675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2D0634-5977-DD0D-83AE-AAD419626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8" r="-1"/>
            <a:stretch/>
          </p:blipFill>
          <p:spPr>
            <a:xfrm rot="10800000" flipH="1">
              <a:off x="4871284" y="2698750"/>
              <a:ext cx="508834" cy="667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353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sunflower-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hypothesis.png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 descr="Diagram of hypothesis that flowers will be bigger with added nitrogen to soil">
            <a:extLst>
              <a:ext uri="{FF2B5EF4-FFF2-40B4-BE49-F238E27FC236}">
                <a16:creationId xmlns:a16="http://schemas.microsoft.com/office/drawing/2014/main" id="{51722AAC-60F0-1C3E-8630-30A919A5F524}"/>
              </a:ext>
            </a:extLst>
          </p:cNvPr>
          <p:cNvGrpSpPr/>
          <p:nvPr/>
        </p:nvGrpSpPr>
        <p:grpSpPr>
          <a:xfrm>
            <a:off x="4303006" y="2363539"/>
            <a:ext cx="3418488" cy="1929429"/>
            <a:chOff x="8560050" y="519480"/>
            <a:chExt cx="3418488" cy="19294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5BEE8-7AE1-29BE-AA6F-16F82AB67BE7}"/>
                </a:ext>
              </a:extLst>
            </p:cNvPr>
            <p:cNvSpPr/>
            <p:nvPr/>
          </p:nvSpPr>
          <p:spPr>
            <a:xfrm>
              <a:off x="10279119" y="1056148"/>
              <a:ext cx="1699419" cy="13927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pic>
          <p:nvPicPr>
            <p:cNvPr id="5" name="Picture 2" descr="sunflower&quot; Emoji - Download for free – Iconduck">
              <a:extLst>
                <a:ext uri="{FF2B5EF4-FFF2-40B4-BE49-F238E27FC236}">
                  <a16:creationId xmlns:a16="http://schemas.microsoft.com/office/drawing/2014/main" id="{8B20008D-E0A4-0AE3-4D78-8472FE627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93" y="1212735"/>
              <a:ext cx="1064078" cy="1125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1C432A-CF07-EFC6-C863-157917A4E1DD}"/>
                </a:ext>
              </a:extLst>
            </p:cNvPr>
            <p:cNvSpPr/>
            <p:nvPr/>
          </p:nvSpPr>
          <p:spPr>
            <a:xfrm>
              <a:off x="8560050" y="1056148"/>
              <a:ext cx="1723880" cy="13927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u="sng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pic>
          <p:nvPicPr>
            <p:cNvPr id="7" name="Picture 2" descr="sunflower&quot; Emoji - Download for free – Iconduck">
              <a:extLst>
                <a:ext uri="{FF2B5EF4-FFF2-40B4-BE49-F238E27FC236}">
                  <a16:creationId xmlns:a16="http://schemas.microsoft.com/office/drawing/2014/main" id="{A3455B56-FB70-5DD1-50BD-CDF172063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6618" y="1408385"/>
              <a:ext cx="590393" cy="624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ECC778-F3E0-48EF-4BBF-EA8B825DBE11}"/>
                </a:ext>
              </a:extLst>
            </p:cNvPr>
            <p:cNvSpPr/>
            <p:nvPr/>
          </p:nvSpPr>
          <p:spPr>
            <a:xfrm>
              <a:off x="8579700" y="519480"/>
              <a:ext cx="1699419" cy="53112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Regular Soil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B0B57A-84A2-F717-50D9-FD915C3848C9}"/>
                </a:ext>
              </a:extLst>
            </p:cNvPr>
            <p:cNvSpPr/>
            <p:nvPr/>
          </p:nvSpPr>
          <p:spPr>
            <a:xfrm>
              <a:off x="10279119" y="519480"/>
              <a:ext cx="1699419" cy="53112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+N Soil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47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stats-roadmap-v0.png</a:t>
            </a:r>
          </a:p>
        </p:txBody>
      </p:sp>
      <p:grpSp>
        <p:nvGrpSpPr>
          <p:cNvPr id="3" name="Group 2" descr="Statistics roadmap showing which test to use for continuous or categorical X and Y variables. Categorical X + categorical Y = Chi-Square test. Categorical X + Continuous Y = ANOVA. Continuous x + categorical Y = generalized linear model. Continuous Y and X = regression">
            <a:extLst>
              <a:ext uri="{FF2B5EF4-FFF2-40B4-BE49-F238E27FC236}">
                <a16:creationId xmlns:a16="http://schemas.microsoft.com/office/drawing/2014/main" id="{BD68327B-3575-ED22-55FF-41E1EA6BBEF4}"/>
              </a:ext>
            </a:extLst>
          </p:cNvPr>
          <p:cNvGrpSpPr/>
          <p:nvPr/>
        </p:nvGrpSpPr>
        <p:grpSpPr>
          <a:xfrm>
            <a:off x="1547190" y="2603195"/>
            <a:ext cx="9087594" cy="2975908"/>
            <a:chOff x="1885689" y="2354390"/>
            <a:chExt cx="9087594" cy="29759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85A59B-884D-F059-05EF-54033ADEC695}"/>
                </a:ext>
              </a:extLst>
            </p:cNvPr>
            <p:cNvSpPr/>
            <p:nvPr/>
          </p:nvSpPr>
          <p:spPr>
            <a:xfrm>
              <a:off x="2140107" y="2604722"/>
              <a:ext cx="2234364" cy="1015623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Explanatory</a:t>
              </a:r>
            </a:p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(X)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AA8DBD-7F71-91E3-5FB9-8F1338FCA6D8}"/>
                </a:ext>
              </a:extLst>
            </p:cNvPr>
            <p:cNvSpPr/>
            <p:nvPr/>
          </p:nvSpPr>
          <p:spPr>
            <a:xfrm>
              <a:off x="4661779" y="2984244"/>
              <a:ext cx="3155753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Categorical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20D25E-C66E-8E15-E12B-6075933F2780}"/>
                </a:ext>
              </a:extLst>
            </p:cNvPr>
            <p:cNvSpPr/>
            <p:nvPr/>
          </p:nvSpPr>
          <p:spPr>
            <a:xfrm>
              <a:off x="7817531" y="2984244"/>
              <a:ext cx="3155752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Continuous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19185F-A8AE-B83B-13D0-7CB2425E514F}"/>
                </a:ext>
              </a:extLst>
            </p:cNvPr>
            <p:cNvSpPr/>
            <p:nvPr/>
          </p:nvSpPr>
          <p:spPr>
            <a:xfrm>
              <a:off x="6445931" y="2354390"/>
              <a:ext cx="2743200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Response (Y)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A269EB-BF6A-8998-56F1-7958F8E852B8}"/>
                </a:ext>
              </a:extLst>
            </p:cNvPr>
            <p:cNvSpPr/>
            <p:nvPr/>
          </p:nvSpPr>
          <p:spPr>
            <a:xfrm>
              <a:off x="1885689" y="3638076"/>
              <a:ext cx="2743200" cy="83127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Categorical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DD35E4-231B-7E45-AE47-B8EAE86336BB}"/>
                </a:ext>
              </a:extLst>
            </p:cNvPr>
            <p:cNvSpPr/>
            <p:nvPr/>
          </p:nvSpPr>
          <p:spPr>
            <a:xfrm>
              <a:off x="1891801" y="4498194"/>
              <a:ext cx="2743200" cy="832104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Continuous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40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stats-roadmap-v1.png</a:t>
            </a:r>
          </a:p>
        </p:txBody>
      </p:sp>
      <p:grpSp>
        <p:nvGrpSpPr>
          <p:cNvPr id="11" name="Group 10" descr="Statistics roadmap showing which test to use for continuous or categorical X and Y variables. Categorical X + categorical Y = Chi-Square test. Categorical X + Continuous Y = ANOVA. Continuous x + categorical Y = generalized linear model. Continuous Y and X = regression">
            <a:extLst>
              <a:ext uri="{FF2B5EF4-FFF2-40B4-BE49-F238E27FC236}">
                <a16:creationId xmlns:a16="http://schemas.microsoft.com/office/drawing/2014/main" id="{BB30DE96-3A3E-D305-E859-9137A68DECD7}"/>
              </a:ext>
            </a:extLst>
          </p:cNvPr>
          <p:cNvGrpSpPr/>
          <p:nvPr/>
        </p:nvGrpSpPr>
        <p:grpSpPr>
          <a:xfrm>
            <a:off x="1547190" y="2603195"/>
            <a:ext cx="9097620" cy="2975908"/>
            <a:chOff x="1885689" y="2354390"/>
            <a:chExt cx="9097620" cy="29759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708FD6-58C8-2E28-D920-678401705E0D}"/>
                </a:ext>
              </a:extLst>
            </p:cNvPr>
            <p:cNvSpPr/>
            <p:nvPr/>
          </p:nvSpPr>
          <p:spPr>
            <a:xfrm>
              <a:off x="2140107" y="2604722"/>
              <a:ext cx="2234364" cy="1015623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Explanatory</a:t>
              </a:r>
            </a:p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(X)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6FA41-C831-ECFC-94B8-FB19C895C46B}"/>
                </a:ext>
              </a:extLst>
            </p:cNvPr>
            <p:cNvSpPr/>
            <p:nvPr/>
          </p:nvSpPr>
          <p:spPr>
            <a:xfrm>
              <a:off x="4661779" y="2984244"/>
              <a:ext cx="3155753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Categorical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29F002-8EA2-1A86-A0ED-6F5DED3EA52C}"/>
                </a:ext>
              </a:extLst>
            </p:cNvPr>
            <p:cNvSpPr/>
            <p:nvPr/>
          </p:nvSpPr>
          <p:spPr>
            <a:xfrm>
              <a:off x="7817531" y="2984244"/>
              <a:ext cx="3155752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Continuous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E97622-DA16-4545-1C4F-1D49EB316EE2}"/>
                </a:ext>
              </a:extLst>
            </p:cNvPr>
            <p:cNvSpPr/>
            <p:nvPr/>
          </p:nvSpPr>
          <p:spPr>
            <a:xfrm>
              <a:off x="6445931" y="2354390"/>
              <a:ext cx="2743200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Response (Y)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B924F-7E2F-A6F8-CD13-A034B8015815}"/>
                </a:ext>
              </a:extLst>
            </p:cNvPr>
            <p:cNvSpPr/>
            <p:nvPr/>
          </p:nvSpPr>
          <p:spPr>
            <a:xfrm>
              <a:off x="1885689" y="3638076"/>
              <a:ext cx="2743200" cy="83127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Categorical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5A1CA0-796B-8ECE-809E-A85FF7D11867}"/>
                </a:ext>
              </a:extLst>
            </p:cNvPr>
            <p:cNvSpPr/>
            <p:nvPr/>
          </p:nvSpPr>
          <p:spPr>
            <a:xfrm>
              <a:off x="1891801" y="4498194"/>
              <a:ext cx="2743200" cy="832104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Continuous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FB700D-ECEA-6C8E-A488-88B196827C95}"/>
                </a:ext>
              </a:extLst>
            </p:cNvPr>
            <p:cNvSpPr/>
            <p:nvPr/>
          </p:nvSpPr>
          <p:spPr>
            <a:xfrm>
              <a:off x="4662451" y="4498196"/>
              <a:ext cx="3138806" cy="831270"/>
            </a:xfrm>
            <a:prstGeom prst="rect">
              <a:avLst/>
            </a:prstGeom>
            <a:solidFill>
              <a:srgbClr val="725EEC">
                <a:alpha val="40000"/>
              </a:srgbClr>
            </a:solidFill>
            <a:ln w="28575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Generalized Linear Model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1E208-7731-D3C3-F703-DE8E105CF2CC}"/>
                </a:ext>
              </a:extLst>
            </p:cNvPr>
            <p:cNvSpPr/>
            <p:nvPr/>
          </p:nvSpPr>
          <p:spPr>
            <a:xfrm>
              <a:off x="7827557" y="3638076"/>
              <a:ext cx="3155752" cy="831272"/>
            </a:xfrm>
            <a:prstGeom prst="rect">
              <a:avLst/>
            </a:prstGeom>
            <a:solidFill>
              <a:srgbClr val="DF227C">
                <a:alpha val="4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Analysis of Variance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(ANOVA)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0B1A99-C509-17AE-126E-3EE079695F62}"/>
                </a:ext>
              </a:extLst>
            </p:cNvPr>
            <p:cNvSpPr/>
            <p:nvPr/>
          </p:nvSpPr>
          <p:spPr>
            <a:xfrm>
              <a:off x="7827557" y="4498194"/>
              <a:ext cx="3155752" cy="831272"/>
            </a:xfrm>
            <a:prstGeom prst="rect">
              <a:avLst/>
            </a:prstGeom>
            <a:solidFill>
              <a:srgbClr val="FFB02F">
                <a:alpha val="40000"/>
              </a:srgbClr>
            </a:solidFill>
            <a:ln w="28575">
              <a:solidFill>
                <a:srgbClr val="FFB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Regression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0EFAF4-BEC8-8B2E-F41C-69EBCF1735D5}"/>
                </a:ext>
              </a:extLst>
            </p:cNvPr>
            <p:cNvSpPr/>
            <p:nvPr/>
          </p:nvSpPr>
          <p:spPr>
            <a:xfrm>
              <a:off x="4662451" y="3638077"/>
              <a:ext cx="3138806" cy="831273"/>
            </a:xfrm>
            <a:prstGeom prst="rect">
              <a:avLst/>
            </a:prstGeom>
            <a:solidFill>
              <a:srgbClr val="588FF9">
                <a:alpha val="4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Chi-Square Test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(χ</a:t>
              </a:r>
              <a:r>
                <a:rPr lang="en-US" sz="2400" b="1" baseline="300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2</a:t>
              </a:r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2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0A56-28D9-7702-0483-ED78467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  <a:latin typeface="+mn-lt"/>
              </a:rPr>
              <a:t>Color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D2EF91-6F12-5012-A0EE-5BF2F3137447}"/>
              </a:ext>
            </a:extLst>
          </p:cNvPr>
          <p:cNvSpPr txBox="1">
            <a:spLocks/>
          </p:cNvSpPr>
          <p:nvPr/>
        </p:nvSpPr>
        <p:spPr>
          <a:xfrm>
            <a:off x="0" y="2804776"/>
            <a:ext cx="12191999" cy="685800"/>
          </a:xfrm>
          <a:prstGeom prst="rect">
            <a:avLst/>
          </a:prstGeom>
          <a:solidFill>
            <a:srgbClr val="725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Learning Objectives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53D14F-48BE-5083-C352-15B042916D07}"/>
              </a:ext>
            </a:extLst>
          </p:cNvPr>
          <p:cNvSpPr txBox="1">
            <a:spLocks/>
          </p:cNvSpPr>
          <p:nvPr/>
        </p:nvSpPr>
        <p:spPr>
          <a:xfrm>
            <a:off x="0" y="3855728"/>
            <a:ext cx="12191999" cy="685800"/>
          </a:xfrm>
          <a:prstGeom prst="rect">
            <a:avLst/>
          </a:prstGeom>
          <a:solidFill>
            <a:srgbClr val="DF227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Coding Practice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EE7396-4E95-ADCC-D2EF-669CC97B83FB}"/>
              </a:ext>
            </a:extLst>
          </p:cNvPr>
          <p:cNvSpPr txBox="1">
            <a:spLocks/>
          </p:cNvSpPr>
          <p:nvPr/>
        </p:nvSpPr>
        <p:spPr>
          <a:xfrm>
            <a:off x="0" y="5957633"/>
            <a:ext cx="12191999" cy="685800"/>
          </a:xfrm>
          <a:prstGeom prst="rect">
            <a:avLst/>
          </a:prstGeom>
          <a:solidFill>
            <a:srgbClr val="FFB02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Class Discussion</a:t>
            </a:r>
            <a:endParaRPr lang="en-US" sz="4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EB685-34CD-03CD-EA20-5D7287B0E85B}"/>
              </a:ext>
            </a:extLst>
          </p:cNvPr>
          <p:cNvSpPr txBox="1">
            <a:spLocks/>
          </p:cNvSpPr>
          <p:nvPr/>
        </p:nvSpPr>
        <p:spPr>
          <a:xfrm>
            <a:off x="0" y="4906680"/>
            <a:ext cx="12191999" cy="685800"/>
          </a:xfrm>
          <a:prstGeom prst="rect">
            <a:avLst/>
          </a:prstGeom>
          <a:solidFill>
            <a:srgbClr val="FF601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Arial" panose="020B0604020202020204" pitchFamily="34" charset="0"/>
              </a:rPr>
              <a:t>Supporting Information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51EEA1-E1F2-210A-2A47-7D14444C7E62}"/>
              </a:ext>
            </a:extLst>
          </p:cNvPr>
          <p:cNvSpPr txBox="1">
            <a:spLocks/>
          </p:cNvSpPr>
          <p:nvPr/>
        </p:nvSpPr>
        <p:spPr>
          <a:xfrm>
            <a:off x="0" y="1753824"/>
            <a:ext cx="12191999" cy="685800"/>
          </a:xfrm>
          <a:prstGeom prst="rect">
            <a:avLst/>
          </a:prstGeom>
          <a:solidFill>
            <a:srgbClr val="588FF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+mn-lt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AC78-5D67-8FB1-2694-26C1FF1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8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regression-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table.png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Summary table from R">
            <a:extLst>
              <a:ext uri="{FF2B5EF4-FFF2-40B4-BE49-F238E27FC236}">
                <a16:creationId xmlns:a16="http://schemas.microsoft.com/office/drawing/2014/main" id="{60712957-5F3A-C758-CF1C-F82208DCEB1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761" y="2757097"/>
            <a:ext cx="7251700" cy="1765300"/>
          </a:xfrm>
          <a:prstGeom prst="rect">
            <a:avLst/>
          </a:prstGeom>
          <a:ln w="28575">
            <a:solidFill>
              <a:schemeClr val="tx1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95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regression-table-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annotated.png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 descr="Summary table from R with markings of Y intercept, explanatory variable, test statistic, and p value">
            <a:extLst>
              <a:ext uri="{FF2B5EF4-FFF2-40B4-BE49-F238E27FC236}">
                <a16:creationId xmlns:a16="http://schemas.microsoft.com/office/drawing/2014/main" id="{8CE9E3A0-4426-AB83-48C2-F8AE373CE64A}"/>
              </a:ext>
            </a:extLst>
          </p:cNvPr>
          <p:cNvGrpSpPr/>
          <p:nvPr/>
        </p:nvGrpSpPr>
        <p:grpSpPr>
          <a:xfrm>
            <a:off x="204400" y="2505402"/>
            <a:ext cx="11931591" cy="3274895"/>
            <a:chOff x="204400" y="2505402"/>
            <a:chExt cx="11931591" cy="32748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B34E1C-7D0E-6085-6F5E-486E6E8ADE3C}"/>
                </a:ext>
              </a:extLst>
            </p:cNvPr>
            <p:cNvSpPr txBox="1"/>
            <p:nvPr/>
          </p:nvSpPr>
          <p:spPr>
            <a:xfrm>
              <a:off x="9930899" y="3859762"/>
              <a:ext cx="2205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DF227C"/>
                  </a:solidFill>
                </a:rPr>
                <a:t>p</a:t>
              </a:r>
              <a:r>
                <a:rPr lang="en-US" b="1" dirty="0">
                  <a:solidFill>
                    <a:srgbClr val="DF227C"/>
                  </a:solidFill>
                </a:rPr>
                <a:t> value asterisks</a:t>
              </a:r>
            </a:p>
            <a:p>
              <a:pPr algn="ctr"/>
              <a:r>
                <a:rPr lang="en-US" b="1" dirty="0">
                  <a:solidFill>
                    <a:srgbClr val="DF227C"/>
                  </a:solidFill>
                </a:rPr>
                <a:t>Smaller </a:t>
              </a:r>
              <a:r>
                <a:rPr lang="en-US" b="1" i="1" dirty="0">
                  <a:solidFill>
                    <a:srgbClr val="DF227C"/>
                  </a:solidFill>
                </a:rPr>
                <a:t>p</a:t>
              </a:r>
              <a:r>
                <a:rPr lang="en-US" b="1" dirty="0">
                  <a:solidFill>
                    <a:srgbClr val="DF227C"/>
                  </a:solidFill>
                </a:rPr>
                <a:t> = more ***</a:t>
              </a:r>
              <a:endParaRPr lang="en-US" b="1" i="1" dirty="0">
                <a:solidFill>
                  <a:srgbClr val="DF227C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61BEC7-5BFD-1026-43BD-D2EA794ED489}"/>
                </a:ext>
              </a:extLst>
            </p:cNvPr>
            <p:cNvGrpSpPr/>
            <p:nvPr/>
          </p:nvGrpSpPr>
          <p:grpSpPr>
            <a:xfrm>
              <a:off x="204400" y="2505402"/>
              <a:ext cx="9726499" cy="3274895"/>
              <a:chOff x="204400" y="2505402"/>
              <a:chExt cx="9726499" cy="327489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AE42497-6A3C-E721-DDCB-08A9406C0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7744" y="3120654"/>
                <a:ext cx="7251700" cy="1765300"/>
              </a:xfrm>
              <a:prstGeom prst="rect">
                <a:avLst/>
              </a:prstGeom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C116B7-23C9-A1F7-C776-93C94DE40DEB}"/>
                  </a:ext>
                </a:extLst>
              </p:cNvPr>
              <p:cNvSpPr/>
              <p:nvPr/>
            </p:nvSpPr>
            <p:spPr>
              <a:xfrm>
                <a:off x="2619010" y="4020798"/>
                <a:ext cx="1644650" cy="267888"/>
              </a:xfrm>
              <a:prstGeom prst="rect">
                <a:avLst/>
              </a:prstGeom>
              <a:noFill/>
              <a:ln w="28575">
                <a:solidFill>
                  <a:srgbClr val="FF6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0F9E86-8921-97D2-4767-FE8A939F9105}"/>
                  </a:ext>
                </a:extLst>
              </p:cNvPr>
              <p:cNvSpPr/>
              <p:nvPr/>
            </p:nvSpPr>
            <p:spPr>
              <a:xfrm>
                <a:off x="4361124" y="4020798"/>
                <a:ext cx="908789" cy="273423"/>
              </a:xfrm>
              <a:prstGeom prst="rect">
                <a:avLst/>
              </a:prstGeom>
              <a:noFill/>
              <a:ln w="28575">
                <a:solidFill>
                  <a:srgbClr val="FFB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749B13-829D-9EC1-6E63-66FB0BCCF791}"/>
                  </a:ext>
                </a:extLst>
              </p:cNvPr>
              <p:cNvSpPr/>
              <p:nvPr/>
            </p:nvSpPr>
            <p:spPr>
              <a:xfrm>
                <a:off x="6547924" y="3443679"/>
                <a:ext cx="862973" cy="324145"/>
              </a:xfrm>
              <a:prstGeom prst="rect">
                <a:avLst/>
              </a:prstGeom>
              <a:noFill/>
              <a:ln w="28575">
                <a:solidFill>
                  <a:srgbClr val="588F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F227C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4CD46D-8F3F-4E28-8636-E5435419D8B4}"/>
                  </a:ext>
                </a:extLst>
              </p:cNvPr>
              <p:cNvSpPr/>
              <p:nvPr/>
            </p:nvSpPr>
            <p:spPr>
              <a:xfrm>
                <a:off x="7439248" y="3443679"/>
                <a:ext cx="992372" cy="324145"/>
              </a:xfrm>
              <a:prstGeom prst="rect">
                <a:avLst/>
              </a:prstGeom>
              <a:noFill/>
              <a:ln w="28575">
                <a:solidFill>
                  <a:srgbClr val="FF6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018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AC6E33-0C8C-B2AD-740E-B96BD8C926E4}"/>
                  </a:ext>
                </a:extLst>
              </p:cNvPr>
              <p:cNvSpPr/>
              <p:nvPr/>
            </p:nvSpPr>
            <p:spPr>
              <a:xfrm>
                <a:off x="8491873" y="3710759"/>
                <a:ext cx="439479" cy="606056"/>
              </a:xfrm>
              <a:prstGeom prst="rect">
                <a:avLst/>
              </a:prstGeom>
              <a:noFill/>
              <a:ln w="28575">
                <a:solidFill>
                  <a:srgbClr val="DF22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621296-C436-E450-563E-01483417AADD}"/>
                  </a:ext>
                </a:extLst>
              </p:cNvPr>
              <p:cNvSpPr/>
              <p:nvPr/>
            </p:nvSpPr>
            <p:spPr>
              <a:xfrm>
                <a:off x="2611921" y="4552578"/>
                <a:ext cx="1644650" cy="324145"/>
              </a:xfrm>
              <a:prstGeom prst="rect">
                <a:avLst/>
              </a:prstGeom>
              <a:noFill/>
              <a:ln w="28575">
                <a:solidFill>
                  <a:srgbClr val="DF22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5CE64C-A494-A6E9-B02C-DA1AF40E49EF}"/>
                  </a:ext>
                </a:extLst>
              </p:cNvPr>
              <p:cNvSpPr txBox="1"/>
              <p:nvPr/>
            </p:nvSpPr>
            <p:spPr>
              <a:xfrm>
                <a:off x="204400" y="4163989"/>
                <a:ext cx="214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018"/>
                    </a:solidFill>
                  </a:rPr>
                  <a:t>Explanatory variable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7773D7-CC38-6605-DE38-30305BA4FEA1}"/>
                  </a:ext>
                </a:extLst>
              </p:cNvPr>
              <p:cNvSpPr txBox="1"/>
              <p:nvPr/>
            </p:nvSpPr>
            <p:spPr>
              <a:xfrm>
                <a:off x="564527" y="3309884"/>
                <a:ext cx="1230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25EEC"/>
                    </a:solidFill>
                  </a:rPr>
                  <a:t>Y-Intercept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8DE1F-3290-B0CB-0A96-47065746660D}"/>
                  </a:ext>
                </a:extLst>
              </p:cNvPr>
              <p:cNvSpPr/>
              <p:nvPr/>
            </p:nvSpPr>
            <p:spPr>
              <a:xfrm>
                <a:off x="2611921" y="3725818"/>
                <a:ext cx="2657992" cy="267888"/>
              </a:xfrm>
              <a:prstGeom prst="rect">
                <a:avLst/>
              </a:prstGeom>
              <a:noFill/>
              <a:ln w="28575">
                <a:solidFill>
                  <a:srgbClr val="725E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0F9261-2F26-2B4E-D839-00EEB0EC03A6}"/>
                  </a:ext>
                </a:extLst>
              </p:cNvPr>
              <p:cNvSpPr txBox="1"/>
              <p:nvPr/>
            </p:nvSpPr>
            <p:spPr>
              <a:xfrm>
                <a:off x="1764564" y="5410965"/>
                <a:ext cx="2444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DF227C"/>
                    </a:solidFill>
                  </a:rPr>
                  <a:t>p</a:t>
                </a:r>
                <a:r>
                  <a:rPr lang="en-US" b="1" dirty="0">
                    <a:solidFill>
                      <a:srgbClr val="DF227C"/>
                    </a:solidFill>
                  </a:rPr>
                  <a:t> value asterisks legend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B2A4BE-A820-BC3D-4C92-1DB64320910D}"/>
                  </a:ext>
                </a:extLst>
              </p:cNvPr>
              <p:cNvSpPr txBox="1"/>
              <p:nvPr/>
            </p:nvSpPr>
            <p:spPr>
              <a:xfrm>
                <a:off x="4709193" y="5213200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B02F"/>
                    </a:solidFill>
                  </a:rPr>
                  <a:t>Slope of line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BBC46-AE13-B423-00C6-E72323BEEA0F}"/>
                  </a:ext>
                </a:extLst>
              </p:cNvPr>
              <p:cNvSpPr txBox="1"/>
              <p:nvPr/>
            </p:nvSpPr>
            <p:spPr>
              <a:xfrm>
                <a:off x="7833540" y="2628813"/>
                <a:ext cx="965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FF6018"/>
                    </a:solidFill>
                  </a:rPr>
                  <a:t>p</a:t>
                </a:r>
                <a:r>
                  <a:rPr lang="en-US" b="1" dirty="0">
                    <a:solidFill>
                      <a:srgbClr val="FF6018"/>
                    </a:solidFill>
                  </a:rPr>
                  <a:t> values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F4473-0C99-C36F-FC36-0299CDDBF344}"/>
                  </a:ext>
                </a:extLst>
              </p:cNvPr>
              <p:cNvSpPr txBox="1"/>
              <p:nvPr/>
            </p:nvSpPr>
            <p:spPr>
              <a:xfrm>
                <a:off x="5861967" y="2505402"/>
                <a:ext cx="1371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88FF9"/>
                    </a:solidFill>
                  </a:rPr>
                  <a:t>Test Statistic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2CE7EC-D963-5EF9-9177-B4CFF4EDB588}"/>
                  </a:ext>
                </a:extLst>
              </p:cNvPr>
              <p:cNvCxnSpPr>
                <a:cxnSpLocks/>
                <a:stCxn id="19" idx="2"/>
                <a:endCxn id="11" idx="0"/>
              </p:cNvCxnSpPr>
              <p:nvPr/>
            </p:nvCxnSpPr>
            <p:spPr>
              <a:xfrm flipH="1">
                <a:off x="7935434" y="2998145"/>
                <a:ext cx="380674" cy="445534"/>
              </a:xfrm>
              <a:prstGeom prst="line">
                <a:avLst/>
              </a:prstGeom>
              <a:ln w="28575">
                <a:solidFill>
                  <a:srgbClr val="FF60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EDBE047-2662-5679-E7A1-900345B57384}"/>
                  </a:ext>
                </a:extLst>
              </p:cNvPr>
              <p:cNvCxnSpPr>
                <a:cxnSpLocks/>
                <a:stCxn id="4" idx="1"/>
                <a:endCxn id="12" idx="3"/>
              </p:cNvCxnSpPr>
              <p:nvPr/>
            </p:nvCxnSpPr>
            <p:spPr>
              <a:xfrm flipH="1" flipV="1">
                <a:off x="8931352" y="4013787"/>
                <a:ext cx="999547" cy="169141"/>
              </a:xfrm>
              <a:prstGeom prst="line">
                <a:avLst/>
              </a:prstGeom>
              <a:ln w="28575">
                <a:solidFill>
                  <a:srgbClr val="DF22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F494BE-1E4B-5D73-187B-B3916033A2D3}"/>
                  </a:ext>
                </a:extLst>
              </p:cNvPr>
              <p:cNvCxnSpPr>
                <a:cxnSpLocks/>
                <a:stCxn id="18" idx="0"/>
                <a:endCxn id="9" idx="2"/>
              </p:cNvCxnSpPr>
              <p:nvPr/>
            </p:nvCxnSpPr>
            <p:spPr>
              <a:xfrm flipH="1" flipV="1">
                <a:off x="4815519" y="4294221"/>
                <a:ext cx="576714" cy="918979"/>
              </a:xfrm>
              <a:prstGeom prst="line">
                <a:avLst/>
              </a:prstGeom>
              <a:ln w="28575">
                <a:solidFill>
                  <a:srgbClr val="FFB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6B7F7D-51BC-6076-7340-272B28219B67}"/>
                  </a:ext>
                </a:extLst>
              </p:cNvPr>
              <p:cNvCxnSpPr>
                <a:cxnSpLocks/>
                <a:stCxn id="17" idx="0"/>
                <a:endCxn id="13" idx="2"/>
              </p:cNvCxnSpPr>
              <p:nvPr/>
            </p:nvCxnSpPr>
            <p:spPr>
              <a:xfrm flipV="1">
                <a:off x="2986822" y="4876723"/>
                <a:ext cx="447424" cy="534242"/>
              </a:xfrm>
              <a:prstGeom prst="line">
                <a:avLst/>
              </a:prstGeom>
              <a:ln w="28575">
                <a:solidFill>
                  <a:srgbClr val="DF22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8B26578-222B-2807-022E-433B4757E1F7}"/>
                  </a:ext>
                </a:extLst>
              </p:cNvPr>
              <p:cNvCxnSpPr>
                <a:cxnSpLocks/>
                <a:stCxn id="14" idx="3"/>
                <a:endCxn id="7" idx="1"/>
              </p:cNvCxnSpPr>
              <p:nvPr/>
            </p:nvCxnSpPr>
            <p:spPr>
              <a:xfrm flipV="1">
                <a:off x="2347615" y="4154742"/>
                <a:ext cx="271395" cy="193913"/>
              </a:xfrm>
              <a:prstGeom prst="line">
                <a:avLst/>
              </a:prstGeom>
              <a:ln w="28575">
                <a:solidFill>
                  <a:srgbClr val="FF60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D333E44-5BA9-8A52-5903-8C851A73EEB3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1795313" y="3494550"/>
                <a:ext cx="816608" cy="365212"/>
              </a:xfrm>
              <a:prstGeom prst="line">
                <a:avLst/>
              </a:prstGeom>
              <a:ln w="28575">
                <a:solidFill>
                  <a:srgbClr val="725E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7B9FF8-0341-5270-2030-62C273F181FF}"/>
                  </a:ext>
                </a:extLst>
              </p:cNvPr>
              <p:cNvCxnSpPr>
                <a:cxnSpLocks/>
                <a:stCxn id="20" idx="2"/>
                <a:endCxn id="10" idx="0"/>
              </p:cNvCxnSpPr>
              <p:nvPr/>
            </p:nvCxnSpPr>
            <p:spPr>
              <a:xfrm>
                <a:off x="6547924" y="2874734"/>
                <a:ext cx="431487" cy="568945"/>
              </a:xfrm>
              <a:prstGeom prst="line">
                <a:avLst/>
              </a:prstGeom>
              <a:ln w="28575">
                <a:solidFill>
                  <a:srgbClr val="588F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439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69EE6-A824-9AAC-FF42-72C0C33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22</a:t>
            </a:fld>
            <a:endParaRPr lang="en-US"/>
          </a:p>
        </p:txBody>
      </p:sp>
      <p:grpSp>
        <p:nvGrpSpPr>
          <p:cNvPr id="3" name="Group 2" descr="Contingency table example">
            <a:extLst>
              <a:ext uri="{FF2B5EF4-FFF2-40B4-BE49-F238E27FC236}">
                <a16:creationId xmlns:a16="http://schemas.microsoft.com/office/drawing/2014/main" id="{18E6E217-B13C-576E-E1E2-E79DF7C27EC4}"/>
              </a:ext>
            </a:extLst>
          </p:cNvPr>
          <p:cNvGrpSpPr/>
          <p:nvPr/>
        </p:nvGrpSpPr>
        <p:grpSpPr>
          <a:xfrm>
            <a:off x="3200689" y="2731543"/>
            <a:ext cx="5790622" cy="2012797"/>
            <a:chOff x="2232081" y="4622774"/>
            <a:chExt cx="5790622" cy="2012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0125EB-1674-20A5-0CF2-AB0F10EC2B8A}"/>
                </a:ext>
              </a:extLst>
            </p:cNvPr>
            <p:cNvSpPr/>
            <p:nvPr/>
          </p:nvSpPr>
          <p:spPr>
            <a:xfrm>
              <a:off x="4169295" y="4623485"/>
              <a:ext cx="1916194" cy="6635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No Change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824855-A29C-DB03-885B-D318945CCC99}"/>
                </a:ext>
              </a:extLst>
            </p:cNvPr>
            <p:cNvSpPr/>
            <p:nvPr/>
          </p:nvSpPr>
          <p:spPr>
            <a:xfrm>
              <a:off x="6106509" y="4622774"/>
              <a:ext cx="1916194" cy="6635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Cured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EBF15B-E188-C9CA-8A99-22EA86FEC9D0}"/>
                </a:ext>
              </a:extLst>
            </p:cNvPr>
            <p:cNvSpPr/>
            <p:nvPr/>
          </p:nvSpPr>
          <p:spPr>
            <a:xfrm>
              <a:off x="4169295" y="5307722"/>
              <a:ext cx="1916194" cy="663571"/>
            </a:xfrm>
            <a:prstGeom prst="rect">
              <a:avLst/>
            </a:prstGeom>
            <a:solidFill>
              <a:srgbClr val="588FF9">
                <a:alpha val="8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35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44938-0C3D-AC0B-90E8-B4E994087D62}"/>
                </a:ext>
              </a:extLst>
            </p:cNvPr>
            <p:cNvSpPr/>
            <p:nvPr/>
          </p:nvSpPr>
          <p:spPr>
            <a:xfrm>
              <a:off x="4169295" y="5971293"/>
              <a:ext cx="1916194" cy="663571"/>
            </a:xfrm>
            <a:prstGeom prst="rect">
              <a:avLst/>
            </a:prstGeom>
            <a:solidFill>
              <a:srgbClr val="588FF9">
                <a:alpha val="2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ECB69A-53AC-4DFD-239C-9FF306D2A4AF}"/>
                </a:ext>
              </a:extLst>
            </p:cNvPr>
            <p:cNvSpPr/>
            <p:nvPr/>
          </p:nvSpPr>
          <p:spPr>
            <a:xfrm>
              <a:off x="6095999" y="5307721"/>
              <a:ext cx="1916194" cy="663571"/>
            </a:xfrm>
            <a:prstGeom prst="rect">
              <a:avLst/>
            </a:prstGeom>
            <a:solidFill>
              <a:srgbClr val="588FF9">
                <a:alpha val="6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9EAF0E-7051-17B4-9CEC-462D9F384858}"/>
                </a:ext>
              </a:extLst>
            </p:cNvPr>
            <p:cNvSpPr/>
            <p:nvPr/>
          </p:nvSpPr>
          <p:spPr>
            <a:xfrm>
              <a:off x="6095999" y="5971292"/>
              <a:ext cx="1916194" cy="663571"/>
            </a:xfrm>
            <a:prstGeom prst="rect">
              <a:avLst/>
            </a:prstGeom>
            <a:solidFill>
              <a:srgbClr val="588FF9">
                <a:alpha val="4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104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7D183-BF80-31E3-247E-2196903C3B9B}"/>
                </a:ext>
              </a:extLst>
            </p:cNvPr>
            <p:cNvSpPr/>
            <p:nvPr/>
          </p:nvSpPr>
          <p:spPr>
            <a:xfrm>
              <a:off x="2232081" y="5307720"/>
              <a:ext cx="1916194" cy="663571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Placebo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13C07E-EF03-1B1D-8D9F-D141FCBADDBE}"/>
                </a:ext>
              </a:extLst>
            </p:cNvPr>
            <p:cNvSpPr/>
            <p:nvPr/>
          </p:nvSpPr>
          <p:spPr>
            <a:xfrm>
              <a:off x="2232081" y="5972000"/>
              <a:ext cx="1916194" cy="663571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Treatment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E62737-B53B-6087-A74F-3669E5932971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4B -- </a:t>
            </a:r>
            <a:r>
              <a:rPr lang="en-US" b="1" dirty="0">
                <a:solidFill>
                  <a:schemeClr val="bg1"/>
                </a:solidFill>
              </a:rPr>
              <a:t>chi-square-</a:t>
            </a:r>
            <a:r>
              <a:rPr lang="en-US" b="1" dirty="0" err="1">
                <a:solidFill>
                  <a:schemeClr val="bg1"/>
                </a:solidFill>
              </a:rPr>
              <a:t>table.png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4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5A -- stats-roadmap-v2.png</a:t>
            </a:r>
          </a:p>
        </p:txBody>
      </p:sp>
      <p:grpSp>
        <p:nvGrpSpPr>
          <p:cNvPr id="3" name="Group 2" descr="Statistics roadmap showing which test to use for continuous or categorical X and Y variables. Categorical X + categorical Y = Chi-Square test. Categorical X + Continuous Y = ANOVA. Continuous x + categorical Y = generalized linear model. Continuous Y and X = regression. Multiple separate X with categorical Y is a generalized linear model but continuous Y is an n-way ANOVA">
            <a:extLst>
              <a:ext uri="{FF2B5EF4-FFF2-40B4-BE49-F238E27FC236}">
                <a16:creationId xmlns:a16="http://schemas.microsoft.com/office/drawing/2014/main" id="{54600E1C-6BCD-252E-A7F8-EEF01358177C}"/>
              </a:ext>
            </a:extLst>
          </p:cNvPr>
          <p:cNvGrpSpPr/>
          <p:nvPr/>
        </p:nvGrpSpPr>
        <p:grpSpPr>
          <a:xfrm>
            <a:off x="1547190" y="2133671"/>
            <a:ext cx="9097620" cy="3834826"/>
            <a:chOff x="1885689" y="1534585"/>
            <a:chExt cx="9097620" cy="3834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98BBC1-BE35-BDE3-6C0B-FF71365B5960}"/>
                </a:ext>
              </a:extLst>
            </p:cNvPr>
            <p:cNvSpPr/>
            <p:nvPr/>
          </p:nvSpPr>
          <p:spPr>
            <a:xfrm>
              <a:off x="4662451" y="2818272"/>
              <a:ext cx="3138806" cy="831273"/>
            </a:xfrm>
            <a:prstGeom prst="rect">
              <a:avLst/>
            </a:prstGeom>
            <a:solidFill>
              <a:srgbClr val="588FF9">
                <a:alpha val="4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Chi-Square Test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(χ</a:t>
              </a:r>
              <a:r>
                <a:rPr lang="en-US" sz="2400" b="1" baseline="300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2</a:t>
              </a:r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1C1016-10D1-E833-390F-726ABBCD42D2}"/>
                </a:ext>
              </a:extLst>
            </p:cNvPr>
            <p:cNvGrpSpPr/>
            <p:nvPr/>
          </p:nvGrpSpPr>
          <p:grpSpPr>
            <a:xfrm>
              <a:off x="1885689" y="1534585"/>
              <a:ext cx="9097620" cy="3834826"/>
              <a:chOff x="1885689" y="1534585"/>
              <a:chExt cx="9097620" cy="383482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596304-5727-A71A-0963-D82179EECAB2}"/>
                  </a:ext>
                </a:extLst>
              </p:cNvPr>
              <p:cNvSpPr/>
              <p:nvPr/>
            </p:nvSpPr>
            <p:spPr>
              <a:xfrm>
                <a:off x="2140107" y="1784917"/>
                <a:ext cx="2234364" cy="101562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Explanatory</a:t>
                </a:r>
              </a:p>
              <a:p>
                <a:pPr algn="ctr"/>
                <a:r>
                  <a:rPr lang="en-US" sz="32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(X)</a:t>
                </a:r>
                <a:endPara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7445BB-C1BB-EC94-03B8-4A54F02173B3}"/>
                  </a:ext>
                </a:extLst>
              </p:cNvPr>
              <p:cNvSpPr/>
              <p:nvPr/>
            </p:nvSpPr>
            <p:spPr>
              <a:xfrm>
                <a:off x="4661779" y="2164439"/>
                <a:ext cx="3155753" cy="6245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Categorical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FD0092-9CEB-0B5F-5E8D-5DC1E157A655}"/>
                  </a:ext>
                </a:extLst>
              </p:cNvPr>
              <p:cNvSpPr/>
              <p:nvPr/>
            </p:nvSpPr>
            <p:spPr>
              <a:xfrm>
                <a:off x="7817531" y="2164439"/>
                <a:ext cx="3155752" cy="6245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Continuous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774480-1F2C-4EF6-05D1-C668F861C229}"/>
                  </a:ext>
                </a:extLst>
              </p:cNvPr>
              <p:cNvSpPr/>
              <p:nvPr/>
            </p:nvSpPr>
            <p:spPr>
              <a:xfrm>
                <a:off x="6445931" y="1534585"/>
                <a:ext cx="2743200" cy="6245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Response (Y)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8E073B-7717-91C1-317D-DE2E360DDC56}"/>
                  </a:ext>
                </a:extLst>
              </p:cNvPr>
              <p:cNvSpPr/>
              <p:nvPr/>
            </p:nvSpPr>
            <p:spPr>
              <a:xfrm>
                <a:off x="1885689" y="2818271"/>
                <a:ext cx="2743200" cy="8312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u="sng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Categorical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FE6F86-0678-CD6D-B598-DD0DC71B3BC7}"/>
                  </a:ext>
                </a:extLst>
              </p:cNvPr>
              <p:cNvSpPr/>
              <p:nvPr/>
            </p:nvSpPr>
            <p:spPr>
              <a:xfrm>
                <a:off x="1891801" y="3678389"/>
                <a:ext cx="2743200" cy="83210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Continuous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5EFF68-1275-A647-83C6-B93C790501DD}"/>
                  </a:ext>
                </a:extLst>
              </p:cNvPr>
              <p:cNvSpPr/>
              <p:nvPr/>
            </p:nvSpPr>
            <p:spPr>
              <a:xfrm>
                <a:off x="4662451" y="3678391"/>
                <a:ext cx="3138806" cy="1691020"/>
              </a:xfrm>
              <a:prstGeom prst="rect">
                <a:avLst/>
              </a:prstGeom>
              <a:solidFill>
                <a:srgbClr val="725EEC">
                  <a:alpha val="40000"/>
                </a:srgbClr>
              </a:solidFill>
              <a:ln w="28575">
                <a:solidFill>
                  <a:srgbClr val="725E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Generalized Linear Model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03C4C4-33E0-C6AB-86E6-000C46534016}"/>
                  </a:ext>
                </a:extLst>
              </p:cNvPr>
              <p:cNvSpPr/>
              <p:nvPr/>
            </p:nvSpPr>
            <p:spPr>
              <a:xfrm>
                <a:off x="7827557" y="2818271"/>
                <a:ext cx="3155752" cy="831272"/>
              </a:xfrm>
              <a:prstGeom prst="rect">
                <a:avLst/>
              </a:prstGeom>
              <a:solidFill>
                <a:srgbClr val="DF227C">
                  <a:alpha val="40000"/>
                </a:srgbClr>
              </a:solidFill>
              <a:ln w="28575">
                <a:solidFill>
                  <a:srgbClr val="DF22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Analysis of Variance</a:t>
                </a:r>
              </a:p>
              <a:p>
                <a:pPr algn="ctr"/>
                <a:r>
                  <a:rPr lang="en-US" sz="24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(ANOVA)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F63349-1DB0-1E19-8DB2-34D8063FDE3B}"/>
                  </a:ext>
                </a:extLst>
              </p:cNvPr>
              <p:cNvSpPr/>
              <p:nvPr/>
            </p:nvSpPr>
            <p:spPr>
              <a:xfrm>
                <a:off x="7827557" y="3678389"/>
                <a:ext cx="3155752" cy="831272"/>
              </a:xfrm>
              <a:prstGeom prst="rect">
                <a:avLst/>
              </a:prstGeom>
              <a:solidFill>
                <a:srgbClr val="FFB02F">
                  <a:alpha val="40000"/>
                </a:srgbClr>
              </a:solidFill>
              <a:ln w="28575">
                <a:solidFill>
                  <a:srgbClr val="FFB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Regression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D0C163-D70B-BF64-E702-25C130CA31BB}"/>
                  </a:ext>
                </a:extLst>
              </p:cNvPr>
              <p:cNvSpPr/>
              <p:nvPr/>
            </p:nvSpPr>
            <p:spPr>
              <a:xfrm>
                <a:off x="1889696" y="4538139"/>
                <a:ext cx="2743200" cy="8312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Multiple (Separate)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67CF6B-08F5-ED28-F567-23F5F07D0633}"/>
                  </a:ext>
                </a:extLst>
              </p:cNvPr>
              <p:cNvSpPr/>
              <p:nvPr/>
            </p:nvSpPr>
            <p:spPr>
              <a:xfrm>
                <a:off x="7827557" y="4538139"/>
                <a:ext cx="3155752" cy="831272"/>
              </a:xfrm>
              <a:prstGeom prst="rect">
                <a:avLst/>
              </a:prstGeom>
              <a:solidFill>
                <a:srgbClr val="DF227C">
                  <a:alpha val="40000"/>
                </a:srgbClr>
              </a:solidFill>
              <a:ln w="28575">
                <a:solidFill>
                  <a:srgbClr val="DF22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n</a:t>
                </a:r>
                <a:r>
                  <a:rPr lang="en-US" sz="2400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-way ANOVA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6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5A -- interactions-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visual.png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9" name="Group 18" descr="Example of an interaction effect">
            <a:extLst>
              <a:ext uri="{FF2B5EF4-FFF2-40B4-BE49-F238E27FC236}">
                <a16:creationId xmlns:a16="http://schemas.microsoft.com/office/drawing/2014/main" id="{18E28163-6917-8EDC-B106-900356823B75}"/>
              </a:ext>
            </a:extLst>
          </p:cNvPr>
          <p:cNvGrpSpPr/>
          <p:nvPr/>
        </p:nvGrpSpPr>
        <p:grpSpPr>
          <a:xfrm>
            <a:off x="3167413" y="2028250"/>
            <a:ext cx="5538929" cy="3393335"/>
            <a:chOff x="1366345" y="3272142"/>
            <a:chExt cx="5538929" cy="33933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AA7C07-9E64-6D35-17B4-356E7C720F99}"/>
                </a:ext>
              </a:extLst>
            </p:cNvPr>
            <p:cNvSpPr/>
            <p:nvPr/>
          </p:nvSpPr>
          <p:spPr>
            <a:xfrm>
              <a:off x="2400574" y="3813949"/>
              <a:ext cx="1371600" cy="6870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Student Enjoyment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8E48B7-1AA0-AABD-F6EB-87BA42166BCC}"/>
                </a:ext>
              </a:extLst>
            </p:cNvPr>
            <p:cNvSpPr/>
            <p:nvPr/>
          </p:nvSpPr>
          <p:spPr>
            <a:xfrm>
              <a:off x="1366345" y="5291471"/>
              <a:ext cx="2630632" cy="687003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Talking about Statistics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13B343-EEBD-8129-1108-87A979C4B81C}"/>
                </a:ext>
              </a:extLst>
            </p:cNvPr>
            <p:cNvSpPr/>
            <p:nvPr/>
          </p:nvSpPr>
          <p:spPr>
            <a:xfrm>
              <a:off x="1366345" y="5978474"/>
              <a:ext cx="2630632" cy="687003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Visuals are Good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DCFC0C3-8EE8-FC6F-E89F-877E1D895BA7}"/>
                </a:ext>
              </a:extLst>
            </p:cNvPr>
            <p:cNvGrpSpPr/>
            <p:nvPr/>
          </p:nvGrpSpPr>
          <p:grpSpPr>
            <a:xfrm>
              <a:off x="4020318" y="4235671"/>
              <a:ext cx="688313" cy="2429806"/>
              <a:chOff x="4020318" y="4235671"/>
              <a:chExt cx="688313" cy="242980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64F2BF9-F14B-7BF8-D609-3AFC4CC1FFCB}"/>
                  </a:ext>
                </a:extLst>
              </p:cNvPr>
              <p:cNvSpPr/>
              <p:nvPr/>
            </p:nvSpPr>
            <p:spPr>
              <a:xfrm>
                <a:off x="4141474" y="4235671"/>
                <a:ext cx="446001" cy="1028181"/>
              </a:xfrm>
              <a:prstGeom prst="rect">
                <a:avLst/>
              </a:prstGeom>
              <a:solidFill>
                <a:srgbClr val="588FF9"/>
              </a:solidFill>
              <a:ln>
                <a:solidFill>
                  <a:srgbClr val="588F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A36C10A-FC65-F9BD-56AA-4755C7A2AC4A}"/>
                  </a:ext>
                </a:extLst>
              </p:cNvPr>
              <p:cNvSpPr/>
              <p:nvPr/>
            </p:nvSpPr>
            <p:spPr>
              <a:xfrm>
                <a:off x="4020318" y="5291471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F8665E-FA24-01AC-9A33-1133970D547F}"/>
                  </a:ext>
                </a:extLst>
              </p:cNvPr>
              <p:cNvSpPr/>
              <p:nvPr/>
            </p:nvSpPr>
            <p:spPr>
              <a:xfrm>
                <a:off x="4020318" y="5978474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pic>
            <p:nvPicPr>
              <p:cNvPr id="47" name="Picture 4" descr="Red X icon PNG and SVG Vector Free Download">
                <a:extLst>
                  <a:ext uri="{FF2B5EF4-FFF2-40B4-BE49-F238E27FC236}">
                    <a16:creationId xmlns:a16="http://schemas.microsoft.com/office/drawing/2014/main" id="{BB7EFC0A-72FD-29D9-E429-814E245F74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882" y="5413080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" descr="Red X icon PNG and SVG Vector Free Download">
                <a:extLst>
                  <a:ext uri="{FF2B5EF4-FFF2-40B4-BE49-F238E27FC236}">
                    <a16:creationId xmlns:a16="http://schemas.microsoft.com/office/drawing/2014/main" id="{5CE93EA0-1396-840F-277E-FB9D011BF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882" y="6097886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3EAA4A9-73F1-729C-79DF-A3B7533386FB}"/>
                </a:ext>
              </a:extLst>
            </p:cNvPr>
            <p:cNvGrpSpPr/>
            <p:nvPr/>
          </p:nvGrpSpPr>
          <p:grpSpPr>
            <a:xfrm>
              <a:off x="5445738" y="5172058"/>
              <a:ext cx="688313" cy="1493419"/>
              <a:chOff x="5445738" y="5172058"/>
              <a:chExt cx="688313" cy="149341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4B9A5F-B916-BEEE-E3E4-7D48A396E2E2}"/>
                  </a:ext>
                </a:extLst>
              </p:cNvPr>
              <p:cNvSpPr/>
              <p:nvPr/>
            </p:nvSpPr>
            <p:spPr>
              <a:xfrm>
                <a:off x="5566894" y="5172058"/>
                <a:ext cx="446001" cy="91793"/>
              </a:xfrm>
              <a:prstGeom prst="rect">
                <a:avLst/>
              </a:prstGeom>
              <a:solidFill>
                <a:srgbClr val="DF227C"/>
              </a:solidFill>
              <a:ln>
                <a:solidFill>
                  <a:srgbClr val="DF22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2BAC23-1D63-1925-37CE-6EF3493532B3}"/>
                  </a:ext>
                </a:extLst>
              </p:cNvPr>
              <p:cNvSpPr/>
              <p:nvPr/>
            </p:nvSpPr>
            <p:spPr>
              <a:xfrm>
                <a:off x="5445738" y="5291471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EC54D-7AC0-C3B4-453B-B7DDE4B5E076}"/>
                  </a:ext>
                </a:extLst>
              </p:cNvPr>
              <p:cNvSpPr/>
              <p:nvPr/>
            </p:nvSpPr>
            <p:spPr>
              <a:xfrm>
                <a:off x="5445738" y="5978474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88654D45-4447-0C1E-52C4-58AFC3490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1302" y="5413080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Red X icon PNG and SVG Vector Free Download">
                <a:extLst>
                  <a:ext uri="{FF2B5EF4-FFF2-40B4-BE49-F238E27FC236}">
                    <a16:creationId xmlns:a16="http://schemas.microsoft.com/office/drawing/2014/main" id="{019EFFE5-4AAB-59A1-B47F-6CD654348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1302" y="6097886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C0A360-0C5D-E1E3-14B8-40165A1256F1}"/>
                </a:ext>
              </a:extLst>
            </p:cNvPr>
            <p:cNvGrpSpPr/>
            <p:nvPr/>
          </p:nvGrpSpPr>
          <p:grpSpPr>
            <a:xfrm>
              <a:off x="6158448" y="3813949"/>
              <a:ext cx="688313" cy="2851528"/>
              <a:chOff x="6158448" y="3813949"/>
              <a:chExt cx="688313" cy="28515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58FDBE-F920-270B-5FA5-97C31DC684CB}"/>
                  </a:ext>
                </a:extLst>
              </p:cNvPr>
              <p:cNvSpPr/>
              <p:nvPr/>
            </p:nvSpPr>
            <p:spPr>
              <a:xfrm>
                <a:off x="6279604" y="3813949"/>
                <a:ext cx="446001" cy="1449903"/>
              </a:xfrm>
              <a:prstGeom prst="rect">
                <a:avLst/>
              </a:prstGeom>
              <a:solidFill>
                <a:srgbClr val="FFB02F"/>
              </a:solidFill>
              <a:ln>
                <a:solidFill>
                  <a:srgbClr val="FFB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4F9CA5-9A42-69A7-1907-2EBC70E751EC}"/>
                  </a:ext>
                </a:extLst>
              </p:cNvPr>
              <p:cNvSpPr/>
              <p:nvPr/>
            </p:nvSpPr>
            <p:spPr>
              <a:xfrm>
                <a:off x="6158448" y="5291471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79B9AF9-8502-4A23-AD22-75C8B9863D0C}"/>
                  </a:ext>
                </a:extLst>
              </p:cNvPr>
              <p:cNvSpPr/>
              <p:nvPr/>
            </p:nvSpPr>
            <p:spPr>
              <a:xfrm>
                <a:off x="6158448" y="5978474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73434CED-53FF-94C8-3FD8-CD5CEFFF10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4012" y="5413080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6B2A3EBF-DB51-DBF1-CF7E-8C65BBFB2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4012" y="6097886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2F0E238-62C2-BD4B-339C-790FA40984D3}"/>
                </a:ext>
              </a:extLst>
            </p:cNvPr>
            <p:cNvGrpSpPr/>
            <p:nvPr/>
          </p:nvGrpSpPr>
          <p:grpSpPr>
            <a:xfrm>
              <a:off x="4733028" y="3272142"/>
              <a:ext cx="688313" cy="3393335"/>
              <a:chOff x="4733028" y="3272142"/>
              <a:chExt cx="688313" cy="339333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59AFBE-17F2-1E2A-3C88-6DA91607BF6B}"/>
                  </a:ext>
                </a:extLst>
              </p:cNvPr>
              <p:cNvSpPr/>
              <p:nvPr/>
            </p:nvSpPr>
            <p:spPr>
              <a:xfrm>
                <a:off x="4854184" y="3272142"/>
                <a:ext cx="446001" cy="1991710"/>
              </a:xfrm>
              <a:prstGeom prst="rect">
                <a:avLst/>
              </a:prstGeom>
              <a:solidFill>
                <a:srgbClr val="FF6018"/>
              </a:solidFill>
              <a:ln>
                <a:solidFill>
                  <a:srgbClr val="FF6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3F7F93-0E41-FE03-0D9B-C0408C224E81}"/>
                  </a:ext>
                </a:extLst>
              </p:cNvPr>
              <p:cNvSpPr/>
              <p:nvPr/>
            </p:nvSpPr>
            <p:spPr>
              <a:xfrm>
                <a:off x="4733028" y="5291471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1FBB6E-08DA-111C-7864-8B52A2AF8EC2}"/>
                  </a:ext>
                </a:extLst>
              </p:cNvPr>
              <p:cNvSpPr/>
              <p:nvPr/>
            </p:nvSpPr>
            <p:spPr>
              <a:xfrm>
                <a:off x="4733028" y="5978474"/>
                <a:ext cx="688313" cy="687003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28575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pic>
            <p:nvPicPr>
              <p:cNvPr id="32" name="Picture 4" descr="Red X icon PNG and SVG Vector Free Download">
                <a:extLst>
                  <a:ext uri="{FF2B5EF4-FFF2-40B4-BE49-F238E27FC236}">
                    <a16:creationId xmlns:a16="http://schemas.microsoft.com/office/drawing/2014/main" id="{AB247FF2-C1C7-CCF8-2B40-CBD5270B5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8592" y="5413080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6AA13D20-E60A-9276-D57E-6EADB8A929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8592" y="6106684"/>
                <a:ext cx="437184" cy="437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0B2261-BD75-B7AA-A687-704B5CF2E203}"/>
                </a:ext>
              </a:extLst>
            </p:cNvPr>
            <p:cNvCxnSpPr>
              <a:cxnSpLocks/>
            </p:cNvCxnSpPr>
            <p:nvPr/>
          </p:nvCxnSpPr>
          <p:spPr>
            <a:xfrm>
              <a:off x="4020318" y="3279230"/>
              <a:ext cx="0" cy="1991710"/>
            </a:xfrm>
            <a:prstGeom prst="line">
              <a:avLst/>
            </a:prstGeom>
            <a:ln w="381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50301C-5F11-606A-B0F8-250D2E6A3A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52164" y="3810742"/>
              <a:ext cx="0" cy="2906220"/>
            </a:xfrm>
            <a:prstGeom prst="line">
              <a:avLst/>
            </a:prstGeom>
            <a:ln w="381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15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5A -- stats-roadmap-v3.png</a:t>
            </a:r>
          </a:p>
        </p:txBody>
      </p:sp>
      <p:grpSp>
        <p:nvGrpSpPr>
          <p:cNvPr id="3" name="Group 2" descr="Statistics roadmap showing which test to use for continuous or categorical X and Y variables. Categorical X + categorical Y = Chi-Square test. Categorical X + Continuous Y = ANOVA. Continuous x + categorical Y = generalized linear model. Continuous Y and X = regression. Multiple separate X with categorical Y is a generalized linear model but continuous Y is an n-way ANOVA. Multiple interacting terms is also a generalized linear model if Y is categorical. If Y is continuous and the Xs interact, then its an ANCOVA">
            <a:extLst>
              <a:ext uri="{FF2B5EF4-FFF2-40B4-BE49-F238E27FC236}">
                <a16:creationId xmlns:a16="http://schemas.microsoft.com/office/drawing/2014/main" id="{EEC7E597-5D84-F540-E6B1-59C845F4B7F0}"/>
              </a:ext>
            </a:extLst>
          </p:cNvPr>
          <p:cNvGrpSpPr/>
          <p:nvPr/>
        </p:nvGrpSpPr>
        <p:grpSpPr>
          <a:xfrm>
            <a:off x="1547190" y="1765812"/>
            <a:ext cx="9097620" cy="4691524"/>
            <a:chOff x="1885689" y="1534585"/>
            <a:chExt cx="9097620" cy="46915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2A34AB-9579-0F1C-4531-5C8BEE1E37BE}"/>
                </a:ext>
              </a:extLst>
            </p:cNvPr>
            <p:cNvSpPr/>
            <p:nvPr/>
          </p:nvSpPr>
          <p:spPr>
            <a:xfrm>
              <a:off x="2140107" y="1784917"/>
              <a:ext cx="2234364" cy="1015623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Explanatory</a:t>
              </a:r>
            </a:p>
            <a:p>
              <a:pPr algn="ctr"/>
              <a:r>
                <a:rPr lang="en-US" sz="32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(X)</a:t>
              </a:r>
              <a:endParaRPr lang="en-US" sz="2400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2EC293-029F-C7ED-4A9B-596F811CE62A}"/>
                </a:ext>
              </a:extLst>
            </p:cNvPr>
            <p:cNvSpPr/>
            <p:nvPr/>
          </p:nvSpPr>
          <p:spPr>
            <a:xfrm>
              <a:off x="4661779" y="2164439"/>
              <a:ext cx="3155753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Categorical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242FD5-D2D4-68F8-1083-3212C345437E}"/>
                </a:ext>
              </a:extLst>
            </p:cNvPr>
            <p:cNvSpPr/>
            <p:nvPr/>
          </p:nvSpPr>
          <p:spPr>
            <a:xfrm>
              <a:off x="7817531" y="2164439"/>
              <a:ext cx="3155752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Continuous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669BD1-4360-84FC-35A0-B9CED192FBA4}"/>
                </a:ext>
              </a:extLst>
            </p:cNvPr>
            <p:cNvSpPr/>
            <p:nvPr/>
          </p:nvSpPr>
          <p:spPr>
            <a:xfrm>
              <a:off x="6445931" y="1534585"/>
              <a:ext cx="2743200" cy="6245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Response (Y)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C2B1E6-38BE-7CC3-6A1E-5E072327B7AF}"/>
                </a:ext>
              </a:extLst>
            </p:cNvPr>
            <p:cNvSpPr/>
            <p:nvPr/>
          </p:nvSpPr>
          <p:spPr>
            <a:xfrm>
              <a:off x="1885689" y="2818271"/>
              <a:ext cx="2743200" cy="83127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Categorical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FD21A1-9637-2F71-0B28-03E2610CFE58}"/>
                </a:ext>
              </a:extLst>
            </p:cNvPr>
            <p:cNvSpPr/>
            <p:nvPr/>
          </p:nvSpPr>
          <p:spPr>
            <a:xfrm>
              <a:off x="1891801" y="3678389"/>
              <a:ext cx="2743200" cy="832104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Continuous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328CB6-005E-B67F-3D3A-AC289913C134}"/>
                </a:ext>
              </a:extLst>
            </p:cNvPr>
            <p:cNvSpPr/>
            <p:nvPr/>
          </p:nvSpPr>
          <p:spPr>
            <a:xfrm>
              <a:off x="4662451" y="3678391"/>
              <a:ext cx="3138806" cy="2547718"/>
            </a:xfrm>
            <a:prstGeom prst="rect">
              <a:avLst/>
            </a:prstGeom>
            <a:solidFill>
              <a:srgbClr val="725EEC">
                <a:alpha val="40000"/>
              </a:srgbClr>
            </a:solidFill>
            <a:ln w="28575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Generalized Linear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FCED1-C61F-8616-6723-8393891FE625}"/>
                </a:ext>
              </a:extLst>
            </p:cNvPr>
            <p:cNvSpPr/>
            <p:nvPr/>
          </p:nvSpPr>
          <p:spPr>
            <a:xfrm>
              <a:off x="7827557" y="2818271"/>
              <a:ext cx="3155752" cy="831272"/>
            </a:xfrm>
            <a:prstGeom prst="rect">
              <a:avLst/>
            </a:prstGeom>
            <a:solidFill>
              <a:srgbClr val="DF227C">
                <a:alpha val="4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Analysis of Variance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(ANOVA)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AA0331-9C7D-8C73-FBEC-C6EB42286CA7}"/>
                </a:ext>
              </a:extLst>
            </p:cNvPr>
            <p:cNvSpPr/>
            <p:nvPr/>
          </p:nvSpPr>
          <p:spPr>
            <a:xfrm>
              <a:off x="7827557" y="3678389"/>
              <a:ext cx="3155752" cy="831272"/>
            </a:xfrm>
            <a:prstGeom prst="rect">
              <a:avLst/>
            </a:prstGeom>
            <a:solidFill>
              <a:srgbClr val="FFB02F">
                <a:alpha val="40000"/>
              </a:srgbClr>
            </a:solidFill>
            <a:ln w="28575">
              <a:solidFill>
                <a:srgbClr val="FFB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Regression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BCC47-0CDB-D266-37B7-E609BB109FBC}"/>
                </a:ext>
              </a:extLst>
            </p:cNvPr>
            <p:cNvSpPr/>
            <p:nvPr/>
          </p:nvSpPr>
          <p:spPr>
            <a:xfrm>
              <a:off x="4662451" y="2818272"/>
              <a:ext cx="3138806" cy="831273"/>
            </a:xfrm>
            <a:prstGeom prst="rect">
              <a:avLst/>
            </a:prstGeom>
            <a:solidFill>
              <a:srgbClr val="588FF9">
                <a:alpha val="40000"/>
              </a:srgbClr>
            </a:solidFill>
            <a:ln w="28575">
              <a:solidFill>
                <a:srgbClr val="588F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Chi-Square Test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(χ</a:t>
              </a:r>
              <a:r>
                <a:rPr lang="en-US" sz="2400" b="1" baseline="300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2</a:t>
              </a:r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5DC4FF-F552-63CF-5B94-79418AF03150}"/>
                </a:ext>
              </a:extLst>
            </p:cNvPr>
            <p:cNvSpPr/>
            <p:nvPr/>
          </p:nvSpPr>
          <p:spPr>
            <a:xfrm>
              <a:off x="1889696" y="4538139"/>
              <a:ext cx="2743200" cy="83127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Multiple (Separate)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8828BB-7059-C51A-4821-18542CC1AFE9}"/>
                </a:ext>
              </a:extLst>
            </p:cNvPr>
            <p:cNvSpPr/>
            <p:nvPr/>
          </p:nvSpPr>
          <p:spPr>
            <a:xfrm>
              <a:off x="7827557" y="4538139"/>
              <a:ext cx="3155752" cy="831272"/>
            </a:xfrm>
            <a:prstGeom prst="rect">
              <a:avLst/>
            </a:prstGeom>
            <a:solidFill>
              <a:srgbClr val="DF227C">
                <a:alpha val="40000"/>
              </a:srgbClr>
            </a:solidFill>
            <a:ln w="28575">
              <a:solidFill>
                <a:srgbClr val="DF2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n</a:t>
              </a:r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-way ANOVA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2D977F-1470-C739-47EB-F557E1F2E766}"/>
                </a:ext>
              </a:extLst>
            </p:cNvPr>
            <p:cNvSpPr/>
            <p:nvPr/>
          </p:nvSpPr>
          <p:spPr>
            <a:xfrm>
              <a:off x="7827556" y="5394837"/>
              <a:ext cx="3155753" cy="831272"/>
            </a:xfrm>
            <a:prstGeom prst="rect">
              <a:avLst/>
            </a:prstGeom>
            <a:solidFill>
              <a:srgbClr val="FF6018">
                <a:alpha val="40000"/>
              </a:srgbClr>
            </a:solidFill>
            <a:ln w="28575">
              <a:solidFill>
                <a:srgbClr val="FF6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Analysis of Co-Variance (ANCOVA)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46EC9D-6FDD-4CC7-B714-BBD83B226315}"/>
                </a:ext>
              </a:extLst>
            </p:cNvPr>
            <p:cNvSpPr/>
            <p:nvPr/>
          </p:nvSpPr>
          <p:spPr>
            <a:xfrm>
              <a:off x="1885689" y="5394837"/>
              <a:ext cx="2743200" cy="83127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 w="28575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u="sng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Multiple (Interacting)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03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6A -- graph-base-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plot.png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Example of a base R graph">
            <a:extLst>
              <a:ext uri="{FF2B5EF4-FFF2-40B4-BE49-F238E27FC236}">
                <a16:creationId xmlns:a16="http://schemas.microsoft.com/office/drawing/2014/main" id="{43FC17E2-7606-3F55-ADA8-430A411D5F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875" y="2292350"/>
            <a:ext cx="3797300" cy="2273300"/>
          </a:xfrm>
          <a:prstGeom prst="rect">
            <a:avLst/>
          </a:prstGeom>
          <a:ln w="28575">
            <a:solidFill>
              <a:srgbClr val="DF227C"/>
            </a:solidFill>
          </a:ln>
        </p:spPr>
      </p:pic>
    </p:spTree>
    <p:extLst>
      <p:ext uri="{BB962C8B-B14F-4D97-AF65-F5344CB8AC3E}">
        <p14:creationId xmlns:p14="http://schemas.microsoft.com/office/powerpoint/2010/main" val="304509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6A -- graph-ggplot2.png</a:t>
            </a:r>
          </a:p>
        </p:txBody>
      </p:sp>
      <p:pic>
        <p:nvPicPr>
          <p:cNvPr id="4" name="Picture 3" descr="Example of a ggplot2 graph">
            <a:extLst>
              <a:ext uri="{FF2B5EF4-FFF2-40B4-BE49-F238E27FC236}">
                <a16:creationId xmlns:a16="http://schemas.microsoft.com/office/drawing/2014/main" id="{34B43B57-431E-F917-459D-F74B6DEDB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837" y="1618655"/>
            <a:ext cx="4219902" cy="4219902"/>
          </a:xfrm>
          <a:prstGeom prst="rect">
            <a:avLst/>
          </a:prstGeom>
          <a:ln w="28575">
            <a:solidFill>
              <a:srgbClr val="FFB02F"/>
            </a:solidFill>
          </a:ln>
        </p:spPr>
      </p:pic>
    </p:spTree>
    <p:extLst>
      <p:ext uri="{BB962C8B-B14F-4D97-AF65-F5344CB8AC3E}">
        <p14:creationId xmlns:p14="http://schemas.microsoft.com/office/powerpoint/2010/main" val="276323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6A -- graph-bad-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labels.png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 descr="Two graphs showing that manual labels can be wrong">
            <a:extLst>
              <a:ext uri="{FF2B5EF4-FFF2-40B4-BE49-F238E27FC236}">
                <a16:creationId xmlns:a16="http://schemas.microsoft.com/office/drawing/2014/main" id="{963AF21A-C47E-AB37-CF57-99ADA36FA871}"/>
              </a:ext>
            </a:extLst>
          </p:cNvPr>
          <p:cNvGrpSpPr/>
          <p:nvPr/>
        </p:nvGrpSpPr>
        <p:grpSpPr>
          <a:xfrm>
            <a:off x="1995507" y="1548866"/>
            <a:ext cx="8602719" cy="4114800"/>
            <a:chOff x="2370080" y="2496316"/>
            <a:chExt cx="8602719" cy="4114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FF862A-2B14-8CC0-5F10-DD13147E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7999" y="2496316"/>
              <a:ext cx="4114800" cy="4114800"/>
            </a:xfrm>
            <a:prstGeom prst="rect">
              <a:avLst/>
            </a:prstGeom>
            <a:ln w="38100">
              <a:solidFill>
                <a:srgbClr val="588FF9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C698FD-5006-BD3D-177A-81FA78C2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0080" y="2496316"/>
              <a:ext cx="4114800" cy="4114800"/>
            </a:xfrm>
            <a:prstGeom prst="rect">
              <a:avLst/>
            </a:prstGeom>
            <a:ln w="38100">
              <a:solidFill>
                <a:srgbClr val="588FF9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730FF3-5485-0095-0BDF-F0AC163C6D2D}"/>
                </a:ext>
              </a:extLst>
            </p:cNvPr>
            <p:cNvSpPr/>
            <p:nvPr/>
          </p:nvSpPr>
          <p:spPr>
            <a:xfrm>
              <a:off x="4075383" y="3013841"/>
              <a:ext cx="822434" cy="980090"/>
            </a:xfrm>
            <a:prstGeom prst="ellipse">
              <a:avLst/>
            </a:prstGeom>
            <a:noFill/>
            <a:ln w="38100">
              <a:solidFill>
                <a:srgbClr val="FF6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72D379-9F73-C379-52F2-75E4084E98E0}"/>
                </a:ext>
              </a:extLst>
            </p:cNvPr>
            <p:cNvSpPr/>
            <p:nvPr/>
          </p:nvSpPr>
          <p:spPr>
            <a:xfrm>
              <a:off x="8581697" y="3019260"/>
              <a:ext cx="822434" cy="980090"/>
            </a:xfrm>
            <a:prstGeom prst="ellipse">
              <a:avLst/>
            </a:prstGeom>
            <a:noFill/>
            <a:ln w="38100">
              <a:solidFill>
                <a:srgbClr val="FF6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8902C0-FCC6-37A5-0E4C-E6149A9872BD}"/>
                </a:ext>
              </a:extLst>
            </p:cNvPr>
            <p:cNvSpPr/>
            <p:nvPr/>
          </p:nvSpPr>
          <p:spPr>
            <a:xfrm>
              <a:off x="6857999" y="3611642"/>
              <a:ext cx="373118" cy="1422812"/>
            </a:xfrm>
            <a:prstGeom prst="ellipse">
              <a:avLst/>
            </a:prstGeom>
            <a:noFill/>
            <a:ln w="38100">
              <a:solidFill>
                <a:srgbClr val="FFB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AB2525-9641-27A2-FBBB-9FF521918CA2}"/>
                </a:ext>
              </a:extLst>
            </p:cNvPr>
            <p:cNvSpPr/>
            <p:nvPr/>
          </p:nvSpPr>
          <p:spPr>
            <a:xfrm rot="16200000">
              <a:off x="4558190" y="5681565"/>
              <a:ext cx="373118" cy="1422812"/>
            </a:xfrm>
            <a:prstGeom prst="ellipse">
              <a:avLst/>
            </a:prstGeom>
            <a:noFill/>
            <a:ln w="38100">
              <a:solidFill>
                <a:srgbClr val="FFB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4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6B -- graph-title-v-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text.png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DCB91-4AEC-4015-0E6F-F7C477BA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7064" y="2698061"/>
            <a:ext cx="4077872" cy="1461877"/>
            <a:chOff x="7033278" y="2505886"/>
            <a:chExt cx="4077872" cy="14618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1C2A1C-8770-7497-FC7B-91EAECF9E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33278" y="2505886"/>
              <a:ext cx="4077872" cy="14618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108783-CE7B-5E6D-346F-B8E1E4582214}"/>
                </a:ext>
              </a:extLst>
            </p:cNvPr>
            <p:cNvSpPr/>
            <p:nvPr/>
          </p:nvSpPr>
          <p:spPr>
            <a:xfrm>
              <a:off x="7325709" y="3242548"/>
              <a:ext cx="3720662" cy="260022"/>
            </a:xfrm>
            <a:prstGeom prst="rect">
              <a:avLst/>
            </a:prstGeom>
            <a:noFill/>
            <a:ln w="38100">
              <a:solidFill>
                <a:srgbClr val="FFB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37C14-5D58-3E46-731B-EC3C5466C07B}"/>
                </a:ext>
              </a:extLst>
            </p:cNvPr>
            <p:cNvSpPr/>
            <p:nvPr/>
          </p:nvSpPr>
          <p:spPr>
            <a:xfrm>
              <a:off x="8492358" y="3536950"/>
              <a:ext cx="1208689" cy="351878"/>
            </a:xfrm>
            <a:prstGeom prst="rect">
              <a:avLst/>
            </a:prstGeom>
            <a:noFill/>
            <a:ln w="38100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72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81B0-B50D-9622-8651-997D845B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492A3-91BD-5704-5CBF-167518B6DE60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1A + 8B -- r-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knowledge.png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0" name="Group 9" descr="Comic showing graph of how much someone thinks they know about R over time">
            <a:extLst>
              <a:ext uri="{FF2B5EF4-FFF2-40B4-BE49-F238E27FC236}">
                <a16:creationId xmlns:a16="http://schemas.microsoft.com/office/drawing/2014/main" id="{403328A3-B2B7-5C05-00D8-547F3EB96DAB}"/>
              </a:ext>
            </a:extLst>
          </p:cNvPr>
          <p:cNvGrpSpPr/>
          <p:nvPr/>
        </p:nvGrpSpPr>
        <p:grpSpPr>
          <a:xfrm>
            <a:off x="1658867" y="1133475"/>
            <a:ext cx="8874266" cy="5222875"/>
            <a:chOff x="1658867" y="1527857"/>
            <a:chExt cx="8874266" cy="52228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CB0B77-051B-ED3C-D1C0-3A8AE805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867" y="1527857"/>
              <a:ext cx="8874266" cy="52228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BA3173-B83E-2090-CDAB-E5DF5EF68E60}"/>
                </a:ext>
              </a:extLst>
            </p:cNvPr>
            <p:cNvSpPr/>
            <p:nvPr/>
          </p:nvSpPr>
          <p:spPr>
            <a:xfrm>
              <a:off x="6759615" y="1875099"/>
              <a:ext cx="1238491" cy="13773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C17F6F-500D-19F5-72CB-2967DCD617B2}"/>
              </a:ext>
            </a:extLst>
          </p:cNvPr>
          <p:cNvGrpSpPr/>
          <p:nvPr/>
        </p:nvGrpSpPr>
        <p:grpSpPr>
          <a:xfrm>
            <a:off x="6887119" y="1429358"/>
            <a:ext cx="1967333" cy="4125647"/>
            <a:chOff x="6887119" y="1823740"/>
            <a:chExt cx="1967333" cy="41256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B5E1EA-DCB4-49ED-BF56-5C946DA90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0785" y="2268638"/>
              <a:ext cx="1" cy="3680749"/>
            </a:xfrm>
            <a:prstGeom prst="line">
              <a:avLst/>
            </a:prstGeom>
            <a:ln w="38100">
              <a:solidFill>
                <a:srgbClr val="DF227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E6D2D3-B595-50F9-E362-FF609C108F7B}"/>
                </a:ext>
              </a:extLst>
            </p:cNvPr>
            <p:cNvSpPr txBox="1"/>
            <p:nvPr/>
          </p:nvSpPr>
          <p:spPr>
            <a:xfrm>
              <a:off x="6887119" y="1823740"/>
              <a:ext cx="196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DF227C"/>
                  </a:solidFill>
                </a:rPr>
                <a:t>You at End of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7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8B -- map-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bci.png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FDDFA6-9484-7D98-3C52-02591E080562}"/>
              </a:ext>
            </a:extLst>
          </p:cNvPr>
          <p:cNvGrpSpPr/>
          <p:nvPr/>
        </p:nvGrpSpPr>
        <p:grpSpPr>
          <a:xfrm>
            <a:off x="4396744" y="2692182"/>
            <a:ext cx="4213856" cy="2859937"/>
            <a:chOff x="7139944" y="3496413"/>
            <a:chExt cx="4213856" cy="28599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60B319-844B-EA7E-B732-9200C2A794B4}"/>
                </a:ext>
              </a:extLst>
            </p:cNvPr>
            <p:cNvGrpSpPr/>
            <p:nvPr/>
          </p:nvGrpSpPr>
          <p:grpSpPr>
            <a:xfrm>
              <a:off x="7443583" y="3496413"/>
              <a:ext cx="3910217" cy="2859937"/>
              <a:chOff x="7443583" y="3496413"/>
              <a:chExt cx="3910217" cy="2859937"/>
            </a:xfrm>
          </p:grpSpPr>
          <p:pic>
            <p:nvPicPr>
              <p:cNvPr id="6" name="Picture 5" descr="Screen capture of Barrow Coloardo Island in Panama">
                <a:extLst>
                  <a:ext uri="{FF2B5EF4-FFF2-40B4-BE49-F238E27FC236}">
                    <a16:creationId xmlns:a16="http://schemas.microsoft.com/office/drawing/2014/main" id="{AAF754FD-A139-78D4-2781-BADFCF96C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43583" y="3943956"/>
                <a:ext cx="3196168" cy="2412394"/>
              </a:xfrm>
              <a:prstGeom prst="rect">
                <a:avLst/>
              </a:prstGeom>
              <a:ln w="28575">
                <a:solidFill>
                  <a:srgbClr val="DF227C"/>
                </a:solidFill>
              </a:ln>
            </p:spPr>
          </p:pic>
          <p:pic>
            <p:nvPicPr>
              <p:cNvPr id="7" name="Picture 6" descr="Screen capture of Panama + Central and northern South America">
                <a:extLst>
                  <a:ext uri="{FF2B5EF4-FFF2-40B4-BE49-F238E27FC236}">
                    <a16:creationId xmlns:a16="http://schemas.microsoft.com/office/drawing/2014/main" id="{BC35BECA-45A6-5CC7-0B5D-9043FFAB8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574" y="3496413"/>
                <a:ext cx="1817226" cy="1371600"/>
              </a:xfrm>
              <a:prstGeom prst="rect">
                <a:avLst/>
              </a:prstGeom>
              <a:ln w="19050">
                <a:solidFill>
                  <a:srgbClr val="FF6018"/>
                </a:solidFill>
              </a:ln>
            </p:spPr>
          </p:pic>
        </p:grp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7E800912-3C60-8E14-EEEB-019355026A45}"/>
                </a:ext>
              </a:extLst>
            </p:cNvPr>
            <p:cNvSpPr/>
            <p:nvPr/>
          </p:nvSpPr>
          <p:spPr>
            <a:xfrm rot="16200000">
              <a:off x="7502070" y="4618693"/>
              <a:ext cx="519289" cy="1243541"/>
            </a:xfrm>
            <a:prstGeom prst="downArrow">
              <a:avLst/>
            </a:prstGeom>
            <a:solidFill>
              <a:srgbClr val="FFB02F"/>
            </a:solidFill>
            <a:ln w="1905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0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81B0-B50D-9622-8651-997D845B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492A3-91BD-5704-5CBF-167518B6DE60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1A -- file-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path.png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849724-53DB-05D3-E1BD-A00AFECB78B8}"/>
              </a:ext>
            </a:extLst>
          </p:cNvPr>
          <p:cNvGrpSpPr/>
          <p:nvPr/>
        </p:nvGrpSpPr>
        <p:grpSpPr>
          <a:xfrm>
            <a:off x="3502123" y="1401685"/>
            <a:ext cx="6008579" cy="4872077"/>
            <a:chOff x="5837699" y="1588972"/>
            <a:chExt cx="6008579" cy="48720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FB9744-5F5E-DA0A-D89C-13DAA35E3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" t="17829" r="5614" b="18086"/>
            <a:stretch/>
          </p:blipFill>
          <p:spPr bwMode="auto">
            <a:xfrm>
              <a:off x="6390042" y="2153572"/>
              <a:ext cx="1269386" cy="91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A36DCD-F872-DB87-DA14-311CC35CE812}"/>
                </a:ext>
              </a:extLst>
            </p:cNvPr>
            <p:cNvSpPr txBox="1"/>
            <p:nvPr/>
          </p:nvSpPr>
          <p:spPr>
            <a:xfrm>
              <a:off x="7648670" y="2426645"/>
              <a:ext cx="12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90000"/>
                    </a:schemeClr>
                  </a:solidFill>
                </a:rPr>
                <a:t>Documents</a:t>
              </a: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A71B0D6-37B9-6D15-F50C-80CB468B2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" t="17829" r="5614" b="18086"/>
            <a:stretch/>
          </p:blipFill>
          <p:spPr bwMode="auto">
            <a:xfrm>
              <a:off x="6390042" y="5545570"/>
              <a:ext cx="1269386" cy="915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9563B-EECC-783A-E32E-6628D32E4C23}"/>
                </a:ext>
              </a:extLst>
            </p:cNvPr>
            <p:cNvSpPr txBox="1"/>
            <p:nvPr/>
          </p:nvSpPr>
          <p:spPr>
            <a:xfrm>
              <a:off x="7659428" y="5818643"/>
              <a:ext cx="1256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90000"/>
                    </a:schemeClr>
                  </a:solidFill>
                </a:rPr>
                <a:t>Downloads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AA6B7B-9094-7417-A7D8-E14E901F30ED}"/>
                </a:ext>
              </a:extLst>
            </p:cNvPr>
            <p:cNvCxnSpPr/>
            <p:nvPr/>
          </p:nvCxnSpPr>
          <p:spPr>
            <a:xfrm>
              <a:off x="7024744" y="3197064"/>
              <a:ext cx="0" cy="112955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E591A7-B151-678A-000A-DBC600241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4744" y="3553859"/>
              <a:ext cx="460786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EBF830-3757-1FAF-99CF-0809DFE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379" y="4304315"/>
              <a:ext cx="460786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5FDC2F65-68CE-0E2F-8BD0-C8BD4FD6F7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" t="17829" r="5614" b="18086"/>
            <a:stretch/>
          </p:blipFill>
          <p:spPr bwMode="auto">
            <a:xfrm>
              <a:off x="7583239" y="3231880"/>
              <a:ext cx="892899" cy="64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982F7F-3234-28B5-7AE6-551EFAF1AC08}"/>
                </a:ext>
              </a:extLst>
            </p:cNvPr>
            <p:cNvSpPr txBox="1"/>
            <p:nvPr/>
          </p:nvSpPr>
          <p:spPr>
            <a:xfrm>
              <a:off x="8477027" y="339250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90000"/>
                    </a:schemeClr>
                  </a:solidFill>
                </a:rPr>
                <a:t>BIO 101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5105898-1389-9ACB-066D-2FE5CFA4E0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" t="17829" r="5614" b="18086"/>
            <a:stretch/>
          </p:blipFill>
          <p:spPr bwMode="auto">
            <a:xfrm>
              <a:off x="7583239" y="4007784"/>
              <a:ext cx="892899" cy="64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C31FE4-E94C-67A5-83D8-45FE381FD55C}"/>
                </a:ext>
              </a:extLst>
            </p:cNvPr>
            <p:cNvSpPr txBox="1"/>
            <p:nvPr/>
          </p:nvSpPr>
          <p:spPr>
            <a:xfrm>
              <a:off x="8477026" y="4168412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90000"/>
                    </a:schemeClr>
                  </a:solidFill>
                </a:rPr>
                <a:t>BIO 316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6534AB-81E8-E78E-2645-C3F5EBDF6AEE}"/>
                </a:ext>
              </a:extLst>
            </p:cNvPr>
            <p:cNvCxnSpPr>
              <a:cxnSpLocks/>
            </p:cNvCxnSpPr>
            <p:nvPr/>
          </p:nvCxnSpPr>
          <p:spPr>
            <a:xfrm>
              <a:off x="8020724" y="4702999"/>
              <a:ext cx="0" cy="46634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5D19C5-0256-DC4A-C825-87368F597E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37673" y="4925413"/>
              <a:ext cx="0" cy="46634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" descr="file Icon for Free Download | FreeImages">
              <a:extLst>
                <a:ext uri="{FF2B5EF4-FFF2-40B4-BE49-F238E27FC236}">
                  <a16:creationId xmlns:a16="http://schemas.microsoft.com/office/drawing/2014/main" id="{BA4D3B4E-97DA-DB57-CA7F-DC9FF43EC9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9" t="11328" r="20151" b="11576"/>
            <a:stretch/>
          </p:blipFill>
          <p:spPr bwMode="auto">
            <a:xfrm>
              <a:off x="8549429" y="4833911"/>
              <a:ext cx="497368" cy="64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D853B6-5956-8D75-61BD-848F1D38E29F}"/>
                </a:ext>
              </a:extLst>
            </p:cNvPr>
            <p:cNvSpPr txBox="1"/>
            <p:nvPr/>
          </p:nvSpPr>
          <p:spPr>
            <a:xfrm>
              <a:off x="9040510" y="4973101"/>
              <a:ext cx="2805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90000"/>
                    </a:schemeClr>
                  </a:solidFill>
                </a:rPr>
                <a:t>BIO316-Notes-Week 1.docx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31179A-394C-12C3-A65B-1C9C9F13863E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1944547"/>
              <a:ext cx="0" cy="414123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09775F-EA93-4324-E7A4-8F8A02797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801" y="2611311"/>
              <a:ext cx="273424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9530FB-E5E9-9402-EB20-2D71BC8B7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801" y="6075023"/>
              <a:ext cx="273424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9A7240-1DDE-B29D-D515-BF0D939C959A}"/>
                </a:ext>
              </a:extLst>
            </p:cNvPr>
            <p:cNvSpPr txBox="1"/>
            <p:nvPr/>
          </p:nvSpPr>
          <p:spPr>
            <a:xfrm>
              <a:off x="5837699" y="158897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5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 descr="Cartoon of RStudio general layout (2x2 square of panels containing various tools)">
            <a:extLst>
              <a:ext uri="{FF2B5EF4-FFF2-40B4-BE49-F238E27FC236}">
                <a16:creationId xmlns:a16="http://schemas.microsoft.com/office/drawing/2014/main" id="{7F2396FA-585E-27EE-4422-33F984AE448D}"/>
              </a:ext>
            </a:extLst>
          </p:cNvPr>
          <p:cNvGrpSpPr/>
          <p:nvPr/>
        </p:nvGrpSpPr>
        <p:grpSpPr>
          <a:xfrm>
            <a:off x="4285066" y="2061591"/>
            <a:ext cx="3086888" cy="3050628"/>
            <a:chOff x="8460825" y="3429000"/>
            <a:chExt cx="3086888" cy="3050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C7BE78-E693-E245-214D-5DFDAE5E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0825" y="3429000"/>
              <a:ext cx="1463040" cy="1463040"/>
            </a:xfrm>
            <a:prstGeom prst="rect">
              <a:avLst/>
            </a:prstGeom>
            <a:noFill/>
            <a:ln w="38100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6018"/>
                  </a:solidFill>
                </a:rPr>
                <a:t>”Source”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669BF0-BA40-2492-C1BC-EE82514E9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4673" y="3429000"/>
              <a:ext cx="1463040" cy="1463040"/>
            </a:xfrm>
            <a:prstGeom prst="rect">
              <a:avLst/>
            </a:prstGeom>
            <a:noFill/>
            <a:ln w="38100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B02F"/>
                  </a:solidFill>
                </a:rPr>
                <a:t>Your Choice!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B1613A-A251-84E5-6E62-EB961D2DF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0825" y="5016588"/>
              <a:ext cx="1463040" cy="1463040"/>
            </a:xfrm>
            <a:prstGeom prst="rect">
              <a:avLst/>
            </a:prstGeom>
            <a:noFill/>
            <a:ln w="38100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DF227C"/>
                  </a:solidFill>
                </a:rPr>
                <a:t>“Console”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78D2D5-FA7E-C3E3-6D43-9455B88A9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4673" y="5016588"/>
              <a:ext cx="1463040" cy="1463040"/>
            </a:xfrm>
            <a:prstGeom prst="rect">
              <a:avLst/>
            </a:prstGeom>
            <a:noFill/>
            <a:ln w="38100">
              <a:solidFill>
                <a:srgbClr val="725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B02F"/>
                  </a:solidFill>
                </a:rPr>
                <a:t>Your Choice!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1B --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rstudio-layout.png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0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3A -- code-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chunk.png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Picture 10" descr="Image of a code chunk from an R Markdown file">
            <a:extLst>
              <a:ext uri="{FF2B5EF4-FFF2-40B4-BE49-F238E27FC236}">
                <a16:creationId xmlns:a16="http://schemas.microsoft.com/office/drawing/2014/main" id="{79ABD422-60F4-5AE1-06FD-E52F6CC8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4" y="2925042"/>
            <a:ext cx="9875416" cy="11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3A -- code-chunk-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annotated.png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Picture 10" descr="Image of a code chunk from an R Markdown file">
            <a:extLst>
              <a:ext uri="{FF2B5EF4-FFF2-40B4-BE49-F238E27FC236}">
                <a16:creationId xmlns:a16="http://schemas.microsoft.com/office/drawing/2014/main" id="{79ABD422-60F4-5AE1-06FD-E52F6CC8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4" y="2925042"/>
            <a:ext cx="9875416" cy="11951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72FD05-89FE-E9BE-712F-1043DAC39A4E}"/>
              </a:ext>
            </a:extLst>
          </p:cNvPr>
          <p:cNvSpPr/>
          <p:nvPr/>
        </p:nvSpPr>
        <p:spPr>
          <a:xfrm>
            <a:off x="1584592" y="2964456"/>
            <a:ext cx="483476" cy="307428"/>
          </a:xfrm>
          <a:prstGeom prst="rect">
            <a:avLst/>
          </a:prstGeom>
          <a:noFill/>
          <a:ln w="28575">
            <a:solidFill>
              <a:srgbClr val="FFB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7FCD0-17D1-2C65-B47D-A9FC5C79D46E}"/>
              </a:ext>
            </a:extLst>
          </p:cNvPr>
          <p:cNvSpPr/>
          <p:nvPr/>
        </p:nvSpPr>
        <p:spPr>
          <a:xfrm>
            <a:off x="2166364" y="3027516"/>
            <a:ext cx="238036" cy="307428"/>
          </a:xfrm>
          <a:prstGeom prst="rect">
            <a:avLst/>
          </a:prstGeom>
          <a:noFill/>
          <a:ln w="28575">
            <a:solidFill>
              <a:srgbClr val="FF6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0C877-4461-DC6D-C4CF-6D9F2465D914}"/>
              </a:ext>
            </a:extLst>
          </p:cNvPr>
          <p:cNvSpPr/>
          <p:nvPr/>
        </p:nvSpPr>
        <p:spPr>
          <a:xfrm>
            <a:off x="1584592" y="3671276"/>
            <a:ext cx="483476" cy="307428"/>
          </a:xfrm>
          <a:prstGeom prst="rect">
            <a:avLst/>
          </a:prstGeom>
          <a:noFill/>
          <a:ln w="28575">
            <a:solidFill>
              <a:srgbClr val="FFB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8BFC9-EA67-2B39-AE59-013BAB6B8945}"/>
              </a:ext>
            </a:extLst>
          </p:cNvPr>
          <p:cNvSpPr/>
          <p:nvPr/>
        </p:nvSpPr>
        <p:spPr>
          <a:xfrm>
            <a:off x="2475818" y="3027516"/>
            <a:ext cx="1159842" cy="307428"/>
          </a:xfrm>
          <a:prstGeom prst="rect">
            <a:avLst/>
          </a:prstGeom>
          <a:noFill/>
          <a:ln w="28575">
            <a:solidFill>
              <a:srgbClr val="DF22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08813B-D605-5232-8D01-1BCC3746A384}"/>
              </a:ext>
            </a:extLst>
          </p:cNvPr>
          <p:cNvSpPr/>
          <p:nvPr/>
        </p:nvSpPr>
        <p:spPr>
          <a:xfrm>
            <a:off x="3826397" y="3038026"/>
            <a:ext cx="1762636" cy="307428"/>
          </a:xfrm>
          <a:prstGeom prst="rect">
            <a:avLst/>
          </a:prstGeom>
          <a:noFill/>
          <a:ln w="28575">
            <a:solidFill>
              <a:srgbClr val="72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6683D-B956-BFC2-CCE4-98B3F265B950}"/>
              </a:ext>
            </a:extLst>
          </p:cNvPr>
          <p:cNvSpPr/>
          <p:nvPr/>
        </p:nvSpPr>
        <p:spPr>
          <a:xfrm>
            <a:off x="10203075" y="3035397"/>
            <a:ext cx="373118" cy="307428"/>
          </a:xfrm>
          <a:prstGeom prst="rect">
            <a:avLst/>
          </a:prstGeom>
          <a:noFill/>
          <a:ln w="28575">
            <a:solidFill>
              <a:srgbClr val="FFB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C75BD-D9D5-7CC6-2E88-75D10DD99B94}"/>
              </a:ext>
            </a:extLst>
          </p:cNvPr>
          <p:cNvSpPr/>
          <p:nvPr/>
        </p:nvSpPr>
        <p:spPr>
          <a:xfrm>
            <a:off x="9772150" y="3035397"/>
            <a:ext cx="373118" cy="307428"/>
          </a:xfrm>
          <a:prstGeom prst="rect">
            <a:avLst/>
          </a:prstGeom>
          <a:noFill/>
          <a:ln w="28575">
            <a:solidFill>
              <a:srgbClr val="588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9039B-16C9-E90A-70DD-1AC935FEDA1B}"/>
              </a:ext>
            </a:extLst>
          </p:cNvPr>
          <p:cNvSpPr txBox="1"/>
          <p:nvPr/>
        </p:nvSpPr>
        <p:spPr>
          <a:xfrm>
            <a:off x="543607" y="215631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B02F"/>
                </a:solidFill>
              </a:rPr>
              <a:t>Chunk start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DC91-C78C-0B9E-42A3-EDFB80C35FC8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>
            <a:off x="1184969" y="2525650"/>
            <a:ext cx="641361" cy="438806"/>
          </a:xfrm>
          <a:prstGeom prst="line">
            <a:avLst/>
          </a:prstGeom>
          <a:ln w="19050">
            <a:solidFill>
              <a:srgbClr val="FFB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E90B77-5137-E1F2-E2EC-4D1725FEB57D}"/>
              </a:ext>
            </a:extLst>
          </p:cNvPr>
          <p:cNvSpPr txBox="1"/>
          <p:nvPr/>
        </p:nvSpPr>
        <p:spPr>
          <a:xfrm>
            <a:off x="1826330" y="1778217"/>
            <a:ext cx="17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6018"/>
                </a:solidFill>
              </a:rPr>
              <a:t>Code Language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DECEE2-732F-0D24-5CA7-50B6DCA57FEA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 flipH="1">
            <a:off x="2285382" y="2147549"/>
            <a:ext cx="397979" cy="879967"/>
          </a:xfrm>
          <a:prstGeom prst="line">
            <a:avLst/>
          </a:prstGeom>
          <a:ln w="19050">
            <a:solidFill>
              <a:srgbClr val="FF6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F4BF17-00E2-B661-24DA-782ED86F68A1}"/>
              </a:ext>
            </a:extLst>
          </p:cNvPr>
          <p:cNvSpPr txBox="1"/>
          <p:nvPr/>
        </p:nvSpPr>
        <p:spPr>
          <a:xfrm>
            <a:off x="2629385" y="2447257"/>
            <a:ext cx="16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Chunk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27FCA8-5F9A-F940-A698-49A1DBF3D179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3055739" y="2816589"/>
            <a:ext cx="376702" cy="210927"/>
          </a:xfrm>
          <a:prstGeom prst="line">
            <a:avLst/>
          </a:prstGeom>
          <a:ln w="19050">
            <a:solidFill>
              <a:srgbClr val="DF2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E771E6-0954-E3C2-ED36-E1299E477E04}"/>
              </a:ext>
            </a:extLst>
          </p:cNvPr>
          <p:cNvSpPr txBox="1"/>
          <p:nvPr/>
        </p:nvSpPr>
        <p:spPr>
          <a:xfrm>
            <a:off x="4212943" y="2022685"/>
            <a:ext cx="16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25EEC"/>
                </a:solidFill>
              </a:rPr>
              <a:t>Chunk Options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C36C92-CA9E-CEE6-8FDA-0AE1832BC641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4707715" y="2392017"/>
            <a:ext cx="308284" cy="646009"/>
          </a:xfrm>
          <a:prstGeom prst="line">
            <a:avLst/>
          </a:prstGeom>
          <a:ln w="19050">
            <a:solidFill>
              <a:srgbClr val="725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3CE8CC-6945-4364-85EA-C32E04E9B844}"/>
              </a:ext>
            </a:extLst>
          </p:cNvPr>
          <p:cNvSpPr txBox="1"/>
          <p:nvPr/>
        </p:nvSpPr>
        <p:spPr>
          <a:xfrm>
            <a:off x="543606" y="4193430"/>
            <a:ext cx="128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B02F"/>
                </a:solidFill>
              </a:rPr>
              <a:t>Chunk end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0FC89C-DC3A-21E6-0AD8-DAD34DFD35F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184968" y="3978704"/>
            <a:ext cx="641362" cy="214726"/>
          </a:xfrm>
          <a:prstGeom prst="line">
            <a:avLst/>
          </a:prstGeom>
          <a:ln w="19050">
            <a:solidFill>
              <a:srgbClr val="FFB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CCCA95-004E-4470-0ED6-303D3890D428}"/>
              </a:ext>
            </a:extLst>
          </p:cNvPr>
          <p:cNvSpPr txBox="1"/>
          <p:nvPr/>
        </p:nvSpPr>
        <p:spPr>
          <a:xfrm>
            <a:off x="8352598" y="2067751"/>
            <a:ext cx="160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88FF9"/>
                </a:solidFill>
              </a:rPr>
              <a:t>Run all chunks above this one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84D518-826A-6000-ACFA-AAB0E13793FD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>
            <a:off x="9155654" y="2714082"/>
            <a:ext cx="803055" cy="321315"/>
          </a:xfrm>
          <a:prstGeom prst="line">
            <a:avLst/>
          </a:prstGeom>
          <a:ln w="19050">
            <a:solidFill>
              <a:srgbClr val="588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8B43A-95E4-D931-17E2-9A76B0EFA303}"/>
              </a:ext>
            </a:extLst>
          </p:cNvPr>
          <p:cNvSpPr txBox="1"/>
          <p:nvPr/>
        </p:nvSpPr>
        <p:spPr>
          <a:xfrm>
            <a:off x="10151191" y="1791069"/>
            <a:ext cx="16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B02F"/>
                </a:solidFill>
              </a:rPr>
              <a:t>Run this Chunk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1C809B-59B4-8561-5E9E-91B5A2597B07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 flipH="1">
            <a:off x="10389634" y="2160401"/>
            <a:ext cx="564613" cy="874996"/>
          </a:xfrm>
          <a:prstGeom prst="line">
            <a:avLst/>
          </a:prstGeom>
          <a:ln w="19050">
            <a:solidFill>
              <a:srgbClr val="FFB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4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3A -- code-chunk-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options.png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" name="Group 2" descr="Table of markdown chunk options and what is included/not included in the knit document depending on each">
            <a:extLst>
              <a:ext uri="{FF2B5EF4-FFF2-40B4-BE49-F238E27FC236}">
                <a16:creationId xmlns:a16="http://schemas.microsoft.com/office/drawing/2014/main" id="{281E305F-4FAB-8D77-803E-5C0368EC39FB}"/>
              </a:ext>
            </a:extLst>
          </p:cNvPr>
          <p:cNvGrpSpPr/>
          <p:nvPr/>
        </p:nvGrpSpPr>
        <p:grpSpPr>
          <a:xfrm>
            <a:off x="162911" y="1946856"/>
            <a:ext cx="11653283" cy="3232300"/>
            <a:chOff x="162911" y="1946856"/>
            <a:chExt cx="11653283" cy="32323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9ED8E0-1209-B06E-B6C5-707AC276A273}"/>
                </a:ext>
              </a:extLst>
            </p:cNvPr>
            <p:cNvGrpSpPr/>
            <p:nvPr/>
          </p:nvGrpSpPr>
          <p:grpSpPr>
            <a:xfrm>
              <a:off x="162911" y="1946856"/>
              <a:ext cx="11653283" cy="3232300"/>
              <a:chOff x="162911" y="1946856"/>
              <a:chExt cx="11653283" cy="3232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805E77-F610-48FC-3896-986A8FF5129F}"/>
                  </a:ext>
                </a:extLst>
              </p:cNvPr>
              <p:cNvSpPr/>
              <p:nvPr/>
            </p:nvSpPr>
            <p:spPr>
              <a:xfrm>
                <a:off x="8902873" y="1946856"/>
                <a:ext cx="2913321" cy="808075"/>
              </a:xfrm>
              <a:prstGeom prst="rect">
                <a:avLst/>
              </a:prstGeom>
              <a:solidFill>
                <a:srgbClr val="FFB02F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Chunk </a:t>
                </a:r>
                <a:r>
                  <a:rPr lang="en-US" sz="2800" b="1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Messages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in Finished File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3DF792-966D-0921-F0B8-2D3579FEF844}"/>
                  </a:ext>
                </a:extLst>
              </p:cNvPr>
              <p:cNvSpPr/>
              <p:nvPr/>
            </p:nvSpPr>
            <p:spPr>
              <a:xfrm>
                <a:off x="8902873" y="2754931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25E6F1-ACBF-413F-4631-28FCDD2759CF}"/>
                  </a:ext>
                </a:extLst>
              </p:cNvPr>
              <p:cNvSpPr/>
              <p:nvPr/>
            </p:nvSpPr>
            <p:spPr>
              <a:xfrm>
                <a:off x="8902873" y="3563005"/>
                <a:ext cx="2913321" cy="8080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291029-5963-4AB1-0366-BD22A163B990}"/>
                  </a:ext>
                </a:extLst>
              </p:cNvPr>
              <p:cNvSpPr/>
              <p:nvPr/>
            </p:nvSpPr>
            <p:spPr>
              <a:xfrm>
                <a:off x="8902873" y="4371079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92EF69-FF0D-C752-1D6E-E13229AFDEDB}"/>
                  </a:ext>
                </a:extLst>
              </p:cNvPr>
              <p:cNvSpPr/>
              <p:nvPr/>
            </p:nvSpPr>
            <p:spPr>
              <a:xfrm>
                <a:off x="162911" y="1946858"/>
                <a:ext cx="2913321" cy="808075"/>
              </a:xfrm>
              <a:prstGeom prst="rect">
                <a:avLst/>
              </a:prstGeom>
              <a:solidFill>
                <a:srgbClr val="FFB02F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Option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E6EE5-9EDA-1927-C211-F2DE451E6131}"/>
                  </a:ext>
                </a:extLst>
              </p:cNvPr>
              <p:cNvSpPr/>
              <p:nvPr/>
            </p:nvSpPr>
            <p:spPr>
              <a:xfrm>
                <a:off x="3076232" y="1946856"/>
                <a:ext cx="2913321" cy="808075"/>
              </a:xfrm>
              <a:prstGeom prst="rect">
                <a:avLst/>
              </a:prstGeom>
              <a:solidFill>
                <a:srgbClr val="FFB02F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Chunk </a:t>
                </a:r>
                <a:r>
                  <a:rPr lang="en-US" sz="2800" b="1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Code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in </a:t>
                </a:r>
              </a:p>
              <a:p>
                <a:pPr algn="ctr"/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Finished File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10AC3D-A6C7-1DCE-0CA2-79416A42C14A}"/>
                  </a:ext>
                </a:extLst>
              </p:cNvPr>
              <p:cNvSpPr/>
              <p:nvPr/>
            </p:nvSpPr>
            <p:spPr>
              <a:xfrm>
                <a:off x="5989552" y="1946856"/>
                <a:ext cx="2913321" cy="808075"/>
              </a:xfrm>
              <a:prstGeom prst="rect">
                <a:avLst/>
              </a:prstGeom>
              <a:solidFill>
                <a:srgbClr val="FFB02F"/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Chunk </a:t>
                </a:r>
                <a:r>
                  <a:rPr lang="en-US" sz="2800" b="1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Outputs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in Finished File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2CC12C1-58BC-E240-E4CA-A04B2F544BDA}"/>
                  </a:ext>
                </a:extLst>
              </p:cNvPr>
              <p:cNvSpPr/>
              <p:nvPr/>
            </p:nvSpPr>
            <p:spPr>
              <a:xfrm>
                <a:off x="162911" y="2754933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`include = FALSE`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25117-B3A5-1547-3682-3B5EEF7239F8}"/>
                  </a:ext>
                </a:extLst>
              </p:cNvPr>
              <p:cNvSpPr/>
              <p:nvPr/>
            </p:nvSpPr>
            <p:spPr>
              <a:xfrm>
                <a:off x="3076232" y="2754931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A68590-DA84-56EF-842E-496291458DD5}"/>
                  </a:ext>
                </a:extLst>
              </p:cNvPr>
              <p:cNvSpPr/>
              <p:nvPr/>
            </p:nvSpPr>
            <p:spPr>
              <a:xfrm>
                <a:off x="5989552" y="2754931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70465-F056-571A-6D6D-62ACE0C6F53A}"/>
                  </a:ext>
                </a:extLst>
              </p:cNvPr>
              <p:cNvSpPr/>
              <p:nvPr/>
            </p:nvSpPr>
            <p:spPr>
              <a:xfrm>
                <a:off x="162911" y="3563007"/>
                <a:ext cx="2913321" cy="8080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`echo = FALSE`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CDE934-E159-5624-B4D7-DE3479295FAA}"/>
                  </a:ext>
                </a:extLst>
              </p:cNvPr>
              <p:cNvSpPr/>
              <p:nvPr/>
            </p:nvSpPr>
            <p:spPr>
              <a:xfrm>
                <a:off x="3076232" y="3563005"/>
                <a:ext cx="2913321" cy="8080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D34255-1E04-4F3C-AC31-461765769F2F}"/>
                  </a:ext>
                </a:extLst>
              </p:cNvPr>
              <p:cNvSpPr/>
              <p:nvPr/>
            </p:nvSpPr>
            <p:spPr>
              <a:xfrm>
                <a:off x="5989552" y="3563005"/>
                <a:ext cx="2913321" cy="8080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0BE160-5969-DB75-337F-72C2B4066160}"/>
                  </a:ext>
                </a:extLst>
              </p:cNvPr>
              <p:cNvSpPr/>
              <p:nvPr/>
            </p:nvSpPr>
            <p:spPr>
              <a:xfrm>
                <a:off x="162911" y="4371081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`message = FALSE`</a:t>
                </a:r>
              </a:p>
              <a:p>
                <a:pPr algn="ctr"/>
                <a:r>
                  <a:rPr lang="en-US" b="1" dirty="0">
                    <a:solidFill>
                      <a:schemeClr val="tx1">
                        <a:lumMod val="25000"/>
                        <a:lumOff val="75000"/>
                      </a:schemeClr>
                    </a:solidFill>
                  </a:rPr>
                  <a:t>`warning = FALSE`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89B76E-EC94-F218-59E7-D5C4A0482517}"/>
                  </a:ext>
                </a:extLst>
              </p:cNvPr>
              <p:cNvSpPr/>
              <p:nvPr/>
            </p:nvSpPr>
            <p:spPr>
              <a:xfrm>
                <a:off x="3076232" y="4371079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AFF554-96BD-4ECE-AB1C-282667641063}"/>
                  </a:ext>
                </a:extLst>
              </p:cNvPr>
              <p:cNvSpPr/>
              <p:nvPr/>
            </p:nvSpPr>
            <p:spPr>
              <a:xfrm>
                <a:off x="5989552" y="4371079"/>
                <a:ext cx="2913321" cy="80807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  <p:pic>
          <p:nvPicPr>
            <p:cNvPr id="5" name="Picture 2" descr="Green checkmark icon">
              <a:extLst>
                <a:ext uri="{FF2B5EF4-FFF2-40B4-BE49-F238E27FC236}">
                  <a16:creationId xmlns:a16="http://schemas.microsoft.com/office/drawing/2014/main" id="{27736416-4BBF-61D0-4F10-FF49BBA44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173" y="3644314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Red X icons">
              <a:extLst>
                <a:ext uri="{FF2B5EF4-FFF2-40B4-BE49-F238E27FC236}">
                  <a16:creationId xmlns:a16="http://schemas.microsoft.com/office/drawing/2014/main" id="{C6C3355A-F6C1-859B-2870-BBF650E14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852" y="2838928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d X icons">
              <a:extLst>
                <a:ext uri="{FF2B5EF4-FFF2-40B4-BE49-F238E27FC236}">
                  <a16:creationId xmlns:a16="http://schemas.microsoft.com/office/drawing/2014/main" id="{941B11CC-4FC9-BE52-C1F2-1EB23C2CF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173" y="2836239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d X icons">
              <a:extLst>
                <a:ext uri="{FF2B5EF4-FFF2-40B4-BE49-F238E27FC236}">
                  <a16:creationId xmlns:a16="http://schemas.microsoft.com/office/drawing/2014/main" id="{04899037-F21D-5205-43B6-4A7DB37D9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852" y="3647002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Green checkmark icon">
              <a:extLst>
                <a:ext uri="{FF2B5EF4-FFF2-40B4-BE49-F238E27FC236}">
                  <a16:creationId xmlns:a16="http://schemas.microsoft.com/office/drawing/2014/main" id="{039DF012-D959-E135-AFF6-F8F7BD553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852" y="4484941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Green checkmark icon">
              <a:extLst>
                <a:ext uri="{FF2B5EF4-FFF2-40B4-BE49-F238E27FC236}">
                  <a16:creationId xmlns:a16="http://schemas.microsoft.com/office/drawing/2014/main" id="{D6B38C2A-A746-759C-E9B4-231D057FC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173" y="4452388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Green checkmark icon">
              <a:extLst>
                <a:ext uri="{FF2B5EF4-FFF2-40B4-BE49-F238E27FC236}">
                  <a16:creationId xmlns:a16="http://schemas.microsoft.com/office/drawing/2014/main" id="{0756C72A-0BAE-94C3-895D-422D1480C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493" y="3644314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Red X icons">
              <a:extLst>
                <a:ext uri="{FF2B5EF4-FFF2-40B4-BE49-F238E27FC236}">
                  <a16:creationId xmlns:a16="http://schemas.microsoft.com/office/drawing/2014/main" id="{1ED5649A-D86D-4A1D-27D7-E77953036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493" y="2836239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Red X icons">
              <a:extLst>
                <a:ext uri="{FF2B5EF4-FFF2-40B4-BE49-F238E27FC236}">
                  <a16:creationId xmlns:a16="http://schemas.microsoft.com/office/drawing/2014/main" id="{CF04B696-C21B-AEDD-F007-1F513BC76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493" y="4452388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3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D7680-EBD4-9941-0C31-D8B6CC8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2B56-AB38-AD4C-9A4A-E8BE863F07F9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0F635-8026-5C2B-1132-B0C02530838F}"/>
              </a:ext>
            </a:extLst>
          </p:cNvPr>
          <p:cNvSpPr txBox="1"/>
          <p:nvPr/>
        </p:nvSpPr>
        <p:spPr>
          <a:xfrm>
            <a:off x="0" y="0"/>
            <a:ext cx="57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Slides 3B -- shape-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long.png</a:t>
            </a:r>
            <a:endParaRPr lang="en-US" sz="1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C2E30-C90B-CDFC-CC29-AD90DD2B350C}"/>
              </a:ext>
            </a:extLst>
          </p:cNvPr>
          <p:cNvGrpSpPr/>
          <p:nvPr/>
        </p:nvGrpSpPr>
        <p:grpSpPr>
          <a:xfrm>
            <a:off x="1044075" y="1138996"/>
            <a:ext cx="3930391" cy="4255465"/>
            <a:chOff x="1196793" y="2229666"/>
            <a:chExt cx="3930391" cy="42554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E2908D-3E8E-9CB8-AC10-295727E8AC6E}"/>
                </a:ext>
              </a:extLst>
            </p:cNvPr>
            <p:cNvSpPr/>
            <p:nvPr/>
          </p:nvSpPr>
          <p:spPr>
            <a:xfrm>
              <a:off x="1197208" y="2234412"/>
              <a:ext cx="1309985" cy="534955"/>
            </a:xfrm>
            <a:prstGeom prst="rect">
              <a:avLst/>
            </a:prstGeom>
            <a:solidFill>
              <a:srgbClr val="FFB02F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Treatment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E3FA0B-5C31-D1E9-0F11-F329F30D7189}"/>
                </a:ext>
              </a:extLst>
            </p:cNvPr>
            <p:cNvSpPr/>
            <p:nvPr/>
          </p:nvSpPr>
          <p:spPr>
            <a:xfrm>
              <a:off x="1197208" y="2769367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1A2332-F16B-6A65-836C-0C646B0BA358}"/>
                </a:ext>
              </a:extLst>
            </p:cNvPr>
            <p:cNvSpPr/>
            <p:nvPr/>
          </p:nvSpPr>
          <p:spPr>
            <a:xfrm>
              <a:off x="1197208" y="3387079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1f404.png">
              <a:extLst>
                <a:ext uri="{FF2B5EF4-FFF2-40B4-BE49-F238E27FC236}">
                  <a16:creationId xmlns:a16="http://schemas.microsoft.com/office/drawing/2014/main" id="{E9361791-0EC5-4B57-DA17-8DCD82604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8026" y="2810746"/>
              <a:ext cx="568390" cy="534955"/>
            </a:xfrm>
            <a:prstGeom prst="rect">
              <a:avLst/>
            </a:prstGeom>
            <a:noFill/>
          </p:spPr>
        </p:pic>
        <p:pic>
          <p:nvPicPr>
            <p:cNvPr id="13" name="Picture 12" descr="fire_1f525.png">
              <a:extLst>
                <a:ext uri="{FF2B5EF4-FFF2-40B4-BE49-F238E27FC236}">
                  <a16:creationId xmlns:a16="http://schemas.microsoft.com/office/drawing/2014/main" id="{A3426C66-1278-B52B-0EFB-D748924E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0696" y="3516514"/>
              <a:ext cx="358842" cy="3588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5BEDD5-8C2B-B8B6-4562-C1057559C29F}"/>
                </a:ext>
              </a:extLst>
            </p:cNvPr>
            <p:cNvSpPr/>
            <p:nvPr/>
          </p:nvSpPr>
          <p:spPr>
            <a:xfrm>
              <a:off x="2508023" y="2235169"/>
              <a:ext cx="1309985" cy="534955"/>
            </a:xfrm>
            <a:prstGeom prst="rect">
              <a:avLst/>
            </a:prstGeom>
            <a:solidFill>
              <a:srgbClr val="FF6018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Butterfly Type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A2AE83-086C-790B-96AC-C955F2C6C655}"/>
                </a:ext>
              </a:extLst>
            </p:cNvPr>
            <p:cNvSpPr/>
            <p:nvPr/>
          </p:nvSpPr>
          <p:spPr>
            <a:xfrm>
              <a:off x="2508044" y="2774870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95EDD5-B5B2-2470-851B-5A524F8D5EF6}"/>
                </a:ext>
              </a:extLst>
            </p:cNvPr>
            <p:cNvSpPr/>
            <p:nvPr/>
          </p:nvSpPr>
          <p:spPr>
            <a:xfrm>
              <a:off x="2508044" y="3392582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6892EC-155B-0041-F944-C6199A88B6BC}"/>
                </a:ext>
              </a:extLst>
            </p:cNvPr>
            <p:cNvSpPr/>
            <p:nvPr/>
          </p:nvSpPr>
          <p:spPr>
            <a:xfrm>
              <a:off x="3817178" y="2229666"/>
              <a:ext cx="1309985" cy="5349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Count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21344-0C53-D186-A7F1-4AAA076BEEF7}"/>
                </a:ext>
              </a:extLst>
            </p:cNvPr>
            <p:cNvSpPr/>
            <p:nvPr/>
          </p:nvSpPr>
          <p:spPr>
            <a:xfrm>
              <a:off x="3817199" y="2769367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157DA8-E2C8-D71D-5E6A-F6DCE143D603}"/>
                </a:ext>
              </a:extLst>
            </p:cNvPr>
            <p:cNvSpPr/>
            <p:nvPr/>
          </p:nvSpPr>
          <p:spPr>
            <a:xfrm>
              <a:off x="3817199" y="3387079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BC6CB7-1D2C-B342-C19C-B98C687B435F}"/>
                </a:ext>
              </a:extLst>
            </p:cNvPr>
            <p:cNvSpPr/>
            <p:nvPr/>
          </p:nvSpPr>
          <p:spPr>
            <a:xfrm>
              <a:off x="1197208" y="4009537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0274BC-CA42-6EB6-3F31-FDEC535DD4ED}"/>
                </a:ext>
              </a:extLst>
            </p:cNvPr>
            <p:cNvSpPr/>
            <p:nvPr/>
          </p:nvSpPr>
          <p:spPr>
            <a:xfrm>
              <a:off x="1197208" y="4627249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9B03EE-716C-6D0F-C2F3-8D8C46599BF0}"/>
                </a:ext>
              </a:extLst>
            </p:cNvPr>
            <p:cNvSpPr/>
            <p:nvPr/>
          </p:nvSpPr>
          <p:spPr>
            <a:xfrm>
              <a:off x="2506778" y="4015040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5A1EE1-DD1B-6395-F0A6-C6E31C888269}"/>
                </a:ext>
              </a:extLst>
            </p:cNvPr>
            <p:cNvSpPr/>
            <p:nvPr/>
          </p:nvSpPr>
          <p:spPr>
            <a:xfrm>
              <a:off x="2508023" y="4632752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E77E0C-8D3D-5939-2C35-FCAD8F4EEE29}"/>
                </a:ext>
              </a:extLst>
            </p:cNvPr>
            <p:cNvSpPr/>
            <p:nvPr/>
          </p:nvSpPr>
          <p:spPr>
            <a:xfrm>
              <a:off x="3817178" y="4009537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5E36EB-FEF1-0765-11B7-1D816AE49AB3}"/>
                </a:ext>
              </a:extLst>
            </p:cNvPr>
            <p:cNvSpPr/>
            <p:nvPr/>
          </p:nvSpPr>
          <p:spPr>
            <a:xfrm>
              <a:off x="3817178" y="4627249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pic>
          <p:nvPicPr>
            <p:cNvPr id="26" name="Picture 25" descr="1f404.png">
              <a:extLst>
                <a:ext uri="{FF2B5EF4-FFF2-40B4-BE49-F238E27FC236}">
                  <a16:creationId xmlns:a16="http://schemas.microsoft.com/office/drawing/2014/main" id="{06ED0844-1E89-62A8-0942-F495EE0D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0088" y="4047937"/>
              <a:ext cx="568390" cy="534955"/>
            </a:xfrm>
            <a:prstGeom prst="rect">
              <a:avLst/>
            </a:prstGeom>
            <a:noFill/>
          </p:spPr>
        </p:pic>
        <p:pic>
          <p:nvPicPr>
            <p:cNvPr id="27" name="Picture 26" descr="fire_1f525.png">
              <a:extLst>
                <a:ext uri="{FF2B5EF4-FFF2-40B4-BE49-F238E27FC236}">
                  <a16:creationId xmlns:a16="http://schemas.microsoft.com/office/drawing/2014/main" id="{6E60104A-C091-8316-B74C-BAE2038F8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2758" y="4753705"/>
              <a:ext cx="358842" cy="3588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A11489-9F1E-7098-EAC2-5330CB8F46D0}"/>
                </a:ext>
              </a:extLst>
            </p:cNvPr>
            <p:cNvSpPr/>
            <p:nvPr/>
          </p:nvSpPr>
          <p:spPr>
            <a:xfrm>
              <a:off x="1196793" y="5244204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64F168-B6CD-3D03-C6E0-EFE2170461DF}"/>
                </a:ext>
              </a:extLst>
            </p:cNvPr>
            <p:cNvSpPr/>
            <p:nvPr/>
          </p:nvSpPr>
          <p:spPr>
            <a:xfrm>
              <a:off x="1196793" y="5861916"/>
              <a:ext cx="1309985" cy="617712"/>
            </a:xfrm>
            <a:prstGeom prst="rect">
              <a:avLst/>
            </a:prstGeom>
            <a:solidFill>
              <a:srgbClr val="FFB02F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6F3171-6A33-B52E-C1F6-553430D74807}"/>
                </a:ext>
              </a:extLst>
            </p:cNvPr>
            <p:cNvSpPr/>
            <p:nvPr/>
          </p:nvSpPr>
          <p:spPr>
            <a:xfrm>
              <a:off x="2506363" y="5249707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D5391A-733E-4EAB-CE57-049A382B4310}"/>
                </a:ext>
              </a:extLst>
            </p:cNvPr>
            <p:cNvSpPr/>
            <p:nvPr/>
          </p:nvSpPr>
          <p:spPr>
            <a:xfrm>
              <a:off x="2507608" y="5867419"/>
              <a:ext cx="1309985" cy="617712"/>
            </a:xfrm>
            <a:prstGeom prst="rect">
              <a:avLst/>
            </a:prstGeom>
            <a:solidFill>
              <a:srgbClr val="FF6018">
                <a:alpha val="50000"/>
              </a:srgb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F3DB9A-70C2-AE8B-8D6A-2E3602270477}"/>
                </a:ext>
              </a:extLst>
            </p:cNvPr>
            <p:cNvSpPr/>
            <p:nvPr/>
          </p:nvSpPr>
          <p:spPr>
            <a:xfrm>
              <a:off x="3816763" y="5244204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257D9F-B594-C5BF-A924-2FAE574F8268}"/>
                </a:ext>
              </a:extLst>
            </p:cNvPr>
            <p:cNvSpPr/>
            <p:nvPr/>
          </p:nvSpPr>
          <p:spPr>
            <a:xfrm>
              <a:off x="3816763" y="5861916"/>
              <a:ext cx="1309985" cy="6177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  <a:lumOff val="90000"/>
                    </a:schemeClr>
                  </a:solidFill>
                </a:rPr>
                <a:t>#</a:t>
              </a:r>
            </a:p>
          </p:txBody>
        </p:sp>
        <p:pic>
          <p:nvPicPr>
            <p:cNvPr id="34" name="Picture 33" descr="1f404.png">
              <a:extLst>
                <a:ext uri="{FF2B5EF4-FFF2-40B4-BE49-F238E27FC236}">
                  <a16:creationId xmlns:a16="http://schemas.microsoft.com/office/drawing/2014/main" id="{305903C4-4D7B-0EDD-6E63-62C6A7B0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9673" y="5282604"/>
              <a:ext cx="568390" cy="534955"/>
            </a:xfrm>
            <a:prstGeom prst="rect">
              <a:avLst/>
            </a:prstGeom>
            <a:noFill/>
          </p:spPr>
        </p:pic>
        <p:pic>
          <p:nvPicPr>
            <p:cNvPr id="35" name="Picture 34" descr="fire_1f525.png">
              <a:extLst>
                <a:ext uri="{FF2B5EF4-FFF2-40B4-BE49-F238E27FC236}">
                  <a16:creationId xmlns:a16="http://schemas.microsoft.com/office/drawing/2014/main" id="{9A677366-1B4C-8BB7-37AA-B37D2A50A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2343" y="5988372"/>
              <a:ext cx="358842" cy="358842"/>
            </a:xfrm>
            <a:prstGeom prst="rect">
              <a:avLst/>
            </a:prstGeom>
          </p:spPr>
        </p:pic>
        <p:pic>
          <p:nvPicPr>
            <p:cNvPr id="36" name="Picture 35" descr="butterfly_1f98b.png">
              <a:extLst>
                <a:ext uri="{FF2B5EF4-FFF2-40B4-BE49-F238E27FC236}">
                  <a16:creationId xmlns:a16="http://schemas.microsoft.com/office/drawing/2014/main" id="{1CB37FD7-5610-8E7A-68CD-A85D5A37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5611" y="2841813"/>
              <a:ext cx="471487" cy="471487"/>
            </a:xfrm>
            <a:prstGeom prst="rect">
              <a:avLst/>
            </a:prstGeom>
          </p:spPr>
        </p:pic>
        <p:pic>
          <p:nvPicPr>
            <p:cNvPr id="37" name="Picture 36" descr="butterfly_1f98b.png">
              <a:extLst>
                <a:ext uri="{FF2B5EF4-FFF2-40B4-BE49-F238E27FC236}">
                  <a16:creationId xmlns:a16="http://schemas.microsoft.com/office/drawing/2014/main" id="{C3EB6898-0316-C4FF-DE5C-DE1B6C11F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4549" y="4094019"/>
              <a:ext cx="471487" cy="471487"/>
            </a:xfrm>
            <a:prstGeom prst="rect">
              <a:avLst/>
            </a:prstGeom>
          </p:spPr>
        </p:pic>
        <p:pic>
          <p:nvPicPr>
            <p:cNvPr id="38" name="Picture 37" descr="butterfly_1f98b.png">
              <a:extLst>
                <a:ext uri="{FF2B5EF4-FFF2-40B4-BE49-F238E27FC236}">
                  <a16:creationId xmlns:a16="http://schemas.microsoft.com/office/drawing/2014/main" id="{D0142A7C-6DA8-1420-F9A2-214F7A9D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8456" y="5312207"/>
              <a:ext cx="471487" cy="471487"/>
            </a:xfrm>
            <a:prstGeom prst="rect">
              <a:avLst/>
            </a:prstGeom>
          </p:spPr>
        </p:pic>
        <p:pic>
          <p:nvPicPr>
            <p:cNvPr id="39" name="Picture 38" descr="butterfly_1f98b.png">
              <a:extLst>
                <a:ext uri="{FF2B5EF4-FFF2-40B4-BE49-F238E27FC236}">
                  <a16:creationId xmlns:a16="http://schemas.microsoft.com/office/drawing/2014/main" id="{89B140C9-5F28-EEF2-305B-4E37FAE45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5611" y="5941594"/>
              <a:ext cx="471487" cy="471487"/>
            </a:xfrm>
            <a:prstGeom prst="rect">
              <a:avLst/>
            </a:prstGeom>
          </p:spPr>
        </p:pic>
        <p:pic>
          <p:nvPicPr>
            <p:cNvPr id="40" name="Picture 39" descr="butterfly_1f98b.png">
              <a:extLst>
                <a:ext uri="{FF2B5EF4-FFF2-40B4-BE49-F238E27FC236}">
                  <a16:creationId xmlns:a16="http://schemas.microsoft.com/office/drawing/2014/main" id="{15D2B9D2-89F3-CC66-20B3-6F5BB0D97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4548" y="4704045"/>
              <a:ext cx="471487" cy="471487"/>
            </a:xfrm>
            <a:prstGeom prst="rect">
              <a:avLst/>
            </a:prstGeom>
          </p:spPr>
        </p:pic>
        <p:pic>
          <p:nvPicPr>
            <p:cNvPr id="41" name="Picture 40" descr="butterfly_1f98b.png">
              <a:extLst>
                <a:ext uri="{FF2B5EF4-FFF2-40B4-BE49-F238E27FC236}">
                  <a16:creationId xmlns:a16="http://schemas.microsoft.com/office/drawing/2014/main" id="{7BC43C23-320B-7FA4-1D31-12860ACD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4547" y="3462564"/>
              <a:ext cx="471487" cy="471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2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90909"/>
      </a:dk1>
      <a:lt1>
        <a:srgbClr val="EBEEE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553</Words>
  <Application>Microsoft Macintosh PowerPoint</Application>
  <PresentationFormat>Widescreen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Color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98</cp:revision>
  <dcterms:created xsi:type="dcterms:W3CDTF">2023-03-22T20:36:47Z</dcterms:created>
  <dcterms:modified xsi:type="dcterms:W3CDTF">2024-03-13T19:15:58Z</dcterms:modified>
</cp:coreProperties>
</file>