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9" autoAdjust="0"/>
    <p:restoredTop sz="94660"/>
  </p:normalViewPr>
  <p:slideViewPr>
    <p:cSldViewPr snapToGrid="0">
      <p:cViewPr>
        <p:scale>
          <a:sx n="150" d="100"/>
          <a:sy n="150"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E60DE-1E2E-4A2C-B64F-93FA8C697B92}" type="datetimeFigureOut">
              <a:rPr lang="en-US" smtClean="0"/>
              <a:t>7/4/2021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71D46-2192-4286-BB6B-2484890CA002}" type="slidenum">
              <a:rPr lang="en-US" smtClean="0"/>
              <a:t>‹#›</a:t>
            </a:fld>
            <a:endParaRPr lang="en-US"/>
          </a:p>
        </p:txBody>
      </p:sp>
    </p:spTree>
    <p:extLst>
      <p:ext uri="{BB962C8B-B14F-4D97-AF65-F5344CB8AC3E}">
        <p14:creationId xmlns:p14="http://schemas.microsoft.com/office/powerpoint/2010/main" val="91358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62B75-D34B-41A2-BD02-145FC726F79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373707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62B75-D34B-41A2-BD02-145FC726F79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4858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62B75-D34B-41A2-BD02-145FC726F79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340995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62B75-D34B-41A2-BD02-145FC726F79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385150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962B75-D34B-41A2-BD02-145FC726F797}" type="datetimeFigureOut">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2707960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962B75-D34B-41A2-BD02-145FC726F797}"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371910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962B75-D34B-41A2-BD02-145FC726F797}" type="datetimeFigureOut">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308340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962B75-D34B-41A2-BD02-145FC726F797}" type="datetimeFigureOut">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1060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62B75-D34B-41A2-BD02-145FC726F797}" type="datetimeFigureOut">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338114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62B75-D34B-41A2-BD02-145FC726F797}"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4206649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962B75-D34B-41A2-BD02-145FC726F797}" type="datetimeFigureOut">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6DAA73-79CC-429B-A038-703E8B64E551}" type="slidenum">
              <a:rPr lang="en-US" smtClean="0"/>
              <a:t>‹#›</a:t>
            </a:fld>
            <a:endParaRPr lang="en-US"/>
          </a:p>
        </p:txBody>
      </p:sp>
    </p:spTree>
    <p:extLst>
      <p:ext uri="{BB962C8B-B14F-4D97-AF65-F5344CB8AC3E}">
        <p14:creationId xmlns:p14="http://schemas.microsoft.com/office/powerpoint/2010/main" val="361975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62B75-D34B-41A2-BD02-145FC726F797}" type="datetimeFigureOut">
              <a:rPr lang="en-US" smtClean="0"/>
              <a:t>7/4/2021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DAA73-79CC-429B-A038-703E8B64E551}" type="slidenum">
              <a:rPr lang="en-US" smtClean="0"/>
              <a:t>‹#›</a:t>
            </a:fld>
            <a:endParaRPr lang="en-US"/>
          </a:p>
        </p:txBody>
      </p:sp>
    </p:spTree>
    <p:extLst>
      <p:ext uri="{BB962C8B-B14F-4D97-AF65-F5344CB8AC3E}">
        <p14:creationId xmlns:p14="http://schemas.microsoft.com/office/powerpoint/2010/main" val="678805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AEE994-A431-4BBE-9A80-DD6E5D85F145}"/>
              </a:ext>
            </a:extLst>
          </p:cNvPr>
          <p:cNvSpPr/>
          <p:nvPr/>
        </p:nvSpPr>
        <p:spPr>
          <a:xfrm>
            <a:off x="0" y="0"/>
            <a:ext cx="91440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450"/>
              </a:spcBef>
            </a:pPr>
            <a:endParaRPr lang="sr-Latn-RS" sz="1350" dirty="0"/>
          </a:p>
        </p:txBody>
      </p:sp>
      <p:sp>
        <p:nvSpPr>
          <p:cNvPr id="5" name="TextBox 4">
            <a:extLst>
              <a:ext uri="{FF2B5EF4-FFF2-40B4-BE49-F238E27FC236}">
                <a16:creationId xmlns:a16="http://schemas.microsoft.com/office/drawing/2014/main" id="{8F2A6A5A-061D-4986-A938-ACA4B156B1AF}"/>
              </a:ext>
            </a:extLst>
          </p:cNvPr>
          <p:cNvSpPr txBox="1"/>
          <p:nvPr/>
        </p:nvSpPr>
        <p:spPr>
          <a:xfrm>
            <a:off x="435429" y="88106"/>
            <a:ext cx="8273143" cy="707886"/>
          </a:xfrm>
          <a:prstGeom prst="rect">
            <a:avLst/>
          </a:prstGeom>
          <a:noFill/>
        </p:spPr>
        <p:txBody>
          <a:bodyPr wrap="square" rtlCol="0">
            <a:spAutoFit/>
          </a:bodyPr>
          <a:lstStyle/>
          <a:p>
            <a:pPr algn="ctr"/>
            <a:r>
              <a:rPr lang="sr-Latn-RS" dirty="0">
                <a:solidFill>
                  <a:schemeClr val="bg1"/>
                </a:solidFill>
              </a:rPr>
              <a:t>2FA sistem zasnovan na neuronskim mrežama za detekciju i verifikaciju lica</a:t>
            </a:r>
            <a:br>
              <a:rPr lang="sr-Latn-RS" dirty="0">
                <a:solidFill>
                  <a:schemeClr val="bg1"/>
                </a:solidFill>
              </a:rPr>
            </a:br>
            <a:r>
              <a:rPr lang="sr-Latn-RS" sz="1200" dirty="0">
                <a:solidFill>
                  <a:schemeClr val="bg1"/>
                </a:solidFill>
              </a:rPr>
              <a:t>Marko Njegomir, Dušan Erdeljan</a:t>
            </a:r>
            <a:br>
              <a:rPr lang="sr-Latn-RS" sz="1200" dirty="0">
                <a:solidFill>
                  <a:schemeClr val="bg1"/>
                </a:solidFill>
              </a:rPr>
            </a:br>
            <a:r>
              <a:rPr lang="sr-Latn-RS" sz="1000" dirty="0">
                <a:solidFill>
                  <a:schemeClr val="bg1"/>
                </a:solidFill>
              </a:rPr>
              <a:t>Osnovi računarske inteligencije 2020/2021, Asistent: Branislav Anđelić, Profesor: dr Aleksandar Kovačević</a:t>
            </a:r>
            <a:endParaRPr lang="en-US" sz="1000" dirty="0">
              <a:solidFill>
                <a:schemeClr val="bg1"/>
              </a:solidFill>
            </a:endParaRPr>
          </a:p>
        </p:txBody>
      </p:sp>
      <p:sp>
        <p:nvSpPr>
          <p:cNvPr id="6" name="Rectangle: Rounded Corners 5">
            <a:extLst>
              <a:ext uri="{FF2B5EF4-FFF2-40B4-BE49-F238E27FC236}">
                <a16:creationId xmlns:a16="http://schemas.microsoft.com/office/drawing/2014/main" id="{12AB37AF-34D1-48E8-B54C-5613FE7456C8}"/>
              </a:ext>
            </a:extLst>
          </p:cNvPr>
          <p:cNvSpPr/>
          <p:nvPr/>
        </p:nvSpPr>
        <p:spPr>
          <a:xfrm>
            <a:off x="121444" y="957262"/>
            <a:ext cx="2371725" cy="1271588"/>
          </a:xfrm>
          <a:prstGeom prst="roundRect">
            <a:avLst>
              <a:gd name="adj" fmla="val 4249"/>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Rounded Corners 6">
            <a:extLst>
              <a:ext uri="{FF2B5EF4-FFF2-40B4-BE49-F238E27FC236}">
                <a16:creationId xmlns:a16="http://schemas.microsoft.com/office/drawing/2014/main" id="{09E31B51-2C77-43ED-8B23-AF9B4334A470}"/>
              </a:ext>
            </a:extLst>
          </p:cNvPr>
          <p:cNvSpPr/>
          <p:nvPr/>
        </p:nvSpPr>
        <p:spPr>
          <a:xfrm>
            <a:off x="121444" y="2337026"/>
            <a:ext cx="2371725" cy="4432867"/>
          </a:xfrm>
          <a:prstGeom prst="roundRect">
            <a:avLst>
              <a:gd name="adj" fmla="val 2172"/>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Rounded Corners 7">
            <a:extLst>
              <a:ext uri="{FF2B5EF4-FFF2-40B4-BE49-F238E27FC236}">
                <a16:creationId xmlns:a16="http://schemas.microsoft.com/office/drawing/2014/main" id="{8E91DDDE-D588-44D3-98B9-760DC4F5442B}"/>
              </a:ext>
            </a:extLst>
          </p:cNvPr>
          <p:cNvSpPr/>
          <p:nvPr/>
        </p:nvSpPr>
        <p:spPr>
          <a:xfrm>
            <a:off x="2628900" y="957263"/>
            <a:ext cx="3893344" cy="3571883"/>
          </a:xfrm>
          <a:prstGeom prst="roundRect">
            <a:avLst>
              <a:gd name="adj" fmla="val 1864"/>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Rounded Corners 8">
            <a:extLst>
              <a:ext uri="{FF2B5EF4-FFF2-40B4-BE49-F238E27FC236}">
                <a16:creationId xmlns:a16="http://schemas.microsoft.com/office/drawing/2014/main" id="{B9C0A400-FBAC-4DB2-985D-91AD2CE987CB}"/>
              </a:ext>
            </a:extLst>
          </p:cNvPr>
          <p:cNvSpPr/>
          <p:nvPr/>
        </p:nvSpPr>
        <p:spPr>
          <a:xfrm>
            <a:off x="6615111" y="962671"/>
            <a:ext cx="2407444" cy="3546919"/>
          </a:xfrm>
          <a:prstGeom prst="roundRect">
            <a:avLst>
              <a:gd name="adj" fmla="val 277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Rounded Corners 9">
            <a:extLst>
              <a:ext uri="{FF2B5EF4-FFF2-40B4-BE49-F238E27FC236}">
                <a16:creationId xmlns:a16="http://schemas.microsoft.com/office/drawing/2014/main" id="{24028A3B-B881-4A76-B1DE-06EAC951BBED}"/>
              </a:ext>
            </a:extLst>
          </p:cNvPr>
          <p:cNvSpPr/>
          <p:nvPr/>
        </p:nvSpPr>
        <p:spPr>
          <a:xfrm>
            <a:off x="6637136" y="4600067"/>
            <a:ext cx="2385419" cy="2169825"/>
          </a:xfrm>
          <a:prstGeom prst="roundRect">
            <a:avLst>
              <a:gd name="adj" fmla="val 4249"/>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a:extLst>
              <a:ext uri="{FF2B5EF4-FFF2-40B4-BE49-F238E27FC236}">
                <a16:creationId xmlns:a16="http://schemas.microsoft.com/office/drawing/2014/main" id="{A8D66E4C-2F42-4F7E-B75E-A705B9A53BC8}"/>
              </a:ext>
            </a:extLst>
          </p:cNvPr>
          <p:cNvSpPr txBox="1"/>
          <p:nvPr/>
        </p:nvSpPr>
        <p:spPr>
          <a:xfrm>
            <a:off x="650081" y="957262"/>
            <a:ext cx="1314450" cy="300082"/>
          </a:xfrm>
          <a:prstGeom prst="rect">
            <a:avLst/>
          </a:prstGeom>
          <a:noFill/>
        </p:spPr>
        <p:txBody>
          <a:bodyPr wrap="square" rtlCol="0">
            <a:spAutoFit/>
          </a:bodyPr>
          <a:lstStyle/>
          <a:p>
            <a:pPr algn="ctr"/>
            <a:r>
              <a:rPr lang="sr-Latn-RS" sz="1350" dirty="0"/>
              <a:t>Problem</a:t>
            </a:r>
            <a:endParaRPr lang="en-US" sz="1350" dirty="0"/>
          </a:p>
        </p:txBody>
      </p:sp>
      <p:sp>
        <p:nvSpPr>
          <p:cNvPr id="12" name="TextBox 11">
            <a:extLst>
              <a:ext uri="{FF2B5EF4-FFF2-40B4-BE49-F238E27FC236}">
                <a16:creationId xmlns:a16="http://schemas.microsoft.com/office/drawing/2014/main" id="{5F2A3C97-2D81-46F7-9613-E6FE6A299CC5}"/>
              </a:ext>
            </a:extLst>
          </p:cNvPr>
          <p:cNvSpPr txBox="1"/>
          <p:nvPr/>
        </p:nvSpPr>
        <p:spPr>
          <a:xfrm>
            <a:off x="121445" y="1141392"/>
            <a:ext cx="2371724" cy="1107996"/>
          </a:xfrm>
          <a:prstGeom prst="rect">
            <a:avLst/>
          </a:prstGeom>
          <a:noFill/>
        </p:spPr>
        <p:txBody>
          <a:bodyPr wrap="square" rtlCol="0">
            <a:spAutoFit/>
          </a:bodyPr>
          <a:lstStyle/>
          <a:p>
            <a:pPr indent="137160" algn="just"/>
            <a:r>
              <a:rPr lang="sr-Latn-RS" sz="825" dirty="0"/>
              <a:t>Zadatak projekta je bila implementacija sistema za 2FA. Prilikom logovanja, sa veb kamere se preuzima slika korisnika koji se loguje i zatim se radi verifikacija na osnovu unetih kredencijala kao i preuzete slike. Na frontendu se radi detekcija lica zasnovana na YOLO algoritmu, dok se verifikacija radi na bekendu upotrebom FaceNet / VGGFace (ResNet-50) modela. </a:t>
            </a:r>
            <a:endParaRPr lang="en-US" sz="825" dirty="0"/>
          </a:p>
        </p:txBody>
      </p:sp>
      <p:sp>
        <p:nvSpPr>
          <p:cNvPr id="13" name="TextBox 12">
            <a:extLst>
              <a:ext uri="{FF2B5EF4-FFF2-40B4-BE49-F238E27FC236}">
                <a16:creationId xmlns:a16="http://schemas.microsoft.com/office/drawing/2014/main" id="{C63441DC-7258-45D9-A0F3-6CD663D64A99}"/>
              </a:ext>
            </a:extLst>
          </p:cNvPr>
          <p:cNvSpPr txBox="1"/>
          <p:nvPr/>
        </p:nvSpPr>
        <p:spPr>
          <a:xfrm>
            <a:off x="308920" y="2334481"/>
            <a:ext cx="2511878" cy="300082"/>
          </a:xfrm>
          <a:prstGeom prst="rect">
            <a:avLst/>
          </a:prstGeom>
          <a:noFill/>
        </p:spPr>
        <p:txBody>
          <a:bodyPr wrap="square" rtlCol="0">
            <a:spAutoFit/>
          </a:bodyPr>
          <a:lstStyle/>
          <a:p>
            <a:r>
              <a:rPr lang="sr-Latn-RS" sz="1350" dirty="0"/>
              <a:t>Detekcija i procesiranje lica</a:t>
            </a:r>
            <a:endParaRPr lang="en-US" sz="1350" dirty="0"/>
          </a:p>
        </p:txBody>
      </p:sp>
      <p:sp>
        <p:nvSpPr>
          <p:cNvPr id="14" name="TextBox 13">
            <a:extLst>
              <a:ext uri="{FF2B5EF4-FFF2-40B4-BE49-F238E27FC236}">
                <a16:creationId xmlns:a16="http://schemas.microsoft.com/office/drawing/2014/main" id="{0B999171-EEA3-4112-B42C-A34A449E18F8}"/>
              </a:ext>
            </a:extLst>
          </p:cNvPr>
          <p:cNvSpPr txBox="1"/>
          <p:nvPr/>
        </p:nvSpPr>
        <p:spPr>
          <a:xfrm>
            <a:off x="121445" y="2600560"/>
            <a:ext cx="2371725" cy="1615827"/>
          </a:xfrm>
          <a:prstGeom prst="rect">
            <a:avLst/>
          </a:prstGeom>
          <a:noFill/>
        </p:spPr>
        <p:txBody>
          <a:bodyPr wrap="square" rtlCol="0">
            <a:spAutoFit/>
          </a:bodyPr>
          <a:lstStyle/>
          <a:p>
            <a:pPr indent="137160" algn="just"/>
            <a:r>
              <a:rPr lang="sr-Latn-RS" sz="825" dirty="0"/>
              <a:t>Prvi korak u implementaciji našeg sistema je detekcija lica korisnika na frontendu. Za ovo smo koristili pretrenirani </a:t>
            </a:r>
            <a:r>
              <a:rPr lang="sr-Latn-RS" sz="825" i="1" dirty="0"/>
              <a:t>tensorflow.js</a:t>
            </a:r>
            <a:r>
              <a:rPr lang="sr-Latn-RS" sz="825" dirty="0"/>
              <a:t> model zasnovan na Tiny YOLOv2 algoritmu. Ovaj model je prilagođen za detekciju lica, odnosno radi sa 1 klasom objekata. Izlaz iz ovog modela predstavlja niz ograničavajućih kutija (eng. </a:t>
            </a:r>
            <a:r>
              <a:rPr lang="sr-Latn-RS" sz="825" i="1" dirty="0"/>
              <a:t>bounding box</a:t>
            </a:r>
            <a:r>
              <a:rPr lang="sr-Latn-RS" sz="825" dirty="0"/>
              <a:t>). Na osnovu ovih vrednosti se vrši kropovanje uhvaćene slike sa kamere, koja se zatim šalje na bekend za potrebe verifikacije korisnika. U slučaju kada je detektovano više lica, uzeće se ono čiji je centar najbliži centru frejma kamere. </a:t>
            </a:r>
          </a:p>
        </p:txBody>
      </p:sp>
      <p:sp>
        <p:nvSpPr>
          <p:cNvPr id="15" name="TextBox 14">
            <a:extLst>
              <a:ext uri="{FF2B5EF4-FFF2-40B4-BE49-F238E27FC236}">
                <a16:creationId xmlns:a16="http://schemas.microsoft.com/office/drawing/2014/main" id="{A70D8FDA-9A8F-49D6-ADB9-7B7226C4EE97}"/>
              </a:ext>
            </a:extLst>
          </p:cNvPr>
          <p:cNvSpPr txBox="1"/>
          <p:nvPr/>
        </p:nvSpPr>
        <p:spPr>
          <a:xfrm>
            <a:off x="3964044" y="937192"/>
            <a:ext cx="1226490" cy="300082"/>
          </a:xfrm>
          <a:prstGeom prst="rect">
            <a:avLst/>
          </a:prstGeom>
          <a:noFill/>
        </p:spPr>
        <p:txBody>
          <a:bodyPr wrap="none" rtlCol="0">
            <a:spAutoFit/>
          </a:bodyPr>
          <a:lstStyle/>
          <a:p>
            <a:r>
              <a:rPr lang="sr-Latn-RS" sz="1350" dirty="0"/>
              <a:t>Verifikacija lica</a:t>
            </a:r>
            <a:endParaRPr lang="en-US" sz="1350" dirty="0"/>
          </a:p>
        </p:txBody>
      </p:sp>
      <p:sp>
        <p:nvSpPr>
          <p:cNvPr id="19" name="TextBox 18">
            <a:extLst>
              <a:ext uri="{FF2B5EF4-FFF2-40B4-BE49-F238E27FC236}">
                <a16:creationId xmlns:a16="http://schemas.microsoft.com/office/drawing/2014/main" id="{4E66A5BD-7400-4544-9CA7-3B414A1D5A1A}"/>
              </a:ext>
            </a:extLst>
          </p:cNvPr>
          <p:cNvSpPr txBox="1"/>
          <p:nvPr/>
        </p:nvSpPr>
        <p:spPr>
          <a:xfrm>
            <a:off x="2628900" y="1141392"/>
            <a:ext cx="3893344" cy="854080"/>
          </a:xfrm>
          <a:prstGeom prst="rect">
            <a:avLst/>
          </a:prstGeom>
          <a:noFill/>
        </p:spPr>
        <p:txBody>
          <a:bodyPr wrap="square" rtlCol="0">
            <a:spAutoFit/>
          </a:bodyPr>
          <a:lstStyle/>
          <a:p>
            <a:pPr indent="137160" algn="just"/>
            <a:r>
              <a:rPr lang="sr-Latn-RS" sz="825" dirty="0"/>
              <a:t>Kao osnovu za verifikaciju lica smo koristili pretrenirani </a:t>
            </a:r>
            <a:r>
              <a:rPr lang="sr-Latn-RS" sz="825" i="1" dirty="0"/>
              <a:t>FaceNet</a:t>
            </a:r>
            <a:r>
              <a:rPr lang="sr-Latn-RS" sz="825" dirty="0"/>
              <a:t> model, koji je treniran </a:t>
            </a:r>
            <a:r>
              <a:rPr lang="sr-Latn-RS" sz="825" i="1" dirty="0"/>
              <a:t>triplet loss</a:t>
            </a:r>
            <a:r>
              <a:rPr lang="sr-Latn-RS" sz="825" dirty="0"/>
              <a:t> funkcijom na </a:t>
            </a:r>
            <a:r>
              <a:rPr lang="sr-Latn-RS" sz="825" i="1" dirty="0"/>
              <a:t>MS-Celeb-1M datasetu</a:t>
            </a:r>
            <a:r>
              <a:rPr lang="sr-Latn-RS" sz="825" dirty="0"/>
              <a:t>, što znači da je pogodan za uočavanje razlika između 2 lica. Upotrebom </a:t>
            </a:r>
            <a:r>
              <a:rPr lang="sr-Latn-RS" sz="825" i="1" dirty="0"/>
              <a:t>transfer learning</a:t>
            </a:r>
            <a:r>
              <a:rPr lang="sr-Latn-RS" sz="825" dirty="0"/>
              <a:t> mehanizma, treniran je dodatni MLP model za svakog korisnika koji je zadužen da prepoznaje baš tog korisnika.</a:t>
            </a:r>
          </a:p>
          <a:p>
            <a:pPr indent="137160" algn="just"/>
            <a:r>
              <a:rPr lang="sr-Latn-RS" sz="825" dirty="0"/>
              <a:t> </a:t>
            </a:r>
            <a:endParaRPr lang="en-US" sz="825" dirty="0"/>
          </a:p>
        </p:txBody>
      </p:sp>
      <p:grpSp>
        <p:nvGrpSpPr>
          <p:cNvPr id="36" name="Group 35">
            <a:extLst>
              <a:ext uri="{FF2B5EF4-FFF2-40B4-BE49-F238E27FC236}">
                <a16:creationId xmlns:a16="http://schemas.microsoft.com/office/drawing/2014/main" id="{C5F344B6-096F-4B7A-BAD1-E479E52F6A34}"/>
              </a:ext>
            </a:extLst>
          </p:cNvPr>
          <p:cNvGrpSpPr/>
          <p:nvPr/>
        </p:nvGrpSpPr>
        <p:grpSpPr>
          <a:xfrm>
            <a:off x="2668287" y="1309147"/>
            <a:ext cx="4093177" cy="2249599"/>
            <a:chOff x="3505199" y="2506510"/>
            <a:chExt cx="5590598" cy="2935064"/>
          </a:xfrm>
        </p:grpSpPr>
        <p:pic>
          <p:nvPicPr>
            <p:cNvPr id="25" name="Picture 24">
              <a:extLst>
                <a:ext uri="{FF2B5EF4-FFF2-40B4-BE49-F238E27FC236}">
                  <a16:creationId xmlns:a16="http://schemas.microsoft.com/office/drawing/2014/main" id="{AB2815FE-72F8-43C2-8A87-6E9C7570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199" y="2506510"/>
              <a:ext cx="5590598" cy="2935064"/>
            </a:xfrm>
            <a:prstGeom prst="rect">
              <a:avLst/>
            </a:prstGeom>
          </p:spPr>
        </p:pic>
        <p:sp>
          <p:nvSpPr>
            <p:cNvPr id="34" name="TextBox 33">
              <a:extLst>
                <a:ext uri="{FF2B5EF4-FFF2-40B4-BE49-F238E27FC236}">
                  <a16:creationId xmlns:a16="http://schemas.microsoft.com/office/drawing/2014/main" id="{5D61CD47-48C8-416F-9DCC-5BD37572747D}"/>
                </a:ext>
              </a:extLst>
            </p:cNvPr>
            <p:cNvSpPr txBox="1"/>
            <p:nvPr/>
          </p:nvSpPr>
          <p:spPr>
            <a:xfrm>
              <a:off x="4690005" y="4453869"/>
              <a:ext cx="2883923" cy="255994"/>
            </a:xfrm>
            <a:prstGeom prst="rect">
              <a:avLst/>
            </a:prstGeom>
            <a:noFill/>
          </p:spPr>
          <p:txBody>
            <a:bodyPr wrap="none" rtlCol="0">
              <a:spAutoFit/>
            </a:bodyPr>
            <a:lstStyle/>
            <a:p>
              <a:r>
                <a:rPr lang="sr-Latn-RS" sz="675" i="1" dirty="0">
                  <a:solidFill>
                    <a:schemeClr val="bg2">
                      <a:lumMod val="50000"/>
                    </a:schemeClr>
                  </a:solidFill>
                </a:rPr>
                <a:t>Ilustracija 2 Prikaz </a:t>
              </a:r>
              <a:r>
                <a:rPr lang="sr-Latn-RS" sz="600" i="1" dirty="0">
                  <a:solidFill>
                    <a:schemeClr val="bg2">
                      <a:lumMod val="50000"/>
                    </a:schemeClr>
                  </a:solidFill>
                </a:rPr>
                <a:t>arhitekture</a:t>
              </a:r>
              <a:r>
                <a:rPr lang="sr-Latn-RS" sz="675" i="1" dirty="0">
                  <a:solidFill>
                    <a:schemeClr val="bg2">
                      <a:lumMod val="50000"/>
                    </a:schemeClr>
                  </a:solidFill>
                </a:rPr>
                <a:t> modela za verifikaciju lica</a:t>
              </a:r>
              <a:endParaRPr lang="en-US" sz="675" i="1" dirty="0">
                <a:solidFill>
                  <a:schemeClr val="bg2">
                    <a:lumMod val="50000"/>
                  </a:schemeClr>
                </a:solidFill>
              </a:endParaRPr>
            </a:p>
          </p:txBody>
        </p:sp>
      </p:grpSp>
      <p:sp>
        <p:nvSpPr>
          <p:cNvPr id="38" name="TextBox 37">
            <a:extLst>
              <a:ext uri="{FF2B5EF4-FFF2-40B4-BE49-F238E27FC236}">
                <a16:creationId xmlns:a16="http://schemas.microsoft.com/office/drawing/2014/main" id="{E1A76108-5775-4EFF-9B9F-A7020704D833}"/>
              </a:ext>
            </a:extLst>
          </p:cNvPr>
          <p:cNvSpPr txBox="1"/>
          <p:nvPr/>
        </p:nvSpPr>
        <p:spPr>
          <a:xfrm>
            <a:off x="2632940" y="2969426"/>
            <a:ext cx="3882817" cy="1540165"/>
          </a:xfrm>
          <a:prstGeom prst="rect">
            <a:avLst/>
          </a:prstGeom>
          <a:noFill/>
        </p:spPr>
        <p:txBody>
          <a:bodyPr wrap="square" rtlCol="0">
            <a:spAutoFit/>
          </a:bodyPr>
          <a:lstStyle/>
          <a:p>
            <a:pPr indent="137160" algn="just"/>
            <a:r>
              <a:rPr lang="sr-Latn-RS" sz="825" dirty="0"/>
              <a:t>Pristigla kolekcija slika korisnika se meša sa predefinisanim slikama koje ne predstavljaju nijednog korisnika u sistemu. Zatim se radi </a:t>
            </a:r>
            <a:r>
              <a:rPr lang="sr-Latn-RS" sz="825" i="1" dirty="0"/>
              <a:t>data augmentation</a:t>
            </a:r>
            <a:r>
              <a:rPr lang="sr-Latn-RS" sz="825" dirty="0"/>
              <a:t> gde se, između ostalog, radi rotiranje, zumiranje i normalizacija na osnovu sva 3 RGB kanala. Za poboljšanje performansi smo koristli </a:t>
            </a:r>
            <a:r>
              <a:rPr lang="sr-Latn-RS" sz="825" i="1" dirty="0"/>
              <a:t>tf.data API</a:t>
            </a:r>
            <a:r>
              <a:rPr lang="sr-Latn-RS" sz="825" dirty="0"/>
              <a:t> koji podržava protočnu obradu, paralelizaciju augmentacija i keširanje prilikom treniranja. </a:t>
            </a:r>
          </a:p>
          <a:p>
            <a:pPr indent="137160" algn="just">
              <a:spcBef>
                <a:spcPts val="200"/>
              </a:spcBef>
            </a:pPr>
            <a:r>
              <a:rPr lang="sr-Latn-RS" sz="825" dirty="0"/>
              <a:t>Kao finalna predikcija se koristi linearna kombinacija izlaza iz našeg modela i kosinusne sličnosti (eng. </a:t>
            </a:r>
            <a:r>
              <a:rPr lang="sr-Latn-RS" sz="825" i="1" dirty="0"/>
              <a:t>cosine simlarity</a:t>
            </a:r>
            <a:r>
              <a:rPr lang="sr-Latn-RS" sz="825" dirty="0"/>
              <a:t>) između dobijene slike sa kamere i neke nasumično izabrane slike korisnika.</a:t>
            </a:r>
          </a:p>
          <a:p>
            <a:pPr indent="137160" algn="just">
              <a:spcBef>
                <a:spcPts val="200"/>
              </a:spcBef>
            </a:pPr>
            <a:r>
              <a:rPr lang="sr-Latn-RS" sz="825" dirty="0"/>
              <a:t>Prilikom rada sa </a:t>
            </a:r>
            <a:r>
              <a:rPr lang="sr-Latn-RS" sz="825" i="1" dirty="0"/>
              <a:t>VGGFace</a:t>
            </a:r>
            <a:r>
              <a:rPr lang="sr-Latn-RS" sz="825" dirty="0"/>
              <a:t> modelom, nismo radili spajanje MLP modela sa </a:t>
            </a:r>
            <a:r>
              <a:rPr lang="sr-Latn-RS" sz="825" i="1" dirty="0"/>
              <a:t>VGGFace</a:t>
            </a:r>
            <a:r>
              <a:rPr lang="sr-Latn-RS" sz="825" dirty="0"/>
              <a:t> modelom, već smo slike prvo propuštali kroz </a:t>
            </a:r>
            <a:r>
              <a:rPr lang="sr-Latn-RS" sz="825" i="1" dirty="0"/>
              <a:t>VGGFace</a:t>
            </a:r>
            <a:r>
              <a:rPr lang="sr-Latn-RS" sz="825" dirty="0"/>
              <a:t> model (bez izlaznog </a:t>
            </a:r>
            <a:r>
              <a:rPr lang="sr-Latn-RS" sz="825" i="1" dirty="0"/>
              <a:t>Softmax sloja</a:t>
            </a:r>
            <a:r>
              <a:rPr lang="sr-Latn-RS" sz="825" dirty="0"/>
              <a:t>), a zatim dobijene embedinge prosleđivali našem MLP modelu.</a:t>
            </a:r>
          </a:p>
        </p:txBody>
      </p:sp>
      <p:sp>
        <p:nvSpPr>
          <p:cNvPr id="41" name="TextBox 40">
            <a:extLst>
              <a:ext uri="{FF2B5EF4-FFF2-40B4-BE49-F238E27FC236}">
                <a16:creationId xmlns:a16="http://schemas.microsoft.com/office/drawing/2014/main" id="{1E67D571-266D-4224-805E-70380511BB0D}"/>
              </a:ext>
            </a:extLst>
          </p:cNvPr>
          <p:cNvSpPr txBox="1"/>
          <p:nvPr/>
        </p:nvSpPr>
        <p:spPr>
          <a:xfrm>
            <a:off x="7027211" y="4559927"/>
            <a:ext cx="1605119" cy="300082"/>
          </a:xfrm>
          <a:prstGeom prst="rect">
            <a:avLst/>
          </a:prstGeom>
          <a:noFill/>
        </p:spPr>
        <p:txBody>
          <a:bodyPr wrap="none" rtlCol="0">
            <a:spAutoFit/>
          </a:bodyPr>
          <a:lstStyle/>
          <a:p>
            <a:r>
              <a:rPr lang="sr-Latn-RS" sz="1350" dirty="0"/>
              <a:t>Moguća poboljšanja</a:t>
            </a:r>
            <a:endParaRPr lang="en-US" sz="1350" dirty="0"/>
          </a:p>
        </p:txBody>
      </p:sp>
      <p:sp>
        <p:nvSpPr>
          <p:cNvPr id="42" name="TextBox 41">
            <a:extLst>
              <a:ext uri="{FF2B5EF4-FFF2-40B4-BE49-F238E27FC236}">
                <a16:creationId xmlns:a16="http://schemas.microsoft.com/office/drawing/2014/main" id="{4C044A43-AE0D-4E21-8799-7A4AC603F76B}"/>
              </a:ext>
            </a:extLst>
          </p:cNvPr>
          <p:cNvSpPr txBox="1"/>
          <p:nvPr/>
        </p:nvSpPr>
        <p:spPr>
          <a:xfrm>
            <a:off x="6619754" y="4849095"/>
            <a:ext cx="2420032" cy="1895391"/>
          </a:xfrm>
          <a:prstGeom prst="rect">
            <a:avLst/>
          </a:prstGeom>
          <a:noFill/>
        </p:spPr>
        <p:txBody>
          <a:bodyPr wrap="square" rtlCol="0">
            <a:spAutoFit/>
          </a:bodyPr>
          <a:lstStyle/>
          <a:p>
            <a:pPr indent="137160" algn="just"/>
            <a:r>
              <a:rPr lang="sr-Latn-RS" sz="825" dirty="0"/>
              <a:t>Drugi pristup bi bio ako bismo trenirali samo jednu mrežu tako da uočava razlika između dve osobe. Onda ne bi bilo potrebno trenirati model za svaku osobu prilikom registracije. To se može postići upotrebom sijamskih mreža, gde se problem verifikacije tretira kao problem binarne klasifikacije.</a:t>
            </a:r>
          </a:p>
          <a:p>
            <a:pPr indent="137160" algn="just">
              <a:spcBef>
                <a:spcPts val="200"/>
              </a:spcBef>
            </a:pPr>
            <a:r>
              <a:rPr lang="sr-Latn-RS" sz="825" dirty="0"/>
              <a:t>Dodatno poboljšanje bi moglo biti detektovanje da li je na kameri detektovano pravo lice ili samo slika. </a:t>
            </a:r>
            <a:r>
              <a:rPr lang="sr-Latn-RS" sz="825" i="1" dirty="0"/>
              <a:t>FaceLandmarkDetection</a:t>
            </a:r>
            <a:r>
              <a:rPr lang="sr-Latn-RS" sz="825" dirty="0"/>
              <a:t> model, koji smo prvobitno koristili za detekciju lica na frontendu vraća sve značajne tačke lice, pa bi se mogla pratiti razlika u 3D mešu kroz frejmove, detekcija pokreta očiju i treptanja (oči na slici su uvek statične), kao i analiza dubine meša.</a:t>
            </a:r>
            <a:endParaRPr lang="en-US" sz="825" dirty="0"/>
          </a:p>
        </p:txBody>
      </p:sp>
      <p:sp>
        <p:nvSpPr>
          <p:cNvPr id="43" name="Rectangle: Rounded Corners 42">
            <a:extLst>
              <a:ext uri="{FF2B5EF4-FFF2-40B4-BE49-F238E27FC236}">
                <a16:creationId xmlns:a16="http://schemas.microsoft.com/office/drawing/2014/main" id="{157C2973-ACD1-405A-993C-4CD121101508}"/>
              </a:ext>
            </a:extLst>
          </p:cNvPr>
          <p:cNvSpPr/>
          <p:nvPr/>
        </p:nvSpPr>
        <p:spPr>
          <a:xfrm>
            <a:off x="2627578" y="4629777"/>
            <a:ext cx="3894666" cy="2140116"/>
          </a:xfrm>
          <a:prstGeom prst="roundRect">
            <a:avLst>
              <a:gd name="adj" fmla="val 2773"/>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TextBox 43">
            <a:extLst>
              <a:ext uri="{FF2B5EF4-FFF2-40B4-BE49-F238E27FC236}">
                <a16:creationId xmlns:a16="http://schemas.microsoft.com/office/drawing/2014/main" id="{9A22DD5A-C9AC-46C8-A543-B7E9C9A26E98}"/>
              </a:ext>
            </a:extLst>
          </p:cNvPr>
          <p:cNvSpPr txBox="1"/>
          <p:nvPr/>
        </p:nvSpPr>
        <p:spPr>
          <a:xfrm>
            <a:off x="4134132" y="4585327"/>
            <a:ext cx="795795" cy="300082"/>
          </a:xfrm>
          <a:prstGeom prst="rect">
            <a:avLst/>
          </a:prstGeom>
          <a:noFill/>
        </p:spPr>
        <p:txBody>
          <a:bodyPr wrap="none" rtlCol="0">
            <a:spAutoFit/>
          </a:bodyPr>
          <a:lstStyle/>
          <a:p>
            <a:r>
              <a:rPr lang="sr-Latn-RS" sz="1350" dirty="0"/>
              <a:t>Rezultati</a:t>
            </a:r>
            <a:endParaRPr lang="en-US" sz="1350" dirty="0"/>
          </a:p>
        </p:txBody>
      </p:sp>
      <p:grpSp>
        <p:nvGrpSpPr>
          <p:cNvPr id="53" name="Group 52">
            <a:extLst>
              <a:ext uri="{FF2B5EF4-FFF2-40B4-BE49-F238E27FC236}">
                <a16:creationId xmlns:a16="http://schemas.microsoft.com/office/drawing/2014/main" id="{865021C2-46A3-4A3C-8E67-44FDBEDFB9F2}"/>
              </a:ext>
            </a:extLst>
          </p:cNvPr>
          <p:cNvGrpSpPr/>
          <p:nvPr/>
        </p:nvGrpSpPr>
        <p:grpSpPr>
          <a:xfrm>
            <a:off x="2671492" y="4848697"/>
            <a:ext cx="3823507" cy="1044612"/>
            <a:chOff x="2675190" y="4466672"/>
            <a:chExt cx="3823507" cy="1044612"/>
          </a:xfrm>
        </p:grpSpPr>
        <p:grpSp>
          <p:nvGrpSpPr>
            <p:cNvPr id="51" name="Group 50">
              <a:extLst>
                <a:ext uri="{FF2B5EF4-FFF2-40B4-BE49-F238E27FC236}">
                  <a16:creationId xmlns:a16="http://schemas.microsoft.com/office/drawing/2014/main" id="{73986359-F43A-414B-930D-9633B29A9AFF}"/>
                </a:ext>
              </a:extLst>
            </p:cNvPr>
            <p:cNvGrpSpPr/>
            <p:nvPr/>
          </p:nvGrpSpPr>
          <p:grpSpPr>
            <a:xfrm>
              <a:off x="2675190" y="4466672"/>
              <a:ext cx="3823507" cy="856575"/>
              <a:chOff x="2675190" y="4466672"/>
              <a:chExt cx="3823507" cy="856575"/>
            </a:xfrm>
          </p:grpSpPr>
          <p:pic>
            <p:nvPicPr>
              <p:cNvPr id="46" name="Picture 45">
                <a:extLst>
                  <a:ext uri="{FF2B5EF4-FFF2-40B4-BE49-F238E27FC236}">
                    <a16:creationId xmlns:a16="http://schemas.microsoft.com/office/drawing/2014/main" id="{D2C9569B-5F57-4BD9-9159-CFBF483622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190" y="4466672"/>
                <a:ext cx="1283768" cy="853870"/>
              </a:xfrm>
              <a:prstGeom prst="rect">
                <a:avLst/>
              </a:prstGeom>
            </p:spPr>
          </p:pic>
          <p:pic>
            <p:nvPicPr>
              <p:cNvPr id="48" name="Picture 47">
                <a:extLst>
                  <a:ext uri="{FF2B5EF4-FFF2-40B4-BE49-F238E27FC236}">
                    <a16:creationId xmlns:a16="http://schemas.microsoft.com/office/drawing/2014/main" id="{13E5306A-7D75-442B-9890-FDEA5B175E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6354" y="4468292"/>
                <a:ext cx="1333972" cy="854955"/>
              </a:xfrm>
              <a:prstGeom prst="rect">
                <a:avLst/>
              </a:prstGeom>
            </p:spPr>
          </p:pic>
          <p:pic>
            <p:nvPicPr>
              <p:cNvPr id="50" name="Picture 49">
                <a:extLst>
                  <a:ext uri="{FF2B5EF4-FFF2-40B4-BE49-F238E27FC236}">
                    <a16:creationId xmlns:a16="http://schemas.microsoft.com/office/drawing/2014/main" id="{94CAD7FA-186D-48E6-A531-65B0C7442A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7828" y="4471490"/>
                <a:ext cx="1300869" cy="849052"/>
              </a:xfrm>
              <a:prstGeom prst="rect">
                <a:avLst/>
              </a:prstGeom>
            </p:spPr>
          </p:pic>
        </p:grpSp>
        <p:sp>
          <p:nvSpPr>
            <p:cNvPr id="52" name="TextBox 51">
              <a:extLst>
                <a:ext uri="{FF2B5EF4-FFF2-40B4-BE49-F238E27FC236}">
                  <a16:creationId xmlns:a16="http://schemas.microsoft.com/office/drawing/2014/main" id="{8E0578A1-2E01-440D-9EB6-7B18661B5E3F}"/>
                </a:ext>
              </a:extLst>
            </p:cNvPr>
            <p:cNvSpPr txBox="1"/>
            <p:nvPr/>
          </p:nvSpPr>
          <p:spPr>
            <a:xfrm>
              <a:off x="2929066" y="5315076"/>
              <a:ext cx="3235181" cy="196208"/>
            </a:xfrm>
            <a:prstGeom prst="rect">
              <a:avLst/>
            </a:prstGeom>
            <a:noFill/>
          </p:spPr>
          <p:txBody>
            <a:bodyPr wrap="none" rtlCol="0">
              <a:spAutoFit/>
            </a:bodyPr>
            <a:lstStyle/>
            <a:p>
              <a:r>
                <a:rPr lang="sr-Latn-RS" sz="675" i="1" dirty="0">
                  <a:solidFill>
                    <a:schemeClr val="bg2">
                      <a:lumMod val="50000"/>
                    </a:schemeClr>
                  </a:solidFill>
                </a:rPr>
                <a:t>Ilustracija 3 Prikaz rezultata – loss (log skala), True positive i False positive po epohama</a:t>
              </a:r>
              <a:endParaRPr lang="en-US" sz="675" i="1" dirty="0">
                <a:solidFill>
                  <a:schemeClr val="bg2">
                    <a:lumMod val="50000"/>
                  </a:schemeClr>
                </a:solidFill>
              </a:endParaRPr>
            </a:p>
          </p:txBody>
        </p:sp>
      </p:grpSp>
      <p:sp>
        <p:nvSpPr>
          <p:cNvPr id="54" name="TextBox 53">
            <a:extLst>
              <a:ext uri="{FF2B5EF4-FFF2-40B4-BE49-F238E27FC236}">
                <a16:creationId xmlns:a16="http://schemas.microsoft.com/office/drawing/2014/main" id="{80D9F6DE-AFF9-49FB-92C0-1F35FE53117F}"/>
              </a:ext>
            </a:extLst>
          </p:cNvPr>
          <p:cNvSpPr txBox="1"/>
          <p:nvPr/>
        </p:nvSpPr>
        <p:spPr>
          <a:xfrm>
            <a:off x="2627578" y="5850440"/>
            <a:ext cx="3894666" cy="884345"/>
          </a:xfrm>
          <a:prstGeom prst="rect">
            <a:avLst/>
          </a:prstGeom>
          <a:noFill/>
        </p:spPr>
        <p:txBody>
          <a:bodyPr wrap="square" rtlCol="0">
            <a:spAutoFit/>
          </a:bodyPr>
          <a:lstStyle/>
          <a:p>
            <a:pPr indent="182880" algn="just"/>
            <a:r>
              <a:rPr lang="sr-Latn-RS" sz="830" dirty="0"/>
              <a:t>Mreža prilikom treniranja lako dostiže binarnu preciznost od 100% posle 3 epohe (zbog toga je ubačen </a:t>
            </a:r>
            <a:r>
              <a:rPr lang="sr-Latn-RS" sz="830" i="1" dirty="0"/>
              <a:t>early stopping callback</a:t>
            </a:r>
            <a:r>
              <a:rPr lang="sr-Latn-RS" sz="830" dirty="0"/>
              <a:t>). </a:t>
            </a:r>
            <a:r>
              <a:rPr lang="sr-Latn-RS" sz="830" i="1" dirty="0"/>
              <a:t>True positive rate </a:t>
            </a:r>
            <a:r>
              <a:rPr lang="sr-Latn-RS" sz="830" dirty="0"/>
              <a:t>dostiže 100%, dok </a:t>
            </a:r>
            <a:r>
              <a:rPr lang="sr-Latn-RS" sz="830" i="1" dirty="0"/>
              <a:t>false positive rate </a:t>
            </a:r>
            <a:r>
              <a:rPr lang="sr-Latn-RS" sz="830" dirty="0"/>
              <a:t>biva sveden na 0%. To je bitno zbog bezbednosti rada sistema. </a:t>
            </a:r>
          </a:p>
          <a:p>
            <a:pPr indent="182880" algn="just">
              <a:spcBef>
                <a:spcPts val="200"/>
              </a:spcBef>
            </a:pPr>
            <a:r>
              <a:rPr lang="sr-Latn-RS" sz="830" dirty="0"/>
              <a:t>Kada se sistem upotrebljava, nakon treniranja, uspevali smo da se ulogujemo u 100% slučajeva, pod uslovom da je lice prepoznato na frontendu (problem može biti loše osvetljenje, kada model ne uspeva da detektuje lice).</a:t>
            </a:r>
            <a:endParaRPr lang="en-US" sz="830" dirty="0"/>
          </a:p>
        </p:txBody>
      </p:sp>
      <p:sp>
        <p:nvSpPr>
          <p:cNvPr id="57" name="TextBox 56">
            <a:extLst>
              <a:ext uri="{FF2B5EF4-FFF2-40B4-BE49-F238E27FC236}">
                <a16:creationId xmlns:a16="http://schemas.microsoft.com/office/drawing/2014/main" id="{343F64A4-7F08-431C-8528-5A2BD9D0668E}"/>
              </a:ext>
            </a:extLst>
          </p:cNvPr>
          <p:cNvSpPr txBox="1"/>
          <p:nvPr/>
        </p:nvSpPr>
        <p:spPr>
          <a:xfrm>
            <a:off x="6893483" y="911792"/>
            <a:ext cx="1850699" cy="300082"/>
          </a:xfrm>
          <a:prstGeom prst="rect">
            <a:avLst/>
          </a:prstGeom>
          <a:noFill/>
        </p:spPr>
        <p:txBody>
          <a:bodyPr wrap="none" rtlCol="0">
            <a:spAutoFit/>
          </a:bodyPr>
          <a:lstStyle/>
          <a:p>
            <a:r>
              <a:rPr lang="sr-Latn-RS" sz="1350" dirty="0"/>
              <a:t>Implementacija sistema</a:t>
            </a:r>
            <a:endParaRPr lang="en-US" sz="1350" dirty="0"/>
          </a:p>
        </p:txBody>
      </p:sp>
      <p:grpSp>
        <p:nvGrpSpPr>
          <p:cNvPr id="59" name="Group 58">
            <a:extLst>
              <a:ext uri="{FF2B5EF4-FFF2-40B4-BE49-F238E27FC236}">
                <a16:creationId xmlns:a16="http://schemas.microsoft.com/office/drawing/2014/main" id="{A60E291C-D70E-4DAE-A6C5-26F1038F8D9C}"/>
              </a:ext>
            </a:extLst>
          </p:cNvPr>
          <p:cNvGrpSpPr/>
          <p:nvPr/>
        </p:nvGrpSpPr>
        <p:grpSpPr>
          <a:xfrm>
            <a:off x="6675466" y="2727766"/>
            <a:ext cx="2308611" cy="1756667"/>
            <a:chOff x="6675466" y="2737926"/>
            <a:chExt cx="2308611" cy="1756667"/>
          </a:xfrm>
        </p:grpSpPr>
        <p:pic>
          <p:nvPicPr>
            <p:cNvPr id="56" name="Picture 55">
              <a:extLst>
                <a:ext uri="{FF2B5EF4-FFF2-40B4-BE49-F238E27FC236}">
                  <a16:creationId xmlns:a16="http://schemas.microsoft.com/office/drawing/2014/main" id="{26D46E7D-5C00-43BE-857D-97626CE61A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5466" y="2737926"/>
              <a:ext cx="2308611" cy="1568644"/>
            </a:xfrm>
            <a:prstGeom prst="rect">
              <a:avLst/>
            </a:prstGeom>
          </p:spPr>
        </p:pic>
        <p:sp>
          <p:nvSpPr>
            <p:cNvPr id="58" name="TextBox 57">
              <a:extLst>
                <a:ext uri="{FF2B5EF4-FFF2-40B4-BE49-F238E27FC236}">
                  <a16:creationId xmlns:a16="http://schemas.microsoft.com/office/drawing/2014/main" id="{D9D1818A-5C07-48EC-B391-27C294491819}"/>
                </a:ext>
              </a:extLst>
            </p:cNvPr>
            <p:cNvSpPr txBox="1"/>
            <p:nvPr/>
          </p:nvSpPr>
          <p:spPr>
            <a:xfrm>
              <a:off x="7088221" y="4298385"/>
              <a:ext cx="1483098" cy="196208"/>
            </a:xfrm>
            <a:prstGeom prst="rect">
              <a:avLst/>
            </a:prstGeom>
            <a:noFill/>
          </p:spPr>
          <p:txBody>
            <a:bodyPr wrap="none" rtlCol="0">
              <a:spAutoFit/>
            </a:bodyPr>
            <a:lstStyle/>
            <a:p>
              <a:r>
                <a:rPr lang="sr-Latn-RS" sz="675" i="1" dirty="0">
                  <a:solidFill>
                    <a:schemeClr val="bg2">
                      <a:lumMod val="50000"/>
                    </a:schemeClr>
                  </a:solidFill>
                </a:rPr>
                <a:t>Ilustracija 4 Prikaz </a:t>
              </a:r>
              <a:r>
                <a:rPr lang="sr-Latn-RS" sz="600" i="1" dirty="0">
                  <a:solidFill>
                    <a:schemeClr val="bg2">
                      <a:lumMod val="50000"/>
                    </a:schemeClr>
                  </a:solidFill>
                </a:rPr>
                <a:t>arhitekture</a:t>
              </a:r>
              <a:r>
                <a:rPr lang="sr-Latn-RS" sz="675" i="1" dirty="0">
                  <a:solidFill>
                    <a:schemeClr val="bg2">
                      <a:lumMod val="50000"/>
                    </a:schemeClr>
                  </a:solidFill>
                </a:rPr>
                <a:t> sistema</a:t>
              </a:r>
              <a:endParaRPr lang="en-US" sz="675" i="1" dirty="0">
                <a:solidFill>
                  <a:schemeClr val="bg2">
                    <a:lumMod val="50000"/>
                  </a:schemeClr>
                </a:solidFill>
              </a:endParaRPr>
            </a:p>
          </p:txBody>
        </p:sp>
      </p:grpSp>
      <p:sp>
        <p:nvSpPr>
          <p:cNvPr id="60" name="TextBox 59">
            <a:extLst>
              <a:ext uri="{FF2B5EF4-FFF2-40B4-BE49-F238E27FC236}">
                <a16:creationId xmlns:a16="http://schemas.microsoft.com/office/drawing/2014/main" id="{F6AA096E-BBA5-461D-B2E1-C492126AFAF8}"/>
              </a:ext>
            </a:extLst>
          </p:cNvPr>
          <p:cNvSpPr txBox="1"/>
          <p:nvPr/>
        </p:nvSpPr>
        <p:spPr>
          <a:xfrm>
            <a:off x="6615110" y="1122883"/>
            <a:ext cx="2407444" cy="1650708"/>
          </a:xfrm>
          <a:prstGeom prst="rect">
            <a:avLst/>
          </a:prstGeom>
          <a:noFill/>
        </p:spPr>
        <p:txBody>
          <a:bodyPr wrap="square" rtlCol="0">
            <a:spAutoFit/>
          </a:bodyPr>
          <a:lstStyle/>
          <a:p>
            <a:pPr indent="182880" algn="just"/>
            <a:r>
              <a:rPr lang="sr-Latn-RS" sz="830" dirty="0"/>
              <a:t>Verifikacija lica je implemenirana kao poseban servis u </a:t>
            </a:r>
            <a:r>
              <a:rPr lang="sr-Latn-RS" sz="830" i="1" dirty="0"/>
              <a:t>python</a:t>
            </a:r>
            <a:r>
              <a:rPr lang="sr-Latn-RS" sz="830" dirty="0"/>
              <a:t>-u (</a:t>
            </a:r>
            <a:r>
              <a:rPr lang="sr-Latn-RS" sz="830" i="1" dirty="0"/>
              <a:t>Flask</a:t>
            </a:r>
            <a:r>
              <a:rPr lang="sr-Latn-RS" sz="830" dirty="0"/>
              <a:t>). Ovo omogućava laku integraciju sa drugim okruženjima za pisanje bekend aplikacija. Napisan je </a:t>
            </a:r>
            <a:r>
              <a:rPr lang="sr-Latn-RS" sz="830" i="1" dirty="0"/>
              <a:t>wrapper</a:t>
            </a:r>
            <a:r>
              <a:rPr lang="sr-Latn-RS" sz="830" dirty="0"/>
              <a:t> oko ovog servisa za </a:t>
            </a:r>
            <a:r>
              <a:rPr lang="sr-Latn-RS" sz="830" i="1" dirty="0"/>
              <a:t>Spring Security</a:t>
            </a:r>
            <a:r>
              <a:rPr lang="sr-Latn-RS" sz="830" dirty="0"/>
              <a:t> kao i primer integracije sa </a:t>
            </a:r>
            <a:r>
              <a:rPr lang="sr-Latn-RS" sz="830" i="1" dirty="0"/>
              <a:t>Spring </a:t>
            </a:r>
            <a:r>
              <a:rPr lang="sr-Latn-RS" sz="830" dirty="0"/>
              <a:t>bekend aplikacijom.  </a:t>
            </a:r>
          </a:p>
          <a:p>
            <a:pPr indent="182880" algn="just">
              <a:spcBef>
                <a:spcPts val="200"/>
              </a:spcBef>
            </a:pPr>
            <a:r>
              <a:rPr lang="sr-Latn-RS" sz="830" dirty="0"/>
              <a:t>Komponenta za rad sa kamerom, koja obavlja detekciju i kropovanje lica, je nezavisna od ostatka sistema i može se ubaciti u bilo koji </a:t>
            </a:r>
            <a:r>
              <a:rPr lang="sr-Latn-RS" sz="830" i="1" dirty="0"/>
              <a:t>Vue</a:t>
            </a:r>
            <a:r>
              <a:rPr lang="sr-Latn-RS" sz="830" dirty="0"/>
              <a:t> projekat. Da bi sistem radio, sliku sa te kamere i kredencijale, treba proslediti na bekend, koji će je dalje proslediti servisu za verifikaciju na obradu.</a:t>
            </a:r>
            <a:endParaRPr lang="en-US" sz="830" dirty="0"/>
          </a:p>
        </p:txBody>
      </p:sp>
      <p:sp>
        <p:nvSpPr>
          <p:cNvPr id="61" name="TextBox 60">
            <a:extLst>
              <a:ext uri="{FF2B5EF4-FFF2-40B4-BE49-F238E27FC236}">
                <a16:creationId xmlns:a16="http://schemas.microsoft.com/office/drawing/2014/main" id="{084D1FAA-D2E0-4328-8765-2FFE53762F04}"/>
              </a:ext>
            </a:extLst>
          </p:cNvPr>
          <p:cNvSpPr txBox="1"/>
          <p:nvPr/>
        </p:nvSpPr>
        <p:spPr>
          <a:xfrm>
            <a:off x="100651" y="5487925"/>
            <a:ext cx="2390732" cy="1369606"/>
          </a:xfrm>
          <a:prstGeom prst="rect">
            <a:avLst/>
          </a:prstGeom>
          <a:noFill/>
        </p:spPr>
        <p:txBody>
          <a:bodyPr wrap="square" rtlCol="0">
            <a:spAutoFit/>
          </a:bodyPr>
          <a:lstStyle/>
          <a:p>
            <a:pPr indent="182880" algn="just"/>
            <a:r>
              <a:rPr lang="sr-Latn-RS" sz="830" dirty="0"/>
              <a:t>Tiny YOLOv2 je model koji je dizajniran da radi na mobilnim uređajima pa ova detekcija i procesiranje traju kratko (100+ FPS na testnom računaru). Prilikom logovanja se šalje 1 slika, dok se prilikom registracije šalje 25 slika. Alternativno, koristili smo i </a:t>
            </a:r>
            <a:r>
              <a:rPr lang="sr-Latn-RS" sz="830" i="1" dirty="0"/>
              <a:t>FaceLandmarkDetection tensorflow.js</a:t>
            </a:r>
            <a:r>
              <a:rPr lang="sr-Latn-RS" sz="830" dirty="0"/>
              <a:t> model koji, osim lica, detektuje i 3D meš zajedno sa karakterističnim tačkama lica (oči, uši, nos...), kao i pokrete očiju, usta i treptanje.</a:t>
            </a:r>
            <a:endParaRPr lang="en-US" sz="830" i="1" dirty="0"/>
          </a:p>
          <a:p>
            <a:pPr indent="182880" algn="just"/>
            <a:endParaRPr lang="en-US" sz="830" dirty="0"/>
          </a:p>
        </p:txBody>
      </p:sp>
      <p:grpSp>
        <p:nvGrpSpPr>
          <p:cNvPr id="69" name="Group 68">
            <a:extLst>
              <a:ext uri="{FF2B5EF4-FFF2-40B4-BE49-F238E27FC236}">
                <a16:creationId xmlns:a16="http://schemas.microsoft.com/office/drawing/2014/main" id="{2D282189-F0FC-4A30-A8F9-FB0C80A9B8E6}"/>
              </a:ext>
            </a:extLst>
          </p:cNvPr>
          <p:cNvGrpSpPr/>
          <p:nvPr/>
        </p:nvGrpSpPr>
        <p:grpSpPr>
          <a:xfrm>
            <a:off x="181330" y="4286237"/>
            <a:ext cx="2248927" cy="1220849"/>
            <a:chOff x="181330" y="4152887"/>
            <a:chExt cx="2248927" cy="1220849"/>
          </a:xfrm>
        </p:grpSpPr>
        <p:grpSp>
          <p:nvGrpSpPr>
            <p:cNvPr id="67" name="Group 66">
              <a:extLst>
                <a:ext uri="{FF2B5EF4-FFF2-40B4-BE49-F238E27FC236}">
                  <a16:creationId xmlns:a16="http://schemas.microsoft.com/office/drawing/2014/main" id="{2DAA0EBF-2AAD-47CB-B1D9-4773BEC1F74A}"/>
                </a:ext>
              </a:extLst>
            </p:cNvPr>
            <p:cNvGrpSpPr/>
            <p:nvPr/>
          </p:nvGrpSpPr>
          <p:grpSpPr>
            <a:xfrm>
              <a:off x="181330" y="4152887"/>
              <a:ext cx="2248927" cy="1022364"/>
              <a:chOff x="181330" y="4152887"/>
              <a:chExt cx="2248927" cy="1022364"/>
            </a:xfrm>
          </p:grpSpPr>
          <p:pic>
            <p:nvPicPr>
              <p:cNvPr id="63" name="Picture 62">
                <a:extLst>
                  <a:ext uri="{FF2B5EF4-FFF2-40B4-BE49-F238E27FC236}">
                    <a16:creationId xmlns:a16="http://schemas.microsoft.com/office/drawing/2014/main" id="{171E393A-5D23-42A3-93D1-CE27AFF7BA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1330" y="4152887"/>
                <a:ext cx="1022363" cy="1022363"/>
              </a:xfrm>
              <a:prstGeom prst="rect">
                <a:avLst/>
              </a:prstGeom>
            </p:spPr>
          </p:pic>
          <p:pic>
            <p:nvPicPr>
              <p:cNvPr id="65" name="Picture 64">
                <a:extLst>
                  <a:ext uri="{FF2B5EF4-FFF2-40B4-BE49-F238E27FC236}">
                    <a16:creationId xmlns:a16="http://schemas.microsoft.com/office/drawing/2014/main" id="{F84C2F86-A728-4B6A-8C14-D543C8CF0D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79978" y="4152887"/>
                <a:ext cx="750279" cy="1022364"/>
              </a:xfrm>
              <a:prstGeom prst="rect">
                <a:avLst/>
              </a:prstGeom>
            </p:spPr>
          </p:pic>
          <p:sp>
            <p:nvSpPr>
              <p:cNvPr id="66" name="Arrow: Right 65">
                <a:extLst>
                  <a:ext uri="{FF2B5EF4-FFF2-40B4-BE49-F238E27FC236}">
                    <a16:creationId xmlns:a16="http://schemas.microsoft.com/office/drawing/2014/main" id="{B1C95D1B-7F92-4D6A-8BDF-41BDC6C91277}"/>
                  </a:ext>
                </a:extLst>
              </p:cNvPr>
              <p:cNvSpPr/>
              <p:nvPr/>
            </p:nvSpPr>
            <p:spPr>
              <a:xfrm>
                <a:off x="1265007" y="4549516"/>
                <a:ext cx="361393" cy="188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a:extLst>
                <a:ext uri="{FF2B5EF4-FFF2-40B4-BE49-F238E27FC236}">
                  <a16:creationId xmlns:a16="http://schemas.microsoft.com/office/drawing/2014/main" id="{D06C9F09-DE5E-4DC8-9186-CDD97E5AE18E}"/>
                </a:ext>
              </a:extLst>
            </p:cNvPr>
            <p:cNvSpPr txBox="1"/>
            <p:nvPr/>
          </p:nvSpPr>
          <p:spPr>
            <a:xfrm>
              <a:off x="676869" y="5177528"/>
              <a:ext cx="1527982" cy="196208"/>
            </a:xfrm>
            <a:prstGeom prst="rect">
              <a:avLst/>
            </a:prstGeom>
            <a:noFill/>
          </p:spPr>
          <p:txBody>
            <a:bodyPr wrap="none" rtlCol="0">
              <a:spAutoFit/>
            </a:bodyPr>
            <a:lstStyle/>
            <a:p>
              <a:r>
                <a:rPr lang="sr-Latn-RS" sz="675" i="1" dirty="0">
                  <a:solidFill>
                    <a:schemeClr val="bg2">
                      <a:lumMod val="50000"/>
                    </a:schemeClr>
                  </a:solidFill>
                </a:rPr>
                <a:t>Ilustracija 1 Detekcija i kropovanje lica</a:t>
              </a:r>
              <a:endParaRPr lang="en-US" sz="675" i="1" dirty="0">
                <a:solidFill>
                  <a:schemeClr val="bg2">
                    <a:lumMod val="50000"/>
                  </a:schemeClr>
                </a:solidFill>
              </a:endParaRPr>
            </a:p>
          </p:txBody>
        </p:sp>
      </p:grpSp>
      <p:pic>
        <p:nvPicPr>
          <p:cNvPr id="73" name="Picture 72">
            <a:extLst>
              <a:ext uri="{FF2B5EF4-FFF2-40B4-BE49-F238E27FC236}">
                <a16:creationId xmlns:a16="http://schemas.microsoft.com/office/drawing/2014/main" id="{9C8DE5A9-FCE4-4404-8B09-B65F2D47FE3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 y="0"/>
            <a:ext cx="772668" cy="842469"/>
          </a:xfrm>
          <a:prstGeom prst="rect">
            <a:avLst/>
          </a:prstGeom>
          <a:solidFill>
            <a:schemeClr val="bg1"/>
          </a:solidFill>
          <a:effectLst/>
        </p:spPr>
      </p:pic>
      <p:pic>
        <p:nvPicPr>
          <p:cNvPr id="76" name="Picture 75">
            <a:extLst>
              <a:ext uri="{FF2B5EF4-FFF2-40B4-BE49-F238E27FC236}">
                <a16:creationId xmlns:a16="http://schemas.microsoft.com/office/drawing/2014/main" id="{CB01BE63-0B12-413A-91A8-31451BD70A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20088" y="3608"/>
            <a:ext cx="823912" cy="842469"/>
          </a:xfrm>
          <a:prstGeom prst="rect">
            <a:avLst/>
          </a:prstGeom>
          <a:solidFill>
            <a:schemeClr val="bg1"/>
          </a:solidFill>
        </p:spPr>
      </p:pic>
    </p:spTree>
    <p:extLst>
      <p:ext uri="{BB962C8B-B14F-4D97-AF65-F5344CB8AC3E}">
        <p14:creationId xmlns:p14="http://schemas.microsoft.com/office/powerpoint/2010/main" val="12856753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812</Words>
  <Application>Microsoft Office PowerPoint</Application>
  <PresentationFormat>On-screen Show (4:3)</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Dušan Erdeljan</dc:creator>
  <cp:lastModifiedBy>Dušan Erdeljan</cp:lastModifiedBy>
  <cp:revision>169</cp:revision>
  <dcterms:created xsi:type="dcterms:W3CDTF">2021-07-04T13:50:24Z</dcterms:created>
  <dcterms:modified xsi:type="dcterms:W3CDTF">2021-07-04T17:02:21Z</dcterms:modified>
</cp:coreProperties>
</file>