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85" r:id="rId7"/>
    <p:sldId id="278" r:id="rId8"/>
    <p:sldId id="279" r:id="rId9"/>
    <p:sldId id="282" r:id="rId10"/>
    <p:sldId id="284" r:id="rId11"/>
    <p:sldId id="280" r:id="rId12"/>
    <p:sldId id="28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sr-Latn-RS" dirty="0">
                <a:solidFill>
                  <a:srgbClr val="FFFFFF"/>
                </a:solidFill>
              </a:rPr>
              <a:t>GAT </a:t>
            </a:r>
            <a:r>
              <a:rPr lang="sr-Latn-RS" dirty="0" err="1">
                <a:solidFill>
                  <a:srgbClr val="FFFFFF"/>
                </a:solidFill>
              </a:rPr>
              <a:t>Transformer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Marina </a:t>
            </a:r>
            <a:r>
              <a:rPr lang="sr-Latn-RS" dirty="0" err="1">
                <a:solidFill>
                  <a:srgbClr val="FFFFFF"/>
                </a:solidFill>
              </a:rPr>
              <a:t>Debogović</a:t>
            </a:r>
            <a:endParaRPr lang="sr-Latn-RS" dirty="0">
              <a:solidFill>
                <a:srgbClr val="FFFFFF"/>
              </a:solidFill>
            </a:endParaRPr>
          </a:p>
          <a:p>
            <a:r>
              <a:rPr lang="sr-Latn-RS" dirty="0">
                <a:solidFill>
                  <a:srgbClr val="FFFFFF"/>
                </a:solidFill>
              </a:rPr>
              <a:t>Marko Njegomir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71AA28-4EEA-1363-7641-675D8FFD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276" y="82568"/>
            <a:ext cx="4012791" cy="4847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1CD6A0-BDB5-5CC5-795F-F8EB6378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839" y="478795"/>
            <a:ext cx="1881380" cy="20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79FA9-2F7C-895C-5FB1-CC0334CC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1985829"/>
            <a:ext cx="4606212" cy="4606212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CBBC38B-7EFE-F010-61E4-B1108EE9136E}"/>
              </a:ext>
            </a:extLst>
          </p:cNvPr>
          <p:cNvSpPr/>
          <p:nvPr/>
        </p:nvSpPr>
        <p:spPr>
          <a:xfrm flipH="1">
            <a:off x="1642188" y="363893"/>
            <a:ext cx="3548743" cy="2612572"/>
          </a:xfrm>
          <a:prstGeom prst="wedgeEllipseCallout">
            <a:avLst>
              <a:gd name="adj1" fmla="val -78366"/>
              <a:gd name="adj2" fmla="val 3350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ANK YOU FOR (GNN) ATTENTION</a:t>
            </a:r>
          </a:p>
        </p:txBody>
      </p:sp>
    </p:spTree>
    <p:extLst>
      <p:ext uri="{BB962C8B-B14F-4D97-AF65-F5344CB8AC3E}">
        <p14:creationId xmlns:p14="http://schemas.microsoft.com/office/powerpoint/2010/main" val="267182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err="1"/>
              <a:t>Arhitektura</a:t>
            </a:r>
            <a:r>
              <a:rPr lang="en-US" dirty="0"/>
              <a:t> </a:t>
            </a:r>
            <a:r>
              <a:rPr lang="en-US" dirty="0" err="1"/>
              <a:t>transformera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7CF9B9-8BB3-F154-A290-0EE36EB7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498" y="1926212"/>
            <a:ext cx="9937003" cy="4231993"/>
          </a:xfr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412C-BB56-8400-2299-5B00DE3D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attention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B258D-1255-0A4D-B842-7B2F0875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89" y="2202351"/>
            <a:ext cx="8724550" cy="40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CF27-487F-949E-8622-244189BD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0B401-A0AF-C94F-5AAA-4B0C5D88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172" y="1713211"/>
            <a:ext cx="6630948" cy="4685870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E58A24-616E-A4B3-A0A0-C33487E58ABF}"/>
              </a:ext>
            </a:extLst>
          </p:cNvPr>
          <p:cNvGrpSpPr/>
          <p:nvPr/>
        </p:nvGrpSpPr>
        <p:grpSpPr>
          <a:xfrm>
            <a:off x="6282748" y="1055322"/>
            <a:ext cx="45720" cy="6001647"/>
            <a:chOff x="6150428" y="979722"/>
            <a:chExt cx="45720" cy="60016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F04878-4873-9BD5-53B7-0A341250A480}"/>
                </a:ext>
              </a:extLst>
            </p:cNvPr>
            <p:cNvSpPr/>
            <p:nvPr/>
          </p:nvSpPr>
          <p:spPr>
            <a:xfrm rot="20026935">
              <a:off x="6150428" y="979722"/>
              <a:ext cx="45719" cy="598892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B484B3-4FB8-E392-D2F0-6E8570271C6B}"/>
                </a:ext>
              </a:extLst>
            </p:cNvPr>
            <p:cNvSpPr/>
            <p:nvPr/>
          </p:nvSpPr>
          <p:spPr>
            <a:xfrm rot="1686947">
              <a:off x="6150429" y="992440"/>
              <a:ext cx="45719" cy="598892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E6D70458-1D63-AC47-3430-308300E7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35" y="3263984"/>
            <a:ext cx="571580" cy="5620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92D9C9-C99C-EAB3-7097-9587EEDF8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52" y="2521108"/>
            <a:ext cx="600159" cy="57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99D7FA-1168-19A8-3AF9-399F89E65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310" y="4510358"/>
            <a:ext cx="590632" cy="5811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ACADB6D-8248-69E6-E3A6-9D70F2A20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795" y="4343825"/>
            <a:ext cx="590632" cy="59063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C0444D-397E-66BF-C266-DAD293561CB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584315" y="2806898"/>
            <a:ext cx="1350637" cy="73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C69B8F-4BBA-E3E1-6CBC-BB859D40161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1298525" y="3826037"/>
            <a:ext cx="2236586" cy="51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C9FA02-4205-3CF2-0AD3-58986F9ED006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H="1" flipV="1">
            <a:off x="1298525" y="3826037"/>
            <a:ext cx="397101" cy="68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D4177-7934-E4F6-8BA9-40602CA78FDA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1695626" y="3092688"/>
            <a:ext cx="1539406" cy="141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4F7EAA-DCEB-DA7C-C42F-4C4F54814249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1990942" y="4639141"/>
            <a:ext cx="1248853" cy="16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8DB149-FFB2-F657-A1C7-361E45378878}"/>
              </a:ext>
            </a:extLst>
          </p:cNvPr>
          <p:cNvCxnSpPr>
            <a:stCxn id="28" idx="0"/>
            <a:endCxn id="26" idx="2"/>
          </p:cNvCxnSpPr>
          <p:nvPr/>
        </p:nvCxnSpPr>
        <p:spPr>
          <a:xfrm flipH="1" flipV="1">
            <a:off x="3235032" y="3092688"/>
            <a:ext cx="300079" cy="125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9813-B56D-02D0-667F-CE39DA21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: MNIST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536EA-C903-196B-9D4F-5C28090BA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82" y="3025850"/>
            <a:ext cx="5651182" cy="29686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33FAE-4BF8-940E-BF07-38D2A370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909" y="3025849"/>
            <a:ext cx="5651182" cy="2968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B1D6A1-2065-7EE6-DF98-B7B586EE0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62" y="534812"/>
            <a:ext cx="379147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68F-CD29-D1E9-AF58-45459719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: MNIST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5450B-636F-3214-E65D-32D53955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71" y="3585374"/>
            <a:ext cx="4024610" cy="305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DC67C-D994-A7FE-D604-1F7CBC92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11" y="3585374"/>
            <a:ext cx="4015881" cy="3031095"/>
          </a:xfrm>
          <a:prstGeom prst="rect">
            <a:avLst/>
          </a:prstGeom>
        </p:spPr>
      </p:pic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C54CC0D3-D4B8-6897-1565-01A50713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42067"/>
              </p:ext>
            </p:extLst>
          </p:nvPr>
        </p:nvGraphicFramePr>
        <p:xfrm>
          <a:off x="2323697" y="1844040"/>
          <a:ext cx="2643158" cy="1584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1579">
                  <a:extLst>
                    <a:ext uri="{9D8B030D-6E8A-4147-A177-3AD203B41FA5}">
                      <a16:colId xmlns:a16="http://schemas.microsoft.com/office/drawing/2014/main" val="366191472"/>
                    </a:ext>
                  </a:extLst>
                </a:gridCol>
                <a:gridCol w="1321579">
                  <a:extLst>
                    <a:ext uri="{9D8B030D-6E8A-4147-A177-3AD203B41FA5}">
                      <a16:colId xmlns:a16="http://schemas.microsoft.com/office/drawing/2014/main" val="2462482204"/>
                    </a:ext>
                  </a:extLst>
                </a:gridCol>
              </a:tblGrid>
              <a:tr h="31101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MNIST - classic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3986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sr-Latn-RS" sz="1400" b="0" dirty="0" err="1"/>
                        <a:t>Loss</a:t>
                      </a:r>
                      <a:r>
                        <a:rPr lang="en-US" sz="1400" b="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0.0568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07657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0.9831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3939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7243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28346"/>
                  </a:ext>
                </a:extLst>
              </a:tr>
            </a:tbl>
          </a:graphicData>
        </a:graphic>
      </p:graphicFrame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6260BC5E-9D5D-BBDA-9883-F04D9B9A9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57950"/>
              </p:ext>
            </p:extLst>
          </p:nvPr>
        </p:nvGraphicFramePr>
        <p:xfrm>
          <a:off x="7198772" y="1844040"/>
          <a:ext cx="2643158" cy="1584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1579">
                  <a:extLst>
                    <a:ext uri="{9D8B030D-6E8A-4147-A177-3AD203B41FA5}">
                      <a16:colId xmlns:a16="http://schemas.microsoft.com/office/drawing/2014/main" val="366191472"/>
                    </a:ext>
                  </a:extLst>
                </a:gridCol>
                <a:gridCol w="1321579">
                  <a:extLst>
                    <a:ext uri="{9D8B030D-6E8A-4147-A177-3AD203B41FA5}">
                      <a16:colId xmlns:a16="http://schemas.microsoft.com/office/drawing/2014/main" val="2462482204"/>
                    </a:ext>
                  </a:extLst>
                </a:gridCol>
              </a:tblGrid>
              <a:tr h="31101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MNIST - GAT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3986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sr-Latn-RS" sz="1400" b="0" dirty="0" err="1"/>
                        <a:t>Loss</a:t>
                      </a:r>
                      <a:r>
                        <a:rPr lang="en-US" sz="1400" b="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0.0535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07657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0.9872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3939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7243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2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9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0146-531A-B60C-A72A-D1163AAB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: CIFAR10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7C820-CFAE-D568-1ED4-01DE6A44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7" y="2993557"/>
            <a:ext cx="5525477" cy="2902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9135C-5C47-4C1A-BAF6-66F9396D5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833441"/>
            <a:ext cx="5830277" cy="3062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BB86A-0BA7-F03A-89F3-7FEA13928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64" y="500966"/>
            <a:ext cx="534427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C5AF-33E4-9091-54C2-C85CD031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Rezultati</a:t>
            </a:r>
            <a:r>
              <a:rPr lang="en-US" dirty="0"/>
              <a:t>: CIFAR10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B45584-8A2D-338E-4AF3-57231438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04" y="3914923"/>
            <a:ext cx="4290133" cy="26883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46DCFC-6973-4074-3546-EBDC310C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680" y="3914923"/>
            <a:ext cx="4412498" cy="2688334"/>
          </a:xfrm>
          <a:prstGeom prst="rect">
            <a:avLst/>
          </a:prstGeom>
        </p:spPr>
      </p:pic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71E136A1-6620-2594-111E-1B28E19C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26001"/>
              </p:ext>
            </p:extLst>
          </p:nvPr>
        </p:nvGraphicFramePr>
        <p:xfrm>
          <a:off x="2061492" y="2084832"/>
          <a:ext cx="2643158" cy="1584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1579">
                  <a:extLst>
                    <a:ext uri="{9D8B030D-6E8A-4147-A177-3AD203B41FA5}">
                      <a16:colId xmlns:a16="http://schemas.microsoft.com/office/drawing/2014/main" val="366191472"/>
                    </a:ext>
                  </a:extLst>
                </a:gridCol>
                <a:gridCol w="1321579">
                  <a:extLst>
                    <a:ext uri="{9D8B030D-6E8A-4147-A177-3AD203B41FA5}">
                      <a16:colId xmlns:a16="http://schemas.microsoft.com/office/drawing/2014/main" val="2462482204"/>
                    </a:ext>
                  </a:extLst>
                </a:gridCol>
              </a:tblGrid>
              <a:tr h="31101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CIFAR10 - GAT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3986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sr-Latn-RS" sz="1400" b="0" dirty="0" err="1"/>
                        <a:t>Loss</a:t>
                      </a:r>
                      <a:r>
                        <a:rPr lang="en-US" sz="1400" b="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1.1075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07657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0.6525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3939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7243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28346"/>
                  </a:ext>
                </a:extLst>
              </a:tr>
            </a:tbl>
          </a:graphicData>
        </a:graphic>
      </p:graphicFrame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954AE958-B11F-583C-5BA9-9861E28AF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51643"/>
              </p:ext>
            </p:extLst>
          </p:nvPr>
        </p:nvGraphicFramePr>
        <p:xfrm>
          <a:off x="7487350" y="2082956"/>
          <a:ext cx="2643158" cy="1584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21579">
                  <a:extLst>
                    <a:ext uri="{9D8B030D-6E8A-4147-A177-3AD203B41FA5}">
                      <a16:colId xmlns:a16="http://schemas.microsoft.com/office/drawing/2014/main" val="366191472"/>
                    </a:ext>
                  </a:extLst>
                </a:gridCol>
                <a:gridCol w="1321579">
                  <a:extLst>
                    <a:ext uri="{9D8B030D-6E8A-4147-A177-3AD203B41FA5}">
                      <a16:colId xmlns:a16="http://schemas.microsoft.com/office/drawing/2014/main" val="2462482204"/>
                    </a:ext>
                  </a:extLst>
                </a:gridCol>
              </a:tblGrid>
              <a:tr h="31101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CIFAR10 - classic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3986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sr-Latn-RS" sz="1400" b="0" dirty="0" err="1"/>
                        <a:t>Loss</a:t>
                      </a:r>
                      <a:r>
                        <a:rPr lang="en-US" sz="1400" b="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1.3144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07657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0.6267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39394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Precision: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7243"/>
                  </a:ext>
                </a:extLst>
              </a:tr>
              <a:tr h="25917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Recall: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28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2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0D1A-4FAC-B11B-1253-29B80B8D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658" y="2679192"/>
            <a:ext cx="9720072" cy="1499616"/>
          </a:xfrm>
        </p:spPr>
        <p:txBody>
          <a:bodyPr/>
          <a:lstStyle/>
          <a:p>
            <a:r>
              <a:rPr lang="en-US" dirty="0" err="1"/>
              <a:t>Problemi</a:t>
            </a:r>
            <a:r>
              <a:rPr lang="en-US" dirty="0"/>
              <a:t> I </a:t>
            </a:r>
            <a:r>
              <a:rPr lang="en-US" dirty="0" err="1"/>
              <a:t>primena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23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432</TotalTime>
  <Words>94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GAT Transformer</vt:lpstr>
      <vt:lpstr>Arhitektura transformera</vt:lpstr>
      <vt:lpstr>Graph attention network</vt:lpstr>
      <vt:lpstr>PowerPoint Presentation</vt:lpstr>
      <vt:lpstr>Rezultati: MNIST</vt:lpstr>
      <vt:lpstr>Rezultati: MNIST</vt:lpstr>
      <vt:lpstr>Rezultati: CIFAR10</vt:lpstr>
      <vt:lpstr>Rezultati: CIFAR10</vt:lpstr>
      <vt:lpstr>Problemi I primena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 Transformer</dc:title>
  <dc:creator>Marko Njegomir</dc:creator>
  <cp:lastModifiedBy>Marko Njegomir</cp:lastModifiedBy>
  <cp:revision>5</cp:revision>
  <dcterms:created xsi:type="dcterms:W3CDTF">2022-08-08T08:36:06Z</dcterms:created>
  <dcterms:modified xsi:type="dcterms:W3CDTF">2022-08-08T15:48:59Z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