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68" r:id="rId5"/>
    <p:sldId id="258" r:id="rId6"/>
    <p:sldId id="277" r:id="rId7"/>
    <p:sldId id="259" r:id="rId8"/>
    <p:sldId id="27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71" r:id="rId19"/>
    <p:sldId id="276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6F8"/>
    <a:srgbClr val="0066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86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9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9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2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1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CDAB1-21FC-284C-BAA7-B9306D000189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2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348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 Benefit Analysis for Toast-USB Launch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61317"/>
            <a:ext cx="6400800" cy="13144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Nijia Ke, Nicholas Mobley, Allison McCarty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04/01/2021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USB Toaste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615" y="194922"/>
            <a:ext cx="1870529" cy="14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Job vs. Response in Two </a:t>
            </a:r>
            <a:r>
              <a:rPr lang="en-US" sz="3600" dirty="0"/>
              <a:t>S</a:t>
            </a:r>
            <a:r>
              <a:rPr lang="en-US" sz="3600" dirty="0" smtClean="0"/>
              <a:t>amples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967338" y="1393704"/>
            <a:ext cx="317666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S</a:t>
            </a:r>
            <a:r>
              <a:rPr lang="en-US" sz="2600" dirty="0" smtClean="0"/>
              <a:t>ample 1:</a:t>
            </a:r>
            <a:r>
              <a:rPr lang="en-US" sz="2600" dirty="0"/>
              <a:t> </a:t>
            </a:r>
            <a:r>
              <a:rPr lang="en-US" sz="2600" dirty="0" smtClean="0"/>
              <a:t>most are students, hardly any blue collars</a:t>
            </a:r>
          </a:p>
          <a:p>
            <a:pPr marL="457200" indent="-457200">
              <a:buFont typeface="Arial"/>
              <a:buChar char="•"/>
            </a:pPr>
            <a:endParaRPr lang="en-US" sz="2200" dirty="0" smtClean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Only housemaids behave similarly in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  both samples</a:t>
            </a:r>
          </a:p>
          <a:p>
            <a:pPr lvl="1"/>
            <a:endParaRPr lang="en-US" sz="2200" dirty="0" smtClean="0"/>
          </a:p>
          <a:p>
            <a:pPr marL="914400" lvl="1" indent="-457200">
              <a:buFont typeface="Arial"/>
              <a:buChar char="•"/>
            </a:pPr>
            <a:endParaRPr lang="en-US" sz="2200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dirty="0"/>
          </a:p>
        </p:txBody>
      </p:sp>
      <p:pic>
        <p:nvPicPr>
          <p:cNvPr id="8" name="Picture 7" descr="Screen Shot 2021-03-31 at 3.0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1" y="1163803"/>
            <a:ext cx="5659619" cy="37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3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Education vs. Response in Two Samples</a:t>
            </a:r>
            <a:endParaRPr lang="en-US" sz="3600" dirty="0"/>
          </a:p>
        </p:txBody>
      </p:sp>
      <p:pic>
        <p:nvPicPr>
          <p:cNvPr id="6" name="Picture 5" descr="fig 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1" y="1168913"/>
            <a:ext cx="5628779" cy="37497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8638" y="1168913"/>
            <a:ext cx="3305270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 smtClean="0"/>
              <a:t>College and more = Tertiary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285750" indent="-285750">
              <a:buFont typeface="Arial"/>
              <a:buChar char="•"/>
            </a:pPr>
            <a:r>
              <a:rPr lang="en-US" sz="2600" dirty="0"/>
              <a:t>L</a:t>
            </a:r>
            <a:r>
              <a:rPr lang="en-US" sz="2600" dirty="0" smtClean="0"/>
              <a:t>ower than college = Secondary + Primary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285750" indent="-285750">
              <a:buFont typeface="Arial"/>
              <a:buChar char="•"/>
            </a:pPr>
            <a:r>
              <a:rPr lang="en-US" sz="2600" dirty="0" smtClean="0"/>
              <a:t>Sample 1: College and more has more response in favor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7534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29" y="205979"/>
            <a:ext cx="8882071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Marital Status vs. Response in Two Samples</a:t>
            </a:r>
            <a:endParaRPr lang="en-US" sz="3600" dirty="0"/>
          </a:p>
        </p:txBody>
      </p:sp>
      <p:pic>
        <p:nvPicPr>
          <p:cNvPr id="6" name="Picture 5" descr="fig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9" y="1164385"/>
            <a:ext cx="5695967" cy="3783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42147" y="1058701"/>
            <a:ext cx="3101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Other = Divorced</a:t>
            </a:r>
          </a:p>
          <a:p>
            <a:r>
              <a:rPr lang="en-US" sz="2600" dirty="0" smtClean="0"/>
              <a:t>+ Single + Unknown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Sample 1: married are limited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Married respondents not willing to buy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2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Mortgage vs. Response in Two Samples</a:t>
            </a:r>
            <a:endParaRPr lang="en-US" sz="3600" dirty="0"/>
          </a:p>
        </p:txBody>
      </p:sp>
      <p:pic>
        <p:nvPicPr>
          <p:cNvPr id="6" name="Picture 5" descr="fig 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1" y="1141764"/>
            <a:ext cx="5611640" cy="37657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42149" y="1063229"/>
            <a:ext cx="31018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Sample 1: fewer respondents with mortgage</a:t>
            </a:r>
          </a:p>
          <a:p>
            <a:pPr marL="457200" indent="-457200">
              <a:buFont typeface="Arial"/>
              <a:buChar char="•"/>
            </a:pPr>
            <a:endParaRPr lang="en-US" sz="2600" dirty="0" smtClean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Mortgage: Less likely to buy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No mortgage: respond in conflicting trends 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7342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6" y="205979"/>
            <a:ext cx="8915786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Primary phone vs. Response in Two Samples</a:t>
            </a:r>
            <a:endParaRPr lang="en-US" sz="3600" dirty="0"/>
          </a:p>
        </p:txBody>
      </p:sp>
      <p:pic>
        <p:nvPicPr>
          <p:cNvPr id="6" name="Picture 5" descr="fig 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6" y="1168913"/>
            <a:ext cx="5590973" cy="3727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0171" y="1189201"/>
            <a:ext cx="3337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Other = Telephone</a:t>
            </a:r>
          </a:p>
          <a:p>
            <a:r>
              <a:rPr lang="en-US" sz="2600" dirty="0" smtClean="0"/>
              <a:t> + Unknown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Cellular </a:t>
            </a:r>
          </a:p>
          <a:p>
            <a:pPr marL="914400" lvl="1" indent="-457200">
              <a:buFont typeface="Arial"/>
              <a:buChar char="•"/>
            </a:pPr>
            <a:r>
              <a:rPr lang="en-US" sz="2200" dirty="0" smtClean="0"/>
              <a:t>Sample 1: ≤ 1/2 </a:t>
            </a:r>
          </a:p>
          <a:p>
            <a:pPr marL="914400" lvl="1" indent="-457200">
              <a:buFont typeface="Arial"/>
              <a:buChar char="•"/>
            </a:pPr>
            <a:r>
              <a:rPr lang="en-US" sz="2200" dirty="0" smtClean="0"/>
              <a:t>Sample 2: ≥ 1/2</a:t>
            </a:r>
          </a:p>
          <a:p>
            <a:pPr marL="914400" lvl="1" indent="-457200">
              <a:buFont typeface="Arial"/>
              <a:buChar char="•"/>
            </a:pPr>
            <a:r>
              <a:rPr lang="en-US" sz="2200" dirty="0" smtClean="0"/>
              <a:t>Respond in opposite tendencies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28177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87" y="108490"/>
            <a:ext cx="8912204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Delinquency vs. Credit in Default</a:t>
            </a:r>
            <a:endParaRPr lang="en-US" sz="3600" dirty="0"/>
          </a:p>
        </p:txBody>
      </p:sp>
      <p:pic>
        <p:nvPicPr>
          <p:cNvPr id="6" name="Picture 5" descr="fig 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8" y="1089744"/>
            <a:ext cx="5639614" cy="3851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6179" y="1225111"/>
            <a:ext cx="29178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Delinquency ≈ Credit in Default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Sample 2: the majority are not in default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Similar response trend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9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Gender vs. Race in Sample 1</a:t>
            </a:r>
            <a:endParaRPr lang="en-US" sz="3600" dirty="0"/>
          </a:p>
        </p:txBody>
      </p:sp>
      <p:pic>
        <p:nvPicPr>
          <p:cNvPr id="5" name="Picture 4" descr="Screen Shot 2021-03-30 at 11.20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4" y="1146931"/>
            <a:ext cx="5345496" cy="3760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4991" y="1449902"/>
            <a:ext cx="33603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>
                <a:solidFill>
                  <a:srgbClr val="FF0000"/>
                </a:solidFill>
              </a:rPr>
              <a:t>Male and White </a:t>
            </a:r>
            <a:r>
              <a:rPr lang="en-US" sz="2600" dirty="0" smtClean="0"/>
              <a:t>are overrepresented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Similar patterns of response for both </a:t>
            </a:r>
            <a:r>
              <a:rPr lang="en-US" sz="2600" dirty="0">
                <a:solidFill>
                  <a:srgbClr val="FF0000"/>
                </a:solidFill>
              </a:rPr>
              <a:t>G</a:t>
            </a:r>
            <a:r>
              <a:rPr lang="en-US" sz="2600" dirty="0" smtClean="0">
                <a:solidFill>
                  <a:srgbClr val="FF0000"/>
                </a:solidFill>
              </a:rPr>
              <a:t>ender</a:t>
            </a:r>
            <a:r>
              <a:rPr lang="en-US" sz="2600" dirty="0" smtClean="0"/>
              <a:t> and </a:t>
            </a:r>
            <a:r>
              <a:rPr lang="en-US" sz="2600" dirty="0">
                <a:solidFill>
                  <a:srgbClr val="FF0000"/>
                </a:solidFill>
              </a:rPr>
              <a:t>R</a:t>
            </a:r>
            <a:r>
              <a:rPr lang="en-US" sz="2600" dirty="0" smtClean="0">
                <a:solidFill>
                  <a:srgbClr val="FF0000"/>
                </a:solidFill>
              </a:rPr>
              <a:t>ace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Personal Loan vs. Response in Sample 2</a:t>
            </a:r>
            <a:endParaRPr lang="en-US" sz="3600" dirty="0"/>
          </a:p>
        </p:txBody>
      </p:sp>
      <p:pic>
        <p:nvPicPr>
          <p:cNvPr id="5" name="Picture 4" descr="Screen Shot 2021-03-30 at 11.20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7" y="1223562"/>
            <a:ext cx="5182310" cy="3695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6636" y="1539819"/>
            <a:ext cx="30231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Regardless of having personal loan or not, respondents both tend to not buy the product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4812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 of </a:t>
            </a:r>
            <a:r>
              <a:rPr lang="en-US" sz="3600" dirty="0" smtClean="0"/>
              <a:t>Likelihood Ratio Tests  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21617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dirty="0" smtClean="0"/>
              <a:t>Sample 1: Response is significantly associated with </a:t>
            </a:r>
            <a:r>
              <a:rPr lang="en-US" sz="2600" dirty="0" smtClean="0">
                <a:solidFill>
                  <a:srgbClr val="FF0000"/>
                </a:solidFill>
              </a:rPr>
              <a:t>Job, Education, Marital status, Mortgage, Primary phone, </a:t>
            </a:r>
            <a:r>
              <a:rPr lang="en-US" sz="2600" dirty="0" smtClean="0"/>
              <a:t>Delinquency, Gender and Race</a:t>
            </a:r>
          </a:p>
          <a:p>
            <a:pPr marL="342900" lvl="1" indent="-342900">
              <a:buFont typeface="Arial"/>
              <a:buChar char="•"/>
            </a:pPr>
            <a:r>
              <a:rPr lang="en-US" sz="2600" dirty="0" smtClean="0"/>
              <a:t>Sample 2: Response is significantly associated with </a:t>
            </a:r>
            <a:r>
              <a:rPr lang="en-US" sz="2600" dirty="0" smtClean="0">
                <a:solidFill>
                  <a:srgbClr val="FF0000"/>
                </a:solidFill>
              </a:rPr>
              <a:t>Job, Education, Marital status, Mortgage, Primary phone, </a:t>
            </a:r>
            <a:r>
              <a:rPr lang="en-US" sz="2600" dirty="0" smtClean="0"/>
              <a:t>Credit in default and Personal loan</a:t>
            </a:r>
          </a:p>
          <a:p>
            <a:pPr marL="342900" lvl="1" indent="-342900">
              <a:buFont typeface="Arial"/>
              <a:buChar char="•"/>
            </a:pPr>
            <a:r>
              <a:rPr lang="en-US" sz="2600" dirty="0" smtClean="0"/>
              <a:t>Sample 1 and Sample 2 (</a:t>
            </a:r>
            <a:r>
              <a:rPr lang="en-US" sz="2600" dirty="0" smtClean="0">
                <a:solidFill>
                  <a:srgbClr val="FF0000"/>
                </a:solidFill>
              </a:rPr>
              <a:t>5 variables </a:t>
            </a:r>
            <a:r>
              <a:rPr lang="en-US" sz="2600" dirty="0" smtClean="0"/>
              <a:t>in common): </a:t>
            </a:r>
            <a:r>
              <a:rPr lang="en-US" sz="2600" dirty="0" smtClean="0">
                <a:solidFill>
                  <a:srgbClr val="FF0000"/>
                </a:solidFill>
              </a:rPr>
              <a:t>not</a:t>
            </a:r>
            <a:r>
              <a:rPr lang="en-US" sz="2600" dirty="0" smtClean="0"/>
              <a:t> from </a:t>
            </a:r>
            <a:r>
              <a:rPr lang="en-US" sz="2600" dirty="0" smtClean="0">
                <a:solidFill>
                  <a:srgbClr val="FF0000"/>
                </a:solidFill>
              </a:rPr>
              <a:t>the same population</a:t>
            </a:r>
            <a:endParaRPr lang="en-US" sz="2600" dirty="0" smtClean="0">
              <a:solidFill>
                <a:srgbClr val="FF0000"/>
              </a:solidFill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81951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08" y="205979"/>
            <a:ext cx="8971979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Summary: </a:t>
            </a:r>
            <a:r>
              <a:rPr lang="en-US" sz="3600" dirty="0" smtClean="0"/>
              <a:t>Comparisons of the Two Samples</a:t>
            </a:r>
            <a:endParaRPr lang="en-US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42187"/>
              </p:ext>
            </p:extLst>
          </p:nvPr>
        </p:nvGraphicFramePr>
        <p:xfrm>
          <a:off x="876610" y="1461141"/>
          <a:ext cx="7428710" cy="2453640"/>
        </p:xfrm>
        <a:graphic>
          <a:graphicData uri="http://schemas.openxmlformats.org/drawingml/2006/table">
            <a:tbl>
              <a:tblPr/>
              <a:tblGrid>
                <a:gridCol w="2189806"/>
                <a:gridCol w="2577874"/>
                <a:gridCol w="2661030"/>
              </a:tblGrid>
              <a:tr h="386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Variables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Overrepresented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underrepresented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Job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collar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Education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College and more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Marital status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Married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Mortgage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</a:t>
                      </a:r>
                      <a:r>
                        <a:rPr lang="en-US" sz="2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mortgage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 phone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Cellular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19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1671" y="1209801"/>
            <a:ext cx="8562329" cy="3394472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Introduction</a:t>
            </a:r>
          </a:p>
          <a:p>
            <a:r>
              <a:rPr lang="en-US" sz="3300" dirty="0" smtClean="0"/>
              <a:t>Data processing</a:t>
            </a:r>
            <a:endParaRPr lang="en-US" sz="3300" dirty="0"/>
          </a:p>
          <a:p>
            <a:r>
              <a:rPr lang="en-US" sz="3300" dirty="0" smtClean="0"/>
              <a:t>Comparisons of the two </a:t>
            </a:r>
            <a:r>
              <a:rPr lang="en-US" sz="3300" dirty="0"/>
              <a:t>s</a:t>
            </a:r>
            <a:r>
              <a:rPr lang="en-US" sz="3300" dirty="0" smtClean="0"/>
              <a:t>amples</a:t>
            </a:r>
          </a:p>
          <a:p>
            <a:r>
              <a:rPr lang="en-US" sz="3300" dirty="0" smtClean="0"/>
              <a:t>Exploratory data </a:t>
            </a:r>
            <a:r>
              <a:rPr lang="en-US" sz="3300" dirty="0"/>
              <a:t>a</a:t>
            </a:r>
            <a:r>
              <a:rPr lang="en-US" sz="3300" dirty="0" smtClean="0"/>
              <a:t>nalysis</a:t>
            </a:r>
          </a:p>
          <a:p>
            <a:r>
              <a:rPr lang="en-US" sz="3300" dirty="0" smtClean="0"/>
              <a:t>Data Modeling</a:t>
            </a:r>
          </a:p>
          <a:p>
            <a:r>
              <a:rPr lang="en-US" sz="3300" dirty="0" smtClean="0"/>
              <a:t>Application of model to determine a </a:t>
            </a:r>
            <a:r>
              <a:rPr lang="en-US" sz="3300" dirty="0" smtClean="0">
                <a:solidFill>
                  <a:srgbClr val="FF0000"/>
                </a:solidFill>
              </a:rPr>
              <a:t>Manufacturer suggested Retail Price (MSRP)</a:t>
            </a:r>
            <a:endParaRPr lang="en-US" sz="3300" dirty="0" smtClean="0">
              <a:solidFill>
                <a:srgbClr val="FF0000"/>
              </a:solidFill>
            </a:endParaRPr>
          </a:p>
          <a:p>
            <a:r>
              <a:rPr lang="en-US" sz="3300" dirty="0" smtClean="0"/>
              <a:t>Conclusions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8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Introduction: </a:t>
            </a:r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84" y="1200151"/>
            <a:ext cx="8837116" cy="3394472"/>
          </a:xfrm>
        </p:spPr>
        <p:txBody>
          <a:bodyPr>
            <a:noAutofit/>
          </a:bodyPr>
          <a:lstStyle/>
          <a:p>
            <a:r>
              <a:rPr lang="en-US" altLang="zh-CN" sz="2600" dirty="0" smtClean="0"/>
              <a:t>5 major metropolitan areas</a:t>
            </a:r>
          </a:p>
          <a:p>
            <a:pPr marL="0" indent="0">
              <a:buNone/>
            </a:pPr>
            <a:endParaRPr lang="en-US" altLang="zh-CN" sz="2600" dirty="0" smtClean="0"/>
          </a:p>
          <a:p>
            <a:r>
              <a:rPr lang="en-US" altLang="zh-CN" sz="2600" dirty="0" smtClean="0"/>
              <a:t>Sample 1: </a:t>
            </a:r>
            <a:r>
              <a:rPr lang="en-US" altLang="zh-CN" sz="2600" dirty="0" smtClean="0">
                <a:solidFill>
                  <a:srgbClr val="FF0000"/>
                </a:solidFill>
              </a:rPr>
              <a:t>421</a:t>
            </a:r>
            <a:r>
              <a:rPr lang="en-US" altLang="zh-CN" sz="2600" dirty="0" smtClean="0"/>
              <a:t> observations of 8 variables; </a:t>
            </a:r>
            <a:r>
              <a:rPr lang="en-US" altLang="zh-CN" sz="2600" dirty="0" smtClean="0">
                <a:solidFill>
                  <a:srgbClr val="FF0000"/>
                </a:solidFill>
              </a:rPr>
              <a:t>50.36% in favor</a:t>
            </a:r>
          </a:p>
          <a:p>
            <a:endParaRPr lang="en-US" altLang="zh-CN" sz="2600" dirty="0" smtClean="0"/>
          </a:p>
          <a:p>
            <a:r>
              <a:rPr lang="en-US" altLang="zh-CN" sz="2600" dirty="0" smtClean="0"/>
              <a:t>Sample 2: </a:t>
            </a:r>
            <a:r>
              <a:rPr lang="en-US" sz="2600" dirty="0" smtClean="0">
                <a:solidFill>
                  <a:srgbClr val="FF0000"/>
                </a:solidFill>
              </a:rPr>
              <a:t>45,211</a:t>
            </a:r>
            <a:r>
              <a:rPr lang="en-US" sz="2600" dirty="0" smtClean="0"/>
              <a:t> </a:t>
            </a:r>
            <a:r>
              <a:rPr lang="en-US" sz="2600" dirty="0"/>
              <a:t>observations </a:t>
            </a:r>
            <a:r>
              <a:rPr lang="en-US" altLang="zh-CN" sz="2600" dirty="0" smtClean="0"/>
              <a:t>of</a:t>
            </a:r>
            <a:r>
              <a:rPr lang="en-US" sz="2600" dirty="0" smtClean="0"/>
              <a:t> 17 variables; </a:t>
            </a:r>
            <a:r>
              <a:rPr lang="en-US" sz="2600" dirty="0" smtClean="0"/>
              <a:t>response rate</a:t>
            </a:r>
            <a:r>
              <a:rPr lang="en-US" sz="2600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>
                <a:solidFill>
                  <a:srgbClr val="FF0000"/>
                </a:solidFill>
              </a:rPr>
              <a:t>Break-even </a:t>
            </a:r>
            <a:r>
              <a:rPr lang="en-US" sz="2600" dirty="0" smtClean="0"/>
              <a:t>response rate: </a:t>
            </a:r>
            <a:r>
              <a:rPr lang="en-US" sz="2600" dirty="0" smtClean="0">
                <a:solidFill>
                  <a:srgbClr val="FF0000"/>
                </a:solidFill>
              </a:rPr>
              <a:t>24.13%</a:t>
            </a:r>
            <a:endParaRPr lang="en-US" sz="2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54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Introduction: </a:t>
            </a:r>
            <a:r>
              <a:rPr lang="en-US" sz="3600" dirty="0" smtClean="0"/>
              <a:t>Specific Aims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2159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Specific Aim </a:t>
            </a:r>
            <a:r>
              <a:rPr lang="en-US" sz="2800" dirty="0"/>
              <a:t>1: To compare the </a:t>
            </a:r>
            <a:r>
              <a:rPr lang="en-US" sz="2800" dirty="0">
                <a:solidFill>
                  <a:srgbClr val="FF0000"/>
                </a:solidFill>
              </a:rPr>
              <a:t>demographic features</a:t>
            </a:r>
            <a:r>
              <a:rPr lang="en-US" sz="2800" dirty="0"/>
              <a:t> of the </a:t>
            </a:r>
            <a:r>
              <a:rPr lang="en-US" sz="2800" dirty="0" smtClean="0">
                <a:solidFill>
                  <a:srgbClr val="FF0000"/>
                </a:solidFill>
              </a:rPr>
              <a:t>two samples </a:t>
            </a:r>
            <a:r>
              <a:rPr lang="en-US" sz="2800" dirty="0" smtClean="0"/>
              <a:t>qualitatively </a:t>
            </a:r>
            <a:r>
              <a:rPr lang="en-US" sz="2800" dirty="0"/>
              <a:t>and quantitatively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Specific Aim </a:t>
            </a:r>
            <a:r>
              <a:rPr lang="en-US" sz="2800" dirty="0"/>
              <a:t>2: To recommend on </a:t>
            </a:r>
            <a:r>
              <a:rPr lang="en-US" sz="2800" dirty="0">
                <a:solidFill>
                  <a:srgbClr val="FF0000"/>
                </a:solidFill>
              </a:rPr>
              <a:t>whether</a:t>
            </a:r>
            <a:r>
              <a:rPr lang="en-US" sz="2800" dirty="0"/>
              <a:t> the client should move </a:t>
            </a:r>
            <a:r>
              <a:rPr lang="en-US" sz="2800" dirty="0" smtClean="0"/>
              <a:t>forward with </a:t>
            </a:r>
            <a:r>
              <a:rPr lang="en-US" sz="2800" dirty="0"/>
              <a:t>the </a:t>
            </a:r>
            <a:r>
              <a:rPr lang="en-US" sz="2800" dirty="0" smtClean="0"/>
              <a:t>campaign and provide suggestions on </a:t>
            </a:r>
            <a:r>
              <a:rPr lang="en-US" sz="2800" dirty="0" smtClean="0">
                <a:solidFill>
                  <a:srgbClr val="FF0000"/>
                </a:solidFill>
              </a:rPr>
              <a:t>campaign strategies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Specific </a:t>
            </a:r>
            <a:r>
              <a:rPr lang="en-US" sz="2800" dirty="0"/>
              <a:t>Aims 3: To determine </a:t>
            </a:r>
            <a:r>
              <a:rPr lang="en-US" sz="2800" dirty="0">
                <a:solidFill>
                  <a:srgbClr val="FF0000"/>
                </a:solidFill>
              </a:rPr>
              <a:t>a Manufacturer Suggested Retail </a:t>
            </a:r>
            <a:r>
              <a:rPr lang="en-US" sz="2800" dirty="0" smtClean="0">
                <a:solidFill>
                  <a:srgbClr val="FF0000"/>
                </a:solidFill>
              </a:rPr>
              <a:t>Price (</a:t>
            </a:r>
            <a:r>
              <a:rPr lang="en-US" sz="2800" dirty="0">
                <a:solidFill>
                  <a:srgbClr val="FF0000"/>
                </a:solidFill>
              </a:rPr>
              <a:t>MSRP)</a:t>
            </a:r>
            <a:r>
              <a:rPr lang="en-US" sz="2800" dirty="0"/>
              <a:t> which optimizes revenue.</a:t>
            </a:r>
          </a:p>
        </p:txBody>
      </p:sp>
    </p:spTree>
    <p:extLst>
      <p:ext uri="{BB962C8B-B14F-4D97-AF65-F5344CB8AC3E}">
        <p14:creationId xmlns:p14="http://schemas.microsoft.com/office/powerpoint/2010/main" val="384782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74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Processing</a:t>
            </a:r>
            <a:endParaRPr lang="en-US" sz="3600" dirty="0"/>
          </a:p>
        </p:txBody>
      </p:sp>
      <p:pic>
        <p:nvPicPr>
          <p:cNvPr id="5" name="Picture 4" descr="fig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14" y="965824"/>
            <a:ext cx="2479926" cy="4047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615" y="1146435"/>
            <a:ext cx="59531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 smtClean="0"/>
              <a:t>17216 (38.10%)      ≥1 </a:t>
            </a:r>
            <a:r>
              <a:rPr lang="en-US" sz="2600" dirty="0" smtClean="0"/>
              <a:t>missing</a:t>
            </a:r>
            <a:r>
              <a:rPr lang="en-US" altLang="zh-CN" sz="2600" dirty="0" smtClean="0"/>
              <a:t> values</a:t>
            </a:r>
          </a:p>
          <a:p>
            <a:pPr marL="285750" indent="-285750">
              <a:buFont typeface="Arial"/>
              <a:buChar char="•"/>
            </a:pPr>
            <a:endParaRPr lang="en-US" altLang="zh-CN" sz="2600" dirty="0"/>
          </a:p>
          <a:p>
            <a:pPr marL="285750" indent="-285750">
              <a:buFont typeface="Arial"/>
              <a:buChar char="•"/>
            </a:pPr>
            <a:r>
              <a:rPr lang="en-US" altLang="zh-CN" sz="2600" dirty="0" smtClean="0"/>
              <a:t>Categorical variables (</a:t>
            </a:r>
            <a:r>
              <a:rPr lang="en-US" altLang="zh-CN" sz="2600" dirty="0" smtClean="0">
                <a:solidFill>
                  <a:srgbClr val="FF0000"/>
                </a:solidFill>
              </a:rPr>
              <a:t>“Unknown”</a:t>
            </a:r>
            <a:r>
              <a:rPr lang="en-US" altLang="zh-CN" sz="2600" dirty="0" smtClean="0"/>
              <a:t>)</a:t>
            </a:r>
          </a:p>
          <a:p>
            <a:pPr marL="285750" indent="-285750">
              <a:buFont typeface="Arial"/>
              <a:buChar char="•"/>
            </a:pPr>
            <a:endParaRPr lang="en-US" altLang="zh-CN" sz="2600" dirty="0"/>
          </a:p>
          <a:p>
            <a:pPr marL="285750" indent="-285750">
              <a:buFont typeface="Arial"/>
              <a:buChar char="•"/>
            </a:pPr>
            <a:r>
              <a:rPr lang="en-US" altLang="zh-CN" sz="2600" dirty="0" smtClean="0"/>
              <a:t>Numeric variables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200" dirty="0" smtClean="0"/>
              <a:t> 439 (0.97%)      </a:t>
            </a:r>
            <a:r>
              <a:rPr lang="en-US" sz="2200" dirty="0" smtClean="0"/>
              <a:t>≥2 missing</a:t>
            </a:r>
            <a:r>
              <a:rPr lang="en-US" altLang="zh-CN" sz="2200" dirty="0" smtClean="0"/>
              <a:t> num. variables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200" dirty="0" smtClean="0"/>
              <a:t>Missing at random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200" dirty="0" smtClean="0"/>
              <a:t>Replace missing values with the </a:t>
            </a:r>
            <a:r>
              <a:rPr lang="en-US" altLang="zh-CN" sz="2200" dirty="0" smtClean="0">
                <a:solidFill>
                  <a:srgbClr val="FF0000"/>
                </a:solidFill>
              </a:rPr>
              <a:t>medians</a:t>
            </a:r>
          </a:p>
          <a:p>
            <a:pPr lvl="1"/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pPr marL="457200" indent="-457200">
              <a:buFont typeface="Arial"/>
              <a:buChar char="•"/>
            </a:pPr>
            <a:endParaRPr lang="en-US" altLang="zh-CN" sz="2400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2824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30133" y="1523633"/>
            <a:ext cx="3880221" cy="3158313"/>
          </a:xfrm>
          <a:prstGeom prst="ellipse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Comparisons of the Two </a:t>
            </a:r>
            <a:r>
              <a:rPr lang="en-US" sz="3600" dirty="0"/>
              <a:t>S</a:t>
            </a:r>
            <a:r>
              <a:rPr lang="en-US" sz="3600" dirty="0" smtClean="0"/>
              <a:t>amples</a:t>
            </a:r>
            <a:endParaRPr lang="en-US" sz="3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54907" y="1292549"/>
            <a:ext cx="5465536" cy="3484260"/>
            <a:chOff x="434724" y="1292549"/>
            <a:chExt cx="5465536" cy="3484260"/>
          </a:xfrm>
        </p:grpSpPr>
        <p:sp>
          <p:nvSpPr>
            <p:cNvPr id="4" name="Oval 3"/>
            <p:cNvSpPr/>
            <p:nvPr/>
          </p:nvSpPr>
          <p:spPr>
            <a:xfrm>
              <a:off x="434724" y="1292549"/>
              <a:ext cx="4231330" cy="3484260"/>
            </a:xfrm>
            <a:prstGeom prst="ellipse">
              <a:avLst/>
            </a:prstGeom>
            <a:solidFill>
              <a:srgbClr val="4B56F8">
                <a:alpha val="58000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9093" y="1523633"/>
              <a:ext cx="216904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0090"/>
                  </a:solidFill>
                </a:rPr>
                <a:t>Age </a:t>
              </a:r>
            </a:p>
            <a:p>
              <a:pPr algn="ctr"/>
              <a:r>
                <a:rPr lang="en-US" sz="2400" dirty="0" smtClean="0">
                  <a:solidFill>
                    <a:srgbClr val="000090"/>
                  </a:solidFill>
                </a:rPr>
                <a:t>Balance</a:t>
              </a:r>
              <a:endParaRPr lang="en-US" sz="2400" dirty="0" smtClean="0">
                <a:solidFill>
                  <a:srgbClr val="000090"/>
                </a:solidFill>
              </a:endParaRPr>
            </a:p>
            <a:p>
              <a:pPr algn="ctr"/>
              <a:r>
                <a:rPr lang="en-US" sz="2400" dirty="0" smtClean="0"/>
                <a:t>Job</a:t>
              </a:r>
            </a:p>
            <a:p>
              <a:pPr algn="ctr"/>
              <a:r>
                <a:rPr lang="en-US" sz="2400" dirty="0" smtClean="0"/>
                <a:t>Education</a:t>
              </a:r>
            </a:p>
            <a:p>
              <a:pPr algn="ctr"/>
              <a:r>
                <a:rPr lang="en-US" sz="2400" dirty="0" smtClean="0"/>
                <a:t>Marital status Mortgage Primary phone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532" y="2354938"/>
              <a:ext cx="189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00"/>
                  </a:solidFill>
                </a:rPr>
                <a:t>Delinquency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171" y="3000961"/>
              <a:ext cx="1253779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Gender</a:t>
              </a:r>
            </a:p>
            <a:p>
              <a:endParaRPr lang="en-US" sz="2400" dirty="0"/>
            </a:p>
            <a:p>
              <a:r>
                <a:rPr lang="en-US" sz="2400" dirty="0" smtClean="0"/>
                <a:t>Race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90966" y="2136525"/>
              <a:ext cx="130929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Credit in default</a:t>
              </a:r>
            </a:p>
            <a:p>
              <a:endParaRPr lang="en-US" sz="2400" dirty="0"/>
            </a:p>
            <a:p>
              <a:r>
                <a:rPr lang="en-US" sz="2400" dirty="0" smtClean="0"/>
                <a:t>Personal</a:t>
              </a:r>
            </a:p>
            <a:p>
              <a:r>
                <a:rPr lang="en-US" sz="2400" dirty="0" smtClean="0"/>
                <a:t>loan</a:t>
              </a:r>
              <a:endParaRPr lang="en-US" sz="2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364853" y="2354938"/>
              <a:ext cx="20932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5990170" y="1708299"/>
            <a:ext cx="35943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Variables common in both samples:</a:t>
            </a:r>
          </a:p>
          <a:p>
            <a:endParaRPr lang="en-US" sz="2600" dirty="0" smtClean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2 numeric variables</a:t>
            </a:r>
          </a:p>
          <a:p>
            <a:endParaRPr lang="en-US" sz="2200" dirty="0" smtClean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5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1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 vs. Response</a:t>
            </a:r>
            <a:endParaRPr lang="en-US" sz="3600" dirty="0"/>
          </a:p>
        </p:txBody>
      </p:sp>
      <p:pic>
        <p:nvPicPr>
          <p:cNvPr id="8" name="Picture 7" descr="fig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45" y="1326268"/>
            <a:ext cx="5295559" cy="32977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96787" y="1371226"/>
            <a:ext cx="3587438" cy="464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95% Confidence</a:t>
            </a:r>
          </a:p>
          <a:p>
            <a:r>
              <a:rPr lang="en-US" sz="2600" dirty="0" smtClean="0"/>
              <a:t> Interval (sample 2)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/>
              <a:t>Yes: </a:t>
            </a:r>
            <a:r>
              <a:rPr lang="en-US" sz="2200" dirty="0" smtClean="0">
                <a:solidFill>
                  <a:srgbClr val="FF0000"/>
                </a:solidFill>
              </a:rPr>
              <a:t>23</a:t>
            </a:r>
            <a:r>
              <a:rPr lang="en-US" sz="2200" dirty="0"/>
              <a:t> </a:t>
            </a:r>
            <a:r>
              <a:rPr lang="en-US" sz="2200" dirty="0" smtClean="0"/>
              <a:t>to 74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/>
              <a:t>No: 25 to 60 </a:t>
            </a:r>
          </a:p>
          <a:p>
            <a:endParaRPr lang="en-US" sz="2600" dirty="0" smtClean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Means (sample 1)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/>
              <a:t>Yes: </a:t>
            </a:r>
            <a:r>
              <a:rPr lang="en-US" sz="2200" dirty="0" smtClean="0">
                <a:solidFill>
                  <a:srgbClr val="FF0000"/>
                </a:solidFill>
              </a:rPr>
              <a:t>25.5</a:t>
            </a:r>
            <a:r>
              <a:rPr lang="en-US" sz="2200" dirty="0" smtClean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/>
              <a:t>No: 37.5 </a:t>
            </a:r>
          </a:p>
          <a:p>
            <a:r>
              <a:rPr lang="en-US" sz="2600" dirty="0"/>
              <a:t> </a:t>
            </a:r>
            <a:endParaRPr lang="en-US" sz="2600" dirty="0" smtClean="0"/>
          </a:p>
          <a:p>
            <a:pPr marL="457200" indent="-457200">
              <a:buFont typeface="Arial"/>
              <a:buChar char="•"/>
            </a:pPr>
            <a:endParaRPr lang="en-US" sz="2600" dirty="0" smtClean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6453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Non-mortgage Loan </a:t>
            </a:r>
            <a:r>
              <a:rPr lang="en-US" sz="3600" dirty="0"/>
              <a:t>B</a:t>
            </a:r>
            <a:r>
              <a:rPr lang="en-US" sz="3600" dirty="0" smtClean="0"/>
              <a:t>alance vs</a:t>
            </a:r>
            <a:r>
              <a:rPr lang="en-US" sz="3600" dirty="0" smtClean="0"/>
              <a:t>. Response</a:t>
            </a:r>
            <a:endParaRPr lang="en-US" sz="3600" dirty="0"/>
          </a:p>
        </p:txBody>
      </p:sp>
      <p:pic>
        <p:nvPicPr>
          <p:cNvPr id="4" name="Picture 3" descr="fig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4" y="1328085"/>
            <a:ext cx="5295028" cy="3266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0053" y="1382466"/>
            <a:ext cx="3587438" cy="498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95% Confidence</a:t>
            </a:r>
          </a:p>
          <a:p>
            <a:r>
              <a:rPr lang="en-US" sz="2600" dirty="0" smtClean="0"/>
              <a:t> Interval (sample 2)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/>
              <a:t>Yes: -$157.45 to $10185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/>
              <a:t>No: -$393 to </a:t>
            </a:r>
            <a:r>
              <a:rPr lang="en-US" sz="2200" dirty="0" smtClean="0">
                <a:solidFill>
                  <a:srgbClr val="FF0000"/>
                </a:solidFill>
              </a:rPr>
              <a:t>$8266</a:t>
            </a:r>
          </a:p>
          <a:p>
            <a:endParaRPr lang="en-US" sz="2600" dirty="0" smtClean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Means (sample 1)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/>
              <a:t>Yes: $</a:t>
            </a:r>
            <a:r>
              <a:rPr lang="en-US" sz="2200" dirty="0" smtClean="0">
                <a:solidFill>
                  <a:srgbClr val="000000"/>
                </a:solidFill>
              </a:rPr>
              <a:t>1250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/>
              <a:t>No:  </a:t>
            </a:r>
            <a:r>
              <a:rPr lang="en-US" sz="2200" dirty="0" smtClean="0">
                <a:solidFill>
                  <a:srgbClr val="FF0000"/>
                </a:solidFill>
              </a:rPr>
              <a:t>$23879</a:t>
            </a:r>
          </a:p>
          <a:p>
            <a:r>
              <a:rPr lang="en-US" sz="2600" dirty="0"/>
              <a:t> </a:t>
            </a:r>
            <a:endParaRPr lang="en-US" sz="2600" dirty="0" smtClean="0"/>
          </a:p>
          <a:p>
            <a:pPr marL="457200" indent="-457200">
              <a:buFont typeface="Arial"/>
              <a:buChar char="•"/>
            </a:pPr>
            <a:endParaRPr lang="en-US" sz="2600" dirty="0" smtClean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4666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Job vs. Response </a:t>
            </a:r>
            <a:endParaRPr lang="en-US" sz="3600" dirty="0"/>
          </a:p>
        </p:txBody>
      </p:sp>
      <p:pic>
        <p:nvPicPr>
          <p:cNvPr id="5" name="Picture 4" descr="fig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8" y="1108187"/>
            <a:ext cx="5305934" cy="37955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46536" y="1108187"/>
            <a:ext cx="341879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Most responds no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Common: Blue collar, Management, Technician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Uncommon: Housemaid and Student</a:t>
            </a:r>
          </a:p>
          <a:p>
            <a:endParaRPr lang="en-US" sz="2200" dirty="0"/>
          </a:p>
          <a:p>
            <a:pPr marL="342900" indent="-342900">
              <a:buFont typeface="Arial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5273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3268</TotalTime>
  <Words>642</Words>
  <Application>Microsoft Macintosh PowerPoint</Application>
  <PresentationFormat>On-screen Show (16:9)</PresentationFormat>
  <Paragraphs>160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Risk Benefit Analysis for Toast-USB Launch</vt:lpstr>
      <vt:lpstr>Outline</vt:lpstr>
      <vt:lpstr>Introduction: Data</vt:lpstr>
      <vt:lpstr>Introduction: Specific Aims</vt:lpstr>
      <vt:lpstr>Data Processing</vt:lpstr>
      <vt:lpstr>Comparisons of the Two Samples</vt:lpstr>
      <vt:lpstr>Age vs. Response</vt:lpstr>
      <vt:lpstr>Non-mortgage Loan Balance vs. Response</vt:lpstr>
      <vt:lpstr>Job vs. Response </vt:lpstr>
      <vt:lpstr>Job vs. Response in Two Samples</vt:lpstr>
      <vt:lpstr>Education vs. Response in Two Samples</vt:lpstr>
      <vt:lpstr>Marital Status vs. Response in Two Samples</vt:lpstr>
      <vt:lpstr>Mortgage vs. Response in Two Samples</vt:lpstr>
      <vt:lpstr>Primary phone vs. Response in Two Samples</vt:lpstr>
      <vt:lpstr>Delinquency vs. Credit in Default</vt:lpstr>
      <vt:lpstr>Gender vs. Race in Sample 1</vt:lpstr>
      <vt:lpstr>Personal Loan vs. Response in Sample 2</vt:lpstr>
      <vt:lpstr>Results of Likelihood Ratio Tests   </vt:lpstr>
      <vt:lpstr>Summary: Comparisons of the Two Samples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Nijia Ke</dc:creator>
  <cp:lastModifiedBy>Nijia Ke</cp:lastModifiedBy>
  <cp:revision>81</cp:revision>
  <dcterms:created xsi:type="dcterms:W3CDTF">2021-03-29T16:02:27Z</dcterms:created>
  <dcterms:modified xsi:type="dcterms:W3CDTF">2021-03-31T22:31:02Z</dcterms:modified>
</cp:coreProperties>
</file>