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1" r:id="rId3"/>
    <p:sldId id="269" r:id="rId4"/>
    <p:sldId id="268" r:id="rId5"/>
    <p:sldId id="258" r:id="rId6"/>
    <p:sldId id="277" r:id="rId7"/>
    <p:sldId id="259" r:id="rId8"/>
    <p:sldId id="275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0" r:id="rId18"/>
    <p:sldId id="271" r:id="rId19"/>
    <p:sldId id="290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56F8"/>
    <a:srgbClr val="0066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75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9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1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0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1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9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5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9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2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4/1/21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1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9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4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CDAB1-21FC-284C-BAA7-B9306D000189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2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3480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dirty="0"/>
              <a:t>Risk Benefit Analysis for Toast-USB Launch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61317"/>
            <a:ext cx="6400800" cy="13144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Nijia Ke, Nicholas Mobley, Allison McCarty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</a:rPr>
              <a:t>       04/01/2021</a:t>
            </a:r>
          </a:p>
        </p:txBody>
      </p:sp>
      <p:pic>
        <p:nvPicPr>
          <p:cNvPr id="4" name="Picture 3" descr="USB Toaste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615" y="194922"/>
            <a:ext cx="1870529" cy="140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5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Job vs. Response in Two Samples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67338" y="1393704"/>
            <a:ext cx="317666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Sample 1: most are students, hardly any blue collars</a:t>
            </a:r>
          </a:p>
          <a:p>
            <a:pPr marL="457200" indent="-457200">
              <a:buFont typeface="Arial"/>
              <a:buChar char="•"/>
            </a:pPr>
            <a:endParaRPr lang="en-US" sz="22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Only housemaids behave similarly in</a:t>
            </a:r>
          </a:p>
          <a:p>
            <a:r>
              <a:rPr lang="en-US" sz="2600" dirty="0"/>
              <a:t>      both samples</a:t>
            </a:r>
          </a:p>
          <a:p>
            <a:pPr lvl="1"/>
            <a:endParaRPr lang="en-US" sz="2200" dirty="0"/>
          </a:p>
          <a:p>
            <a:pPr marL="914400" lvl="1" indent="-457200">
              <a:buFont typeface="Arial"/>
              <a:buChar char="•"/>
            </a:pPr>
            <a:endParaRPr lang="en-US" sz="2200" dirty="0"/>
          </a:p>
          <a:p>
            <a:endParaRPr lang="en-US" sz="2600" dirty="0"/>
          </a:p>
          <a:p>
            <a:endParaRPr lang="en-US" sz="2600" dirty="0"/>
          </a:p>
          <a:p>
            <a:endParaRPr lang="en-US" dirty="0"/>
          </a:p>
        </p:txBody>
      </p:sp>
      <p:pic>
        <p:nvPicPr>
          <p:cNvPr id="8" name="Picture 7" descr="Screen Shot 2021-03-31 at 3.04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11" y="1163803"/>
            <a:ext cx="5659619" cy="378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38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Education vs. Response in Two Samples</a:t>
            </a:r>
          </a:p>
        </p:txBody>
      </p:sp>
      <p:pic>
        <p:nvPicPr>
          <p:cNvPr id="6" name="Picture 5" descr="fig 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51" y="1168913"/>
            <a:ext cx="5628779" cy="37497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28638" y="1168913"/>
            <a:ext cx="3305270" cy="3693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600" dirty="0"/>
              <a:t>College and more = Tertiary</a:t>
            </a:r>
          </a:p>
          <a:p>
            <a:pPr marL="285750" indent="-285750">
              <a:buFont typeface="Arial"/>
              <a:buChar char="•"/>
            </a:pPr>
            <a:endParaRPr lang="en-US" sz="2600" dirty="0"/>
          </a:p>
          <a:p>
            <a:pPr marL="285750" indent="-285750">
              <a:buFont typeface="Arial"/>
              <a:buChar char="•"/>
            </a:pPr>
            <a:r>
              <a:rPr lang="en-US" sz="2600" dirty="0"/>
              <a:t>Lower than college = Secondary + Primary</a:t>
            </a:r>
          </a:p>
          <a:p>
            <a:pPr marL="285750" indent="-285750">
              <a:buFont typeface="Arial"/>
              <a:buChar char="•"/>
            </a:pPr>
            <a:endParaRPr lang="en-US" sz="2600" dirty="0"/>
          </a:p>
          <a:p>
            <a:pPr marL="285750" indent="-285750">
              <a:buFont typeface="Arial"/>
              <a:buChar char="•"/>
            </a:pPr>
            <a:r>
              <a:rPr lang="en-US" sz="2600" dirty="0"/>
              <a:t>Sample 1: College and more has more response in favor</a:t>
            </a:r>
          </a:p>
        </p:txBody>
      </p:sp>
    </p:spTree>
    <p:extLst>
      <p:ext uri="{BB962C8B-B14F-4D97-AF65-F5344CB8AC3E}">
        <p14:creationId xmlns:p14="http://schemas.microsoft.com/office/powerpoint/2010/main" val="2475349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929" y="205979"/>
            <a:ext cx="8882071" cy="857250"/>
          </a:xfrm>
        </p:spPr>
        <p:txBody>
          <a:bodyPr>
            <a:noAutofit/>
          </a:bodyPr>
          <a:lstStyle/>
          <a:p>
            <a:r>
              <a:rPr lang="en-US" sz="3600" dirty="0"/>
              <a:t>Marital Status vs. Response in Two Samples</a:t>
            </a:r>
          </a:p>
        </p:txBody>
      </p:sp>
      <p:pic>
        <p:nvPicPr>
          <p:cNvPr id="6" name="Picture 5" descr="fig 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29" y="1164385"/>
            <a:ext cx="5695967" cy="37835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42147" y="1058701"/>
            <a:ext cx="31018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Other = Divorced</a:t>
            </a:r>
          </a:p>
          <a:p>
            <a:r>
              <a:rPr lang="en-US" sz="2600" dirty="0"/>
              <a:t>+ Single + Unknown</a:t>
            </a:r>
          </a:p>
          <a:p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Sample 1: married are limited</a:t>
            </a:r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Married respondents not willing to buy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028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Mortgage vs. Response in Two Samples</a:t>
            </a:r>
          </a:p>
        </p:txBody>
      </p:sp>
      <p:pic>
        <p:nvPicPr>
          <p:cNvPr id="6" name="Picture 5" descr="fig 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21" y="1141764"/>
            <a:ext cx="5611640" cy="37657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42149" y="1063229"/>
            <a:ext cx="310185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Sample 1: fewer respondents with mortgage</a:t>
            </a:r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Mortgage: Less likely to buy</a:t>
            </a:r>
          </a:p>
          <a:p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No mortgage: respond in conflicting trends  </a:t>
            </a:r>
          </a:p>
        </p:txBody>
      </p:sp>
    </p:spTree>
    <p:extLst>
      <p:ext uri="{BB962C8B-B14F-4D97-AF65-F5344CB8AC3E}">
        <p14:creationId xmlns:p14="http://schemas.microsoft.com/office/powerpoint/2010/main" val="1173424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6" y="205979"/>
            <a:ext cx="8915786" cy="857250"/>
          </a:xfrm>
        </p:spPr>
        <p:txBody>
          <a:bodyPr>
            <a:noAutofit/>
          </a:bodyPr>
          <a:lstStyle/>
          <a:p>
            <a:r>
              <a:rPr lang="en-US" sz="3600" dirty="0"/>
              <a:t>Primary phone vs. Response in Two Samples</a:t>
            </a:r>
          </a:p>
        </p:txBody>
      </p:sp>
      <p:pic>
        <p:nvPicPr>
          <p:cNvPr id="6" name="Picture 5" descr="fig 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66" y="1168913"/>
            <a:ext cx="5590973" cy="37273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90171" y="1189201"/>
            <a:ext cx="33378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Other = Telephone</a:t>
            </a:r>
          </a:p>
          <a:p>
            <a:r>
              <a:rPr lang="en-US" sz="2600" dirty="0"/>
              <a:t> + Unknown</a:t>
            </a:r>
          </a:p>
          <a:p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Cellular </a:t>
            </a:r>
          </a:p>
          <a:p>
            <a:pPr marL="914400" lvl="1" indent="-457200">
              <a:buFont typeface="Arial"/>
              <a:buChar char="•"/>
            </a:pPr>
            <a:r>
              <a:rPr lang="en-US" sz="2200" dirty="0"/>
              <a:t>Sample 1: ≤ 1/2 </a:t>
            </a:r>
          </a:p>
          <a:p>
            <a:pPr marL="914400" lvl="1" indent="-457200">
              <a:buFont typeface="Arial"/>
              <a:buChar char="•"/>
            </a:pPr>
            <a:r>
              <a:rPr lang="en-US" sz="2200" dirty="0"/>
              <a:t>Sample 2: ≥ 1/2</a:t>
            </a:r>
          </a:p>
          <a:p>
            <a:pPr marL="914400" lvl="1" indent="-457200">
              <a:buFont typeface="Arial"/>
              <a:buChar char="•"/>
            </a:pPr>
            <a:r>
              <a:rPr lang="en-US" sz="2200" dirty="0"/>
              <a:t>Respond in opposite tendencies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8177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887" y="108490"/>
            <a:ext cx="8912204" cy="857250"/>
          </a:xfrm>
        </p:spPr>
        <p:txBody>
          <a:bodyPr>
            <a:noAutofit/>
          </a:bodyPr>
          <a:lstStyle/>
          <a:p>
            <a:r>
              <a:rPr lang="en-US" sz="3600" dirty="0"/>
              <a:t>Delinquency vs. Credit in Default</a:t>
            </a:r>
          </a:p>
        </p:txBody>
      </p:sp>
      <p:pic>
        <p:nvPicPr>
          <p:cNvPr id="6" name="Picture 5" descr="fig 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28" y="1089744"/>
            <a:ext cx="5639614" cy="38514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26179" y="1225111"/>
            <a:ext cx="29178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Delinquency ≈ Credit in Default</a:t>
            </a:r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Sample 2: the majority are not in default</a:t>
            </a:r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Similar response trend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90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Gender vs. Race in Sample 1</a:t>
            </a:r>
          </a:p>
        </p:txBody>
      </p:sp>
      <p:pic>
        <p:nvPicPr>
          <p:cNvPr id="5" name="Picture 4" descr="Screen Shot 2021-03-30 at 11.20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24" y="1146931"/>
            <a:ext cx="5345496" cy="37605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04991" y="1449902"/>
            <a:ext cx="336033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>
                <a:solidFill>
                  <a:srgbClr val="FF0000"/>
                </a:solidFill>
              </a:rPr>
              <a:t>Male and White </a:t>
            </a:r>
            <a:r>
              <a:rPr lang="en-US" sz="2600" dirty="0"/>
              <a:t>are overrepresented</a:t>
            </a:r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Similar patterns of response for both </a:t>
            </a:r>
            <a:r>
              <a:rPr lang="en-US" sz="2600" dirty="0">
                <a:solidFill>
                  <a:srgbClr val="FF0000"/>
                </a:solidFill>
              </a:rPr>
              <a:t>Gender</a:t>
            </a:r>
            <a:r>
              <a:rPr lang="en-US" sz="2600" dirty="0"/>
              <a:t> and </a:t>
            </a:r>
            <a:r>
              <a:rPr lang="en-US" sz="2600" dirty="0">
                <a:solidFill>
                  <a:srgbClr val="FF0000"/>
                </a:solidFill>
              </a:rPr>
              <a:t>Race</a:t>
            </a:r>
          </a:p>
        </p:txBody>
      </p:sp>
    </p:spTree>
    <p:extLst>
      <p:ext uri="{BB962C8B-B14F-4D97-AF65-F5344CB8AC3E}">
        <p14:creationId xmlns:p14="http://schemas.microsoft.com/office/powerpoint/2010/main" val="48870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Personal Loan vs. Response in Sample 2</a:t>
            </a:r>
          </a:p>
        </p:txBody>
      </p:sp>
      <p:pic>
        <p:nvPicPr>
          <p:cNvPr id="5" name="Picture 4" descr="Screen Shot 2021-03-30 at 11.20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67" y="1223562"/>
            <a:ext cx="5182310" cy="3695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76636" y="1539819"/>
            <a:ext cx="302318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Regardless of having personal loan or not, respondents both tend to not buy the product </a:t>
            </a:r>
          </a:p>
        </p:txBody>
      </p:sp>
    </p:spTree>
    <p:extLst>
      <p:ext uri="{BB962C8B-B14F-4D97-AF65-F5344CB8AC3E}">
        <p14:creationId xmlns:p14="http://schemas.microsoft.com/office/powerpoint/2010/main" val="1748121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Results of Likelihood Ratio Tests   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21617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600" dirty="0"/>
              <a:t>Sample 1: Response is significantly associated with </a:t>
            </a:r>
            <a:r>
              <a:rPr lang="en-US" sz="2600" dirty="0">
                <a:solidFill>
                  <a:srgbClr val="FF0000"/>
                </a:solidFill>
              </a:rPr>
              <a:t>Job, Education, Marital status, Mortgage, Primary phone, </a:t>
            </a:r>
            <a:r>
              <a:rPr lang="en-US" sz="2600" dirty="0"/>
              <a:t>Delinquency, Gender and Race</a:t>
            </a:r>
          </a:p>
          <a:p>
            <a:pPr marL="342900" lvl="1" indent="-342900">
              <a:buFont typeface="Arial"/>
              <a:buChar char="•"/>
            </a:pPr>
            <a:r>
              <a:rPr lang="en-US" sz="2600" dirty="0"/>
              <a:t>Sample 2: Response is significantly associated with </a:t>
            </a:r>
            <a:r>
              <a:rPr lang="en-US" sz="2600" dirty="0">
                <a:solidFill>
                  <a:srgbClr val="FF0000"/>
                </a:solidFill>
              </a:rPr>
              <a:t>Job, Education, Marital status, Mortgage, Primary phone, </a:t>
            </a:r>
            <a:r>
              <a:rPr lang="en-US" sz="2600" dirty="0"/>
              <a:t>Credit in default and Personal loan</a:t>
            </a:r>
          </a:p>
          <a:p>
            <a:pPr marL="342900" lvl="1" indent="-342900">
              <a:buFont typeface="Arial"/>
              <a:buChar char="•"/>
            </a:pPr>
            <a:r>
              <a:rPr lang="en-US" sz="2600" dirty="0"/>
              <a:t>Sample 1 and Sample 2 (</a:t>
            </a:r>
            <a:r>
              <a:rPr lang="en-US" sz="2600" dirty="0">
                <a:solidFill>
                  <a:srgbClr val="FF0000"/>
                </a:solidFill>
              </a:rPr>
              <a:t>5 variables </a:t>
            </a:r>
            <a:r>
              <a:rPr lang="en-US" sz="2600" dirty="0"/>
              <a:t>in common): </a:t>
            </a:r>
            <a:r>
              <a:rPr lang="en-US" sz="2600" dirty="0">
                <a:solidFill>
                  <a:srgbClr val="FF0000"/>
                </a:solidFill>
              </a:rPr>
              <a:t>not</a:t>
            </a:r>
            <a:r>
              <a:rPr lang="en-US" sz="2600" dirty="0"/>
              <a:t> from </a:t>
            </a:r>
            <a:r>
              <a:rPr lang="en-US" sz="2600" dirty="0">
                <a:solidFill>
                  <a:srgbClr val="FF0000"/>
                </a:solidFill>
              </a:rPr>
              <a:t>the same population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81951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08" y="205979"/>
            <a:ext cx="8971979" cy="857250"/>
          </a:xfrm>
        </p:spPr>
        <p:txBody>
          <a:bodyPr>
            <a:noAutofit/>
          </a:bodyPr>
          <a:lstStyle/>
          <a:p>
            <a:r>
              <a:rPr lang="en-US" sz="3600" dirty="0" smtClean="0"/>
              <a:t>Summary: Comparisons of the Two Samples</a:t>
            </a:r>
            <a:endParaRPr lang="en-US" sz="3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625034"/>
              </p:ext>
            </p:extLst>
          </p:nvPr>
        </p:nvGraphicFramePr>
        <p:xfrm>
          <a:off x="876610" y="1308913"/>
          <a:ext cx="7428710" cy="2453640"/>
        </p:xfrm>
        <a:graphic>
          <a:graphicData uri="http://schemas.openxmlformats.org/drawingml/2006/table">
            <a:tbl>
              <a:tblPr/>
              <a:tblGrid>
                <a:gridCol w="2189806"/>
                <a:gridCol w="2577874"/>
                <a:gridCol w="2661030"/>
              </a:tblGrid>
              <a:tr h="3864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Variables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56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Overrepresented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56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underrepresented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56F8"/>
                    </a:solidFill>
                  </a:tcPr>
                </a:tc>
              </a:tr>
              <a:tr h="375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Job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Student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Blue collar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Education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College and more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Marital status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Married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Mortgage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</a:t>
                      </a:r>
                      <a:r>
                        <a:rPr lang="en-US" sz="2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mortgage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Primary phone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Cellular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7182" y="3959708"/>
            <a:ext cx="873945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Second sample</a:t>
            </a:r>
            <a:r>
              <a:rPr lang="en-US" sz="2600" dirty="0" smtClean="0"/>
              <a:t>: </a:t>
            </a:r>
            <a:r>
              <a:rPr lang="en-US" sz="2600" dirty="0"/>
              <a:t>more respondents who are not willing to purchase the product than those who are.</a:t>
            </a:r>
          </a:p>
          <a:p>
            <a:r>
              <a:rPr lang="en-US" sz="2600" dirty="0" smtClean="0"/>
              <a:t>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1287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81671" y="1209800"/>
            <a:ext cx="8562329" cy="39336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/>
              <a:t>Introduction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Data processing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 dirty="0" smtClean="0"/>
              <a:t>Comparisons of the two </a:t>
            </a:r>
            <a:r>
              <a:rPr lang="en-US" sz="2800" dirty="0"/>
              <a:t>s</a:t>
            </a:r>
            <a:r>
              <a:rPr lang="en-US" sz="2800" dirty="0" smtClean="0"/>
              <a:t>amples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Exploratory data </a:t>
            </a:r>
            <a:r>
              <a:rPr lang="en-US" sz="2800" dirty="0"/>
              <a:t>a</a:t>
            </a:r>
            <a:r>
              <a:rPr lang="en-US" sz="2800" dirty="0" smtClean="0"/>
              <a:t>nalysis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Data Modeling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Application of model to determine a </a:t>
            </a:r>
            <a:r>
              <a:rPr lang="en-US" sz="2800" dirty="0" smtClean="0">
                <a:solidFill>
                  <a:srgbClr val="FF0000"/>
                </a:solidFill>
              </a:rPr>
              <a:t>Manufacturer suggested Retail Price (MSRP)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Conclusions </a:t>
            </a:r>
            <a:endParaRPr lang="en-US" sz="2800" dirty="0" smtClean="0"/>
          </a:p>
          <a:p>
            <a:pPr marL="0" indent="0">
              <a:lnSpc>
                <a:spcPct val="110000"/>
              </a:lnSpc>
              <a:buNone/>
            </a:pPr>
            <a:endParaRPr lang="en-US" dirty="0" smtClean="0"/>
          </a:p>
          <a:p>
            <a:pPr marL="0" indent="0">
              <a:lnSpc>
                <a:spcPct val="110000"/>
              </a:lnSpc>
              <a:buNone/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 marL="0" indent="0">
              <a:lnSpc>
                <a:spcPct val="110000"/>
              </a:lnSpc>
              <a:buNone/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8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F2C811-FC29-4ADB-A975-AE08695C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0C1EF8-B3FA-49AE-A46B-787C6C357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To find variables such that they will create a linear boundary between the two classes, “willing to purchase” and “not willing to purchase”</a:t>
            </a:r>
          </a:p>
        </p:txBody>
      </p:sp>
    </p:spTree>
    <p:extLst>
      <p:ext uri="{BB962C8B-B14F-4D97-AF65-F5344CB8AC3E}">
        <p14:creationId xmlns:p14="http://schemas.microsoft.com/office/powerpoint/2010/main" val="1187401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28F543-7A5B-44C7-A079-B44B7B74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 and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1329C3-E2D1-48AD-9F85-B005BD147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412" y="1200150"/>
            <a:ext cx="3742223" cy="3538103"/>
          </a:xfrm>
        </p:spPr>
        <p:txBody>
          <a:bodyPr>
            <a:normAutofit/>
          </a:bodyPr>
          <a:lstStyle/>
          <a:p>
            <a:r>
              <a:rPr lang="en-US" sz="2600" dirty="0"/>
              <a:t>Respondents with higher price value or more willing to </a:t>
            </a:r>
            <a:r>
              <a:rPr lang="en-US" sz="2600" dirty="0" smtClean="0"/>
              <a:t>purchase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Older age demographic more willing to purchase.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1E038A8-5048-4FEA-B8F7-3D340BECC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65" y="1167365"/>
            <a:ext cx="4832213" cy="357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65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54F08E-CD41-4DA8-B30E-09AD23CC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Default on Credit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21D0FDE8-9E68-477D-8F85-9C5F30F2A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056" y="1200150"/>
            <a:ext cx="2881744" cy="3695147"/>
          </a:xfrm>
        </p:spPr>
        <p:txBody>
          <a:bodyPr>
            <a:normAutofit/>
          </a:bodyPr>
          <a:lstStyle/>
          <a:p>
            <a:r>
              <a:rPr lang="en-US" sz="2600" dirty="0"/>
              <a:t>Not defaulting on credit, improves likelihood of purchase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7FD963A-36EE-47B9-843A-F0D03AFB3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200152"/>
            <a:ext cx="5166287" cy="369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48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CE32FE-4C6E-436C-9CA2-9A55BDDD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Non-mortgage Loan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0AF09D-15C9-4A10-ABCF-A1551D0E9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544" y="1200150"/>
            <a:ext cx="2742560" cy="4020685"/>
          </a:xfrm>
        </p:spPr>
        <p:txBody>
          <a:bodyPr>
            <a:normAutofit/>
          </a:bodyPr>
          <a:lstStyle/>
          <a:p>
            <a:r>
              <a:rPr lang="en-US" sz="2600" dirty="0"/>
              <a:t>People without loans more willing to </a:t>
            </a:r>
            <a:r>
              <a:rPr lang="en-US" sz="2600" dirty="0" smtClean="0"/>
              <a:t>purchase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Financial freedom improves likelihood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B6D8B6B-AB20-437B-B184-A74A2D609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0151"/>
            <a:ext cx="5470153" cy="373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48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6DC599-D44E-4B12-9C01-600C753A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Level of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F1A9E0-F282-45D0-8CF1-DD995CD7E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840" y="1201421"/>
            <a:ext cx="3405695" cy="3736099"/>
          </a:xfrm>
        </p:spPr>
        <p:txBody>
          <a:bodyPr>
            <a:normAutofit/>
          </a:bodyPr>
          <a:lstStyle/>
          <a:p>
            <a:r>
              <a:rPr lang="en-US" sz="2600" dirty="0"/>
              <a:t>Individuals with tertiary and secondary education are more likely to purchase.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F8B4E09-C317-42E8-ADBC-259E60CB7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65" y="1201420"/>
            <a:ext cx="5323937" cy="373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45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7DE251-AA4B-4623-AD34-FAD44A85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Non-informative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73E3A6-297C-4211-9EB0-B7621FA1F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854" y="1200151"/>
            <a:ext cx="3574975" cy="3394472"/>
          </a:xfrm>
        </p:spPr>
        <p:txBody>
          <a:bodyPr>
            <a:normAutofit/>
          </a:bodyPr>
          <a:lstStyle/>
          <a:p>
            <a:r>
              <a:rPr lang="en-US" sz="2600" dirty="0"/>
              <a:t>Marital Status shows little to </a:t>
            </a:r>
            <a:r>
              <a:rPr lang="en-US" sz="2600" dirty="0" smtClean="0"/>
              <a:t>no difference </a:t>
            </a:r>
            <a:r>
              <a:rPr lang="en-US" sz="2600" dirty="0"/>
              <a:t>in difference in proportions.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70AAB59-4935-4E83-A26D-038F526A0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96" y="1200151"/>
            <a:ext cx="5081929" cy="373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21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48AC63-00A3-41EF-BF2F-85D07338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Job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B8F4216-2D2D-41E6-BC8F-675E9C2E9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" y="1063229"/>
            <a:ext cx="8229600" cy="387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36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6BF736-152A-42E1-87E7-816FE138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Modeling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8D196D-690F-4619-8922-72AC795D0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71040"/>
          </a:xfrm>
        </p:spPr>
        <p:txBody>
          <a:bodyPr>
            <a:normAutofit/>
          </a:bodyPr>
          <a:lstStyle/>
          <a:p>
            <a:r>
              <a:rPr lang="en-US" sz="2600" dirty="0"/>
              <a:t>Selected variables Age, default, loan status, and education</a:t>
            </a:r>
            <a:r>
              <a:rPr lang="en-US" sz="2600" dirty="0" smtClean="0"/>
              <a:t>.</a:t>
            </a:r>
          </a:p>
          <a:p>
            <a:endParaRPr lang="en-US" sz="2600" dirty="0"/>
          </a:p>
          <a:p>
            <a:r>
              <a:rPr lang="en-US" sz="2600" dirty="0"/>
              <a:t>Only 15 possible models when considering to include variable or not</a:t>
            </a:r>
            <a:r>
              <a:rPr lang="en-US" sz="2600" dirty="0" smtClean="0"/>
              <a:t>.</a:t>
            </a:r>
          </a:p>
          <a:p>
            <a:endParaRPr lang="en-US" sz="2600" dirty="0"/>
          </a:p>
          <a:p>
            <a:r>
              <a:rPr lang="en-US" sz="2600" dirty="0"/>
              <a:t>We tried every model picking the best one, using cross-validation to ensure we did not overfit.</a:t>
            </a:r>
          </a:p>
        </p:txBody>
      </p:sp>
    </p:spTree>
    <p:extLst>
      <p:ext uri="{BB962C8B-B14F-4D97-AF65-F5344CB8AC3E}">
        <p14:creationId xmlns:p14="http://schemas.microsoft.com/office/powerpoint/2010/main" val="996163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F33E67-D1E4-4F72-9922-FD7DFB02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274ED1-0472-4B33-92A9-670A14201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83" y="3892551"/>
            <a:ext cx="8471217" cy="1044970"/>
          </a:xfrm>
        </p:spPr>
        <p:txBody>
          <a:bodyPr>
            <a:normAutofit/>
          </a:bodyPr>
          <a:lstStyle/>
          <a:p>
            <a:r>
              <a:rPr lang="en-US" sz="2600" dirty="0"/>
              <a:t>Tertiary educated individuals without a loan will be the most likely group to advertise to.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33F2666-A712-47CB-8AEF-65D1D9117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82" y="1063229"/>
            <a:ext cx="4191635" cy="27042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B0360A7-1474-411C-A1EB-0122A406D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63228"/>
            <a:ext cx="4356417" cy="270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35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B47588-85B7-4CB8-975E-E0F14196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estimated Response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C640BF-8586-4924-8AE5-1B6D92039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We withheld 50% of our data to test our model against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For every observation, the model gave a predicted probability of a purchase</a:t>
            </a:r>
            <a:r>
              <a:rPr lang="en-US" sz="2600" dirty="0" smtClean="0"/>
              <a:t>.</a:t>
            </a:r>
          </a:p>
          <a:p>
            <a:endParaRPr lang="en-US" sz="2600" dirty="0"/>
          </a:p>
          <a:p>
            <a:r>
              <a:rPr lang="en-US" sz="2600" dirty="0"/>
              <a:t>From these probabilities we have an estimated favorable response rate of </a:t>
            </a:r>
            <a:r>
              <a:rPr lang="en-US" sz="2600" b="1" dirty="0"/>
              <a:t>12.14%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1160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Introduction: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884" y="1200151"/>
            <a:ext cx="8837116" cy="3394472"/>
          </a:xfrm>
        </p:spPr>
        <p:txBody>
          <a:bodyPr>
            <a:noAutofit/>
          </a:bodyPr>
          <a:lstStyle/>
          <a:p>
            <a:r>
              <a:rPr lang="en-US" altLang="zh-CN" sz="2600" dirty="0"/>
              <a:t>5 major metropolitan areas</a:t>
            </a:r>
          </a:p>
          <a:p>
            <a:pPr marL="0" indent="0">
              <a:buNone/>
            </a:pPr>
            <a:endParaRPr lang="en-US" altLang="zh-CN" sz="2600" dirty="0"/>
          </a:p>
          <a:p>
            <a:r>
              <a:rPr lang="en-US" altLang="zh-CN" sz="2600" dirty="0"/>
              <a:t>Sample 1: </a:t>
            </a:r>
            <a:r>
              <a:rPr lang="en-US" altLang="zh-CN" sz="2600" dirty="0">
                <a:solidFill>
                  <a:srgbClr val="FF0000"/>
                </a:solidFill>
              </a:rPr>
              <a:t>421</a:t>
            </a:r>
            <a:r>
              <a:rPr lang="en-US" altLang="zh-CN" sz="2600" dirty="0"/>
              <a:t> observations of 8 variables; </a:t>
            </a:r>
            <a:r>
              <a:rPr lang="en-US" altLang="zh-CN" sz="2600" dirty="0">
                <a:solidFill>
                  <a:srgbClr val="FF0000"/>
                </a:solidFill>
              </a:rPr>
              <a:t>50.36% in favor</a:t>
            </a:r>
          </a:p>
          <a:p>
            <a:endParaRPr lang="en-US" altLang="zh-CN" sz="2600" dirty="0"/>
          </a:p>
          <a:p>
            <a:r>
              <a:rPr lang="en-US" altLang="zh-CN" sz="2600" dirty="0"/>
              <a:t>Sample 2: </a:t>
            </a:r>
            <a:r>
              <a:rPr lang="en-US" sz="2600" dirty="0">
                <a:solidFill>
                  <a:srgbClr val="FF0000"/>
                </a:solidFill>
              </a:rPr>
              <a:t>45,211</a:t>
            </a:r>
            <a:r>
              <a:rPr lang="en-US" sz="2600" dirty="0"/>
              <a:t> observations </a:t>
            </a:r>
            <a:r>
              <a:rPr lang="en-US" altLang="zh-CN" sz="2600" dirty="0"/>
              <a:t>of</a:t>
            </a:r>
            <a:r>
              <a:rPr lang="en-US" sz="2600" dirty="0"/>
              <a:t> 17 variables; response rate</a:t>
            </a:r>
            <a:r>
              <a:rPr lang="en-US" sz="2600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>
                <a:solidFill>
                  <a:srgbClr val="FF0000"/>
                </a:solidFill>
              </a:rPr>
              <a:t>Break-even </a:t>
            </a:r>
            <a:r>
              <a:rPr lang="en-US" sz="2600" dirty="0"/>
              <a:t>response rate: </a:t>
            </a:r>
            <a:r>
              <a:rPr lang="en-US" sz="2600" dirty="0">
                <a:solidFill>
                  <a:srgbClr val="FF0000"/>
                </a:solidFill>
              </a:rPr>
              <a:t>24.13%</a:t>
            </a:r>
          </a:p>
        </p:txBody>
      </p:sp>
    </p:spTree>
    <p:extLst>
      <p:ext uri="{BB962C8B-B14F-4D97-AF65-F5344CB8AC3E}">
        <p14:creationId xmlns:p14="http://schemas.microsoft.com/office/powerpoint/2010/main" val="518541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434CF8-E195-42CE-B212-9EA8D02B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Suggested MSRP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73F023-068B-4042-B992-92FE4B4B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3345" y="1063229"/>
            <a:ext cx="3624011" cy="3874292"/>
          </a:xfrm>
        </p:spPr>
        <p:txBody>
          <a:bodyPr>
            <a:normAutofit/>
          </a:bodyPr>
          <a:lstStyle/>
          <a:p>
            <a:r>
              <a:rPr lang="en-US" sz="2600" dirty="0"/>
              <a:t>Simulation on test set using probabilities of purchase and price willing to pay to estimate revenue.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C2EE734-F4DA-4BC6-8B44-727C91150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" y="1063229"/>
            <a:ext cx="5434013" cy="387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04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401D15-A9CF-491F-8A44-73CB0945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Conclusion &amp; Further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184F5D-7B1E-4488-B6F0-B84150610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Results of our likelihood test suggest that initial survey was not representative of greater </a:t>
            </a:r>
            <a:r>
              <a:rPr lang="en-US" sz="2600" dirty="0" smtClean="0"/>
              <a:t>population</a:t>
            </a:r>
          </a:p>
          <a:p>
            <a:endParaRPr lang="en-US" sz="2600" dirty="0"/>
          </a:p>
          <a:p>
            <a:r>
              <a:rPr lang="en-US" sz="2600" dirty="0"/>
              <a:t>Results of logistic regression modeling suggest a 12.14% favorable response rate</a:t>
            </a:r>
            <a:r>
              <a:rPr lang="en-US" sz="2600" dirty="0" smtClean="0"/>
              <a:t>.</a:t>
            </a:r>
          </a:p>
          <a:p>
            <a:endParaRPr lang="en-US" sz="2600" dirty="0"/>
          </a:p>
          <a:p>
            <a:r>
              <a:rPr lang="en-US" sz="2600" dirty="0"/>
              <a:t>If launch of product does occur, our suggested MSRP is roughly $49.99.</a:t>
            </a:r>
          </a:p>
        </p:txBody>
      </p:sp>
    </p:spTree>
    <p:extLst>
      <p:ext uri="{BB962C8B-B14F-4D97-AF65-F5344CB8AC3E}">
        <p14:creationId xmlns:p14="http://schemas.microsoft.com/office/powerpoint/2010/main" val="22305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Introduction: Specific 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821594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Specific Aim 1: To compare the </a:t>
            </a:r>
            <a:r>
              <a:rPr lang="en-US" sz="2800" dirty="0">
                <a:solidFill>
                  <a:srgbClr val="FF0000"/>
                </a:solidFill>
              </a:rPr>
              <a:t>demographic features</a:t>
            </a:r>
            <a:r>
              <a:rPr lang="en-US" sz="2800" dirty="0"/>
              <a:t> of the </a:t>
            </a:r>
            <a:r>
              <a:rPr lang="en-US" sz="2800" dirty="0">
                <a:solidFill>
                  <a:srgbClr val="FF0000"/>
                </a:solidFill>
              </a:rPr>
              <a:t>two samples </a:t>
            </a:r>
            <a:r>
              <a:rPr lang="en-US" sz="2800" dirty="0"/>
              <a:t>qualitatively and quantitatively.</a:t>
            </a:r>
          </a:p>
          <a:p>
            <a:endParaRPr lang="en-US" sz="2800" dirty="0"/>
          </a:p>
          <a:p>
            <a:r>
              <a:rPr lang="en-US" sz="2800" dirty="0"/>
              <a:t> Specific Aim 2: To recommend on </a:t>
            </a:r>
            <a:r>
              <a:rPr lang="en-US" sz="2800" dirty="0">
                <a:solidFill>
                  <a:srgbClr val="FF0000"/>
                </a:solidFill>
              </a:rPr>
              <a:t>whether</a:t>
            </a:r>
            <a:r>
              <a:rPr lang="en-US" sz="2800" dirty="0"/>
              <a:t> the client should move forward with the campaign and provide suggestions on </a:t>
            </a:r>
            <a:r>
              <a:rPr lang="en-US" sz="2800" dirty="0">
                <a:solidFill>
                  <a:srgbClr val="FF0000"/>
                </a:solidFill>
              </a:rPr>
              <a:t>campaign strategies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 Specific Aims 3: To determine </a:t>
            </a:r>
            <a:r>
              <a:rPr lang="en-US" sz="2800" dirty="0">
                <a:solidFill>
                  <a:srgbClr val="FF0000"/>
                </a:solidFill>
              </a:rPr>
              <a:t>a Manufacturer Suggested Retail Price (MSRP)</a:t>
            </a:r>
            <a:r>
              <a:rPr lang="en-US" sz="2800" dirty="0"/>
              <a:t> which optimizes revenue.</a:t>
            </a:r>
          </a:p>
        </p:txBody>
      </p:sp>
    </p:spTree>
    <p:extLst>
      <p:ext uri="{BB962C8B-B14F-4D97-AF65-F5344CB8AC3E}">
        <p14:creationId xmlns:p14="http://schemas.microsoft.com/office/powerpoint/2010/main" val="384782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74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Data Processing</a:t>
            </a:r>
          </a:p>
        </p:txBody>
      </p:sp>
      <p:pic>
        <p:nvPicPr>
          <p:cNvPr id="5" name="Picture 4" descr="fig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14" y="965824"/>
            <a:ext cx="2479926" cy="40474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615" y="1146435"/>
            <a:ext cx="59531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600" dirty="0"/>
              <a:t>17216 (38.10%)      ≥1 missing</a:t>
            </a:r>
            <a:r>
              <a:rPr lang="en-US" altLang="zh-CN" sz="2600" dirty="0"/>
              <a:t> values</a:t>
            </a:r>
          </a:p>
          <a:p>
            <a:pPr marL="285750" indent="-285750">
              <a:buFont typeface="Arial"/>
              <a:buChar char="•"/>
            </a:pPr>
            <a:endParaRPr lang="en-US" altLang="zh-CN" sz="2600" dirty="0"/>
          </a:p>
          <a:p>
            <a:pPr marL="285750" indent="-285750">
              <a:buFont typeface="Arial"/>
              <a:buChar char="•"/>
            </a:pPr>
            <a:r>
              <a:rPr lang="en-US" altLang="zh-CN" sz="2600" dirty="0"/>
              <a:t>Categorical variables (</a:t>
            </a:r>
            <a:r>
              <a:rPr lang="en-US" altLang="zh-CN" sz="2600" dirty="0">
                <a:solidFill>
                  <a:srgbClr val="FF0000"/>
                </a:solidFill>
              </a:rPr>
              <a:t>“Unknown”</a:t>
            </a:r>
            <a:r>
              <a:rPr lang="en-US" altLang="zh-CN" sz="2600" dirty="0"/>
              <a:t>)</a:t>
            </a:r>
          </a:p>
          <a:p>
            <a:pPr marL="285750" indent="-285750">
              <a:buFont typeface="Arial"/>
              <a:buChar char="•"/>
            </a:pPr>
            <a:endParaRPr lang="en-US" altLang="zh-CN" sz="2600" dirty="0"/>
          </a:p>
          <a:p>
            <a:pPr marL="285750" indent="-285750">
              <a:buFont typeface="Arial"/>
              <a:buChar char="•"/>
            </a:pPr>
            <a:r>
              <a:rPr lang="en-US" altLang="zh-CN" sz="2600" dirty="0"/>
              <a:t>Numeric variables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CN" sz="2200" dirty="0"/>
              <a:t> 439 (0.97%)      </a:t>
            </a:r>
            <a:r>
              <a:rPr lang="en-US" sz="2200" dirty="0"/>
              <a:t>≥2 missing</a:t>
            </a:r>
            <a:r>
              <a:rPr lang="en-US" altLang="zh-CN" sz="2200" dirty="0"/>
              <a:t> num. variables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CN" sz="2200" dirty="0"/>
              <a:t>Missing at random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CN" sz="2200" dirty="0"/>
              <a:t>Replace missing values with the </a:t>
            </a:r>
            <a:r>
              <a:rPr lang="en-US" altLang="zh-CN" sz="2200" dirty="0">
                <a:solidFill>
                  <a:srgbClr val="FF0000"/>
                </a:solidFill>
              </a:rPr>
              <a:t>medians</a:t>
            </a:r>
          </a:p>
          <a:p>
            <a:pPr lvl="1"/>
            <a:endParaRPr lang="en-US" altLang="zh-CN" sz="2200" dirty="0"/>
          </a:p>
          <a:p>
            <a:pPr lvl="1"/>
            <a:endParaRPr lang="en-US" altLang="zh-CN" sz="2200" dirty="0"/>
          </a:p>
          <a:p>
            <a:pPr marL="457200" indent="-457200">
              <a:buFont typeface="Arial"/>
              <a:buChar char="•"/>
            </a:pPr>
            <a:endParaRPr lang="en-US" altLang="zh-CN" sz="2400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2824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930133" y="1523633"/>
            <a:ext cx="3880221" cy="3158313"/>
          </a:xfrm>
          <a:prstGeom prst="ellipse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Comparisons of the Two Samples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54907" y="1292549"/>
            <a:ext cx="5465536" cy="3484260"/>
            <a:chOff x="434724" y="1292549"/>
            <a:chExt cx="5465536" cy="3484260"/>
          </a:xfrm>
        </p:grpSpPr>
        <p:sp>
          <p:nvSpPr>
            <p:cNvPr id="4" name="Oval 3"/>
            <p:cNvSpPr/>
            <p:nvPr/>
          </p:nvSpPr>
          <p:spPr>
            <a:xfrm>
              <a:off x="434724" y="1292549"/>
              <a:ext cx="4231330" cy="3484260"/>
            </a:xfrm>
            <a:prstGeom prst="ellipse">
              <a:avLst/>
            </a:prstGeom>
            <a:solidFill>
              <a:srgbClr val="4B56F8">
                <a:alpha val="58000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9093" y="1523633"/>
              <a:ext cx="2169049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90"/>
                  </a:solidFill>
                </a:rPr>
                <a:t>Age </a:t>
              </a:r>
            </a:p>
            <a:p>
              <a:pPr algn="ctr"/>
              <a:r>
                <a:rPr lang="en-US" sz="2400" dirty="0">
                  <a:solidFill>
                    <a:srgbClr val="000090"/>
                  </a:solidFill>
                </a:rPr>
                <a:t>Balance</a:t>
              </a:r>
            </a:p>
            <a:p>
              <a:pPr algn="ctr"/>
              <a:r>
                <a:rPr lang="en-US" sz="2400" dirty="0"/>
                <a:t>Job</a:t>
              </a:r>
            </a:p>
            <a:p>
              <a:pPr algn="ctr"/>
              <a:r>
                <a:rPr lang="en-US" sz="2400" dirty="0"/>
                <a:t>Education</a:t>
              </a:r>
            </a:p>
            <a:p>
              <a:pPr algn="ctr"/>
              <a:r>
                <a:rPr lang="en-US" sz="2400" dirty="0"/>
                <a:t>Marital status Mortgage Primary phone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5532" y="2354938"/>
              <a:ext cx="1899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0000"/>
                  </a:solidFill>
                </a:rPr>
                <a:t>Delinquency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6171" y="3000961"/>
              <a:ext cx="1253779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Gender</a:t>
              </a:r>
            </a:p>
            <a:p>
              <a:endParaRPr lang="en-US" sz="2400" dirty="0"/>
            </a:p>
            <a:p>
              <a:r>
                <a:rPr lang="en-US" sz="2400" dirty="0"/>
                <a:t>Race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90966" y="2136525"/>
              <a:ext cx="130929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Credit in default</a:t>
              </a:r>
            </a:p>
            <a:p>
              <a:endParaRPr lang="en-US" sz="2400" dirty="0"/>
            </a:p>
            <a:p>
              <a:r>
                <a:rPr lang="en-US" sz="2400" dirty="0"/>
                <a:t>Personal</a:t>
              </a:r>
            </a:p>
            <a:p>
              <a:r>
                <a:rPr lang="en-US" sz="2400" dirty="0"/>
                <a:t>loan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364853" y="2354938"/>
              <a:ext cx="209328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5990170" y="1708299"/>
            <a:ext cx="35943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Variables common in both samples:</a:t>
            </a:r>
          </a:p>
          <a:p>
            <a:endParaRPr lang="en-US" sz="2600" dirty="0"/>
          </a:p>
          <a:p>
            <a:pPr marL="342900" indent="-342900">
              <a:buFont typeface="Arial"/>
              <a:buChar char="•"/>
            </a:pPr>
            <a:r>
              <a:rPr lang="en-US" sz="2200" dirty="0"/>
              <a:t>2 numeric variables</a:t>
            </a:r>
          </a:p>
          <a:p>
            <a:endParaRPr lang="en-US" sz="2200" dirty="0"/>
          </a:p>
          <a:p>
            <a:pPr marL="342900" indent="-342900">
              <a:buFont typeface="Arial"/>
              <a:buChar char="•"/>
            </a:pPr>
            <a:r>
              <a:rPr lang="en-US" sz="2200" dirty="0"/>
              <a:t>5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1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 vs. Response</a:t>
            </a:r>
          </a:p>
        </p:txBody>
      </p:sp>
      <p:pic>
        <p:nvPicPr>
          <p:cNvPr id="8" name="Picture 7" descr="fig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45" y="1326268"/>
            <a:ext cx="5295559" cy="32977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96787" y="1371226"/>
            <a:ext cx="3587438" cy="4647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95% Confidence</a:t>
            </a:r>
          </a:p>
          <a:p>
            <a:r>
              <a:rPr lang="en-US" sz="2600" dirty="0"/>
              <a:t> Interval (sample 2)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/>
              <a:t>Yes: </a:t>
            </a:r>
            <a:r>
              <a:rPr lang="en-US" sz="2200" dirty="0">
                <a:solidFill>
                  <a:srgbClr val="FF0000"/>
                </a:solidFill>
              </a:rPr>
              <a:t>23</a:t>
            </a:r>
            <a:r>
              <a:rPr lang="en-US" sz="2200" dirty="0"/>
              <a:t> to 74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/>
              <a:t>No: 25 to 60 </a:t>
            </a:r>
          </a:p>
          <a:p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Means (sample 1)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/>
              <a:t>Yes: </a:t>
            </a:r>
            <a:r>
              <a:rPr lang="en-US" sz="2200" dirty="0">
                <a:solidFill>
                  <a:srgbClr val="FF0000"/>
                </a:solidFill>
              </a:rPr>
              <a:t>25.5</a:t>
            </a:r>
            <a:r>
              <a:rPr lang="en-US" sz="2200" dirty="0"/>
              <a:t> 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/>
              <a:t>No: 37.5 </a:t>
            </a:r>
          </a:p>
          <a:p>
            <a:r>
              <a:rPr lang="en-US" sz="2600" dirty="0"/>
              <a:t> </a:t>
            </a:r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6453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Non-mortgage Loan Balance vs. Response</a:t>
            </a:r>
          </a:p>
        </p:txBody>
      </p:sp>
      <p:pic>
        <p:nvPicPr>
          <p:cNvPr id="4" name="Picture 3" descr="fig 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24" y="1328085"/>
            <a:ext cx="5295028" cy="32665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0053" y="1382466"/>
            <a:ext cx="3587438" cy="4985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95% Confidence</a:t>
            </a:r>
          </a:p>
          <a:p>
            <a:r>
              <a:rPr lang="en-US" sz="2600" dirty="0"/>
              <a:t> Interval (sample 2)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/>
              <a:t>Yes: -$157.45 to $10185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/>
              <a:t>No: -$393 to </a:t>
            </a:r>
            <a:r>
              <a:rPr lang="en-US" sz="2200" dirty="0">
                <a:solidFill>
                  <a:srgbClr val="FF0000"/>
                </a:solidFill>
              </a:rPr>
              <a:t>$8266</a:t>
            </a:r>
          </a:p>
          <a:p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Means (sample 1)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/>
              <a:t>Yes: $</a:t>
            </a:r>
            <a:r>
              <a:rPr lang="en-US" sz="2200" dirty="0">
                <a:solidFill>
                  <a:srgbClr val="000000"/>
                </a:solidFill>
              </a:rPr>
              <a:t>1250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/>
              <a:t>No:  </a:t>
            </a:r>
            <a:r>
              <a:rPr lang="en-US" sz="2200" dirty="0">
                <a:solidFill>
                  <a:srgbClr val="FF0000"/>
                </a:solidFill>
              </a:rPr>
              <a:t>$23879</a:t>
            </a:r>
          </a:p>
          <a:p>
            <a:r>
              <a:rPr lang="en-US" sz="2600" dirty="0"/>
              <a:t> </a:t>
            </a:r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46664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Job vs. Response </a:t>
            </a:r>
          </a:p>
        </p:txBody>
      </p:sp>
      <p:pic>
        <p:nvPicPr>
          <p:cNvPr id="5" name="Picture 4" descr="fig 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28" y="1108187"/>
            <a:ext cx="5305934" cy="37955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46536" y="1108187"/>
            <a:ext cx="341879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Most responds no</a:t>
            </a:r>
          </a:p>
          <a:p>
            <a:pPr marL="285750" indent="-28575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Common: Blue collar, Management, Technician</a:t>
            </a:r>
          </a:p>
          <a:p>
            <a:pPr marL="285750" indent="-28575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Uncommon: Housemaid and Student</a:t>
            </a:r>
          </a:p>
          <a:p>
            <a:endParaRPr lang="en-US" sz="2200" dirty="0"/>
          </a:p>
          <a:p>
            <a:pPr marL="342900" indent="-342900">
              <a:buFont typeface="Arial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5273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3384</TotalTime>
  <Words>949</Words>
  <Application>Microsoft Macintosh PowerPoint</Application>
  <PresentationFormat>On-screen Show (16:9)</PresentationFormat>
  <Paragraphs>201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Risk Benefit Analysis for Toast-USB Launch</vt:lpstr>
      <vt:lpstr>Outline</vt:lpstr>
      <vt:lpstr>Introduction: Data</vt:lpstr>
      <vt:lpstr>Introduction: Specific Aims</vt:lpstr>
      <vt:lpstr>Data Processing</vt:lpstr>
      <vt:lpstr>Comparisons of the Two Samples</vt:lpstr>
      <vt:lpstr>Age vs. Response</vt:lpstr>
      <vt:lpstr>Non-mortgage Loan Balance vs. Response</vt:lpstr>
      <vt:lpstr>Job vs. Response </vt:lpstr>
      <vt:lpstr>Job vs. Response in Two Samples</vt:lpstr>
      <vt:lpstr>Education vs. Response in Two Samples</vt:lpstr>
      <vt:lpstr>Marital Status vs. Response in Two Samples</vt:lpstr>
      <vt:lpstr>Mortgage vs. Response in Two Samples</vt:lpstr>
      <vt:lpstr>Primary phone vs. Response in Two Samples</vt:lpstr>
      <vt:lpstr>Delinquency vs. Credit in Default</vt:lpstr>
      <vt:lpstr>Gender vs. Race in Sample 1</vt:lpstr>
      <vt:lpstr>Personal Loan vs. Response in Sample 2</vt:lpstr>
      <vt:lpstr>Results of Likelihood Ratio Tests   </vt:lpstr>
      <vt:lpstr>Summary: Comparisons of the Two Samples</vt:lpstr>
      <vt:lpstr>Exploratory Data Analysis</vt:lpstr>
      <vt:lpstr>Age and Price</vt:lpstr>
      <vt:lpstr>Default on Credit</vt:lpstr>
      <vt:lpstr>Non-mortgage Loan Status</vt:lpstr>
      <vt:lpstr>Level of Education</vt:lpstr>
      <vt:lpstr>Non-informative Variables</vt:lpstr>
      <vt:lpstr>Job </vt:lpstr>
      <vt:lpstr>Modeling Process</vt:lpstr>
      <vt:lpstr>Model Results</vt:lpstr>
      <vt:lpstr>The estimated Response Rate</vt:lpstr>
      <vt:lpstr>Suggested MSRP</vt:lpstr>
      <vt:lpstr>Conclusion &amp; Further Discussion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Nijia Ke</dc:creator>
  <cp:lastModifiedBy>Nijia Ke</cp:lastModifiedBy>
  <cp:revision>97</cp:revision>
  <dcterms:created xsi:type="dcterms:W3CDTF">2021-03-29T16:02:27Z</dcterms:created>
  <dcterms:modified xsi:type="dcterms:W3CDTF">2021-04-01T13:05:14Z</dcterms:modified>
</cp:coreProperties>
</file>