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5"/>
  </p:notesMasterIdLst>
  <p:sldIdLst>
    <p:sldId id="256" r:id="rId2"/>
    <p:sldId id="26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F9DCFC-655C-4CB4-A4DB-588B767805DE}">
          <p14:sldIdLst>
            <p14:sldId id="256"/>
            <p14:sldId id="269"/>
            <p14:sldId id="257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BC3E4-C956-40CB-AFCD-8F927AFF366E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4059C-20AD-48E2-B243-62F40DF01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0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90953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6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6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6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1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704274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0427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626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706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6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69D020A-50D9-4765-A420-14412044390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418153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FDF4AA6-3615-4AC4-A80F-32B15B7C54E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418153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2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611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59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4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7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71009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47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7839-97A4-44D6-B8EF-1A5DB2D08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/>
              <a:t>MySQL Data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FD140-E406-4165-9E64-ECEE2E5D3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cap="none" dirty="0"/>
              <a:t>Picking the right type of data for the job</a:t>
            </a:r>
          </a:p>
        </p:txBody>
      </p:sp>
    </p:spTree>
    <p:extLst>
      <p:ext uri="{BB962C8B-B14F-4D97-AF65-F5344CB8AC3E}">
        <p14:creationId xmlns:p14="http://schemas.microsoft.com/office/powerpoint/2010/main" val="507793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DC17-47DC-4A91-8D79-7FD9EE36F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Enumerated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E1DBB-5632-4447-8FCE-2B56AE850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24600" cy="4351338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ENUM</a:t>
            </a:r>
            <a:r>
              <a:rPr lang="en-US" dirty="0"/>
              <a:t>: a single predefined value</a:t>
            </a:r>
          </a:p>
          <a:p>
            <a:r>
              <a:rPr lang="en-US" dirty="0"/>
              <a:t>Example: ENUM('one', 'two', 'three') – the column must contain 'one', 'two', or 'three'</a:t>
            </a:r>
          </a:p>
          <a:p>
            <a:r>
              <a:rPr lang="en-US" dirty="0"/>
              <a:t>Works well with </a:t>
            </a:r>
            <a:r>
              <a:rPr lang="en-US" dirty="0">
                <a:solidFill>
                  <a:srgbClr val="00B0F0"/>
                </a:solidFill>
              </a:rPr>
              <a:t>Java </a:t>
            </a:r>
            <a:r>
              <a:rPr lang="en-US" dirty="0" err="1">
                <a:solidFill>
                  <a:srgbClr val="00B0F0"/>
                </a:solidFill>
              </a:rPr>
              <a:t>enum</a:t>
            </a:r>
            <a:r>
              <a:rPr lang="en-US" dirty="0"/>
              <a:t> type</a:t>
            </a:r>
          </a:p>
        </p:txBody>
      </p:sp>
    </p:spTree>
    <p:extLst>
      <p:ext uri="{BB962C8B-B14F-4D97-AF65-F5344CB8AC3E}">
        <p14:creationId xmlns:p14="http://schemas.microsoft.com/office/powerpoint/2010/main" val="289394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A3067-828D-47EB-B790-07132FB71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F2470-0D53-4D15-9654-2797371F6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198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BOOLEAN</a:t>
            </a:r>
            <a:r>
              <a:rPr lang="en-US" dirty="0"/>
              <a:t>: value can be set to </a:t>
            </a:r>
            <a:r>
              <a:rPr lang="en-US" dirty="0">
                <a:solidFill>
                  <a:srgbClr val="00B0F0"/>
                </a:solidFill>
              </a:rPr>
              <a:t>TRUE</a:t>
            </a:r>
            <a:r>
              <a:rPr lang="en-US" dirty="0"/>
              <a:t> or </a:t>
            </a:r>
            <a:r>
              <a:rPr lang="en-US" dirty="0">
                <a:solidFill>
                  <a:srgbClr val="00B0F0"/>
                </a:solidFill>
              </a:rPr>
              <a:t>FALSE</a:t>
            </a:r>
            <a:r>
              <a:rPr lang="en-US" dirty="0"/>
              <a:t> (or 1 or 0)</a:t>
            </a:r>
          </a:p>
          <a:p>
            <a:r>
              <a:rPr lang="en-US" dirty="0"/>
              <a:t>The value is stored as 1 or 0 and is returned as 1 or 0</a:t>
            </a:r>
          </a:p>
          <a:p>
            <a:r>
              <a:rPr lang="en-US" dirty="0"/>
              <a:t>BOOLEAN is equivalent to </a:t>
            </a:r>
            <a:r>
              <a:rPr lang="en-US" dirty="0">
                <a:solidFill>
                  <a:srgbClr val="FFFF00"/>
                </a:solidFill>
              </a:rPr>
              <a:t>TINYINT(1)</a:t>
            </a:r>
          </a:p>
          <a:p>
            <a:pPr lvl="1"/>
            <a:r>
              <a:rPr lang="en-US" dirty="0"/>
              <a:t>Note that the (1) is a </a:t>
            </a:r>
            <a:r>
              <a:rPr lang="en-US" dirty="0">
                <a:solidFill>
                  <a:srgbClr val="00B0F0"/>
                </a:solidFill>
              </a:rPr>
              <a:t>display width</a:t>
            </a:r>
          </a:p>
          <a:p>
            <a:pPr lvl="1"/>
            <a:r>
              <a:rPr lang="en-US" dirty="0"/>
              <a:t>It has </a:t>
            </a:r>
            <a:r>
              <a:rPr lang="en-US" dirty="0">
                <a:solidFill>
                  <a:srgbClr val="00B0F0"/>
                </a:solidFill>
              </a:rPr>
              <a:t>no effect</a:t>
            </a:r>
            <a:r>
              <a:rPr lang="en-US" dirty="0"/>
              <a:t> on storage size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93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006F0-56E4-4FF7-BB26-520781AE6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data…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91D67-6B5D-45BF-A2A1-5FC9870A8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553200" cy="4557711"/>
          </a:xfrm>
        </p:spPr>
        <p:txBody>
          <a:bodyPr>
            <a:normAutofit/>
          </a:bodyPr>
          <a:lstStyle/>
          <a:p>
            <a:r>
              <a:rPr lang="en-US" dirty="0"/>
              <a:t>When a table is created, columns can be declared </a:t>
            </a:r>
            <a:r>
              <a:rPr lang="en-US" dirty="0">
                <a:solidFill>
                  <a:srgbClr val="00B0F0"/>
                </a:solidFill>
              </a:rPr>
              <a:t>NOT NULL</a:t>
            </a:r>
          </a:p>
          <a:p>
            <a:r>
              <a:rPr lang="en-US" dirty="0"/>
              <a:t>This means the row </a:t>
            </a:r>
            <a:r>
              <a:rPr lang="en-US" dirty="0">
                <a:solidFill>
                  <a:srgbClr val="00B0F0"/>
                </a:solidFill>
              </a:rPr>
              <a:t>must have a value</a:t>
            </a:r>
            <a:r>
              <a:rPr lang="en-US" dirty="0"/>
              <a:t> for that column</a:t>
            </a:r>
          </a:p>
          <a:p>
            <a:r>
              <a:rPr lang="en-US" dirty="0"/>
              <a:t>Columns can also be declared </a:t>
            </a:r>
            <a:r>
              <a:rPr lang="en-US" dirty="0">
                <a:solidFill>
                  <a:srgbClr val="00B0F0"/>
                </a:solidFill>
              </a:rPr>
              <a:t>NULL</a:t>
            </a:r>
          </a:p>
          <a:p>
            <a:r>
              <a:rPr lang="en-US" dirty="0"/>
              <a:t>This means that the row may have </a:t>
            </a:r>
            <a:r>
              <a:rPr lang="en-US" dirty="0">
                <a:solidFill>
                  <a:srgbClr val="00B0F0"/>
                </a:solidFill>
              </a:rPr>
              <a:t>no value </a:t>
            </a:r>
            <a:r>
              <a:rPr lang="en-US" dirty="0"/>
              <a:t>in that column (the column is </a:t>
            </a:r>
            <a:r>
              <a:rPr lang="en-US" dirty="0">
                <a:solidFill>
                  <a:srgbClr val="00B0F0"/>
                </a:solidFill>
              </a:rPr>
              <a:t>nullable</a:t>
            </a:r>
            <a:r>
              <a:rPr lang="en-US" dirty="0"/>
              <a:t>)</a:t>
            </a:r>
          </a:p>
          <a:p>
            <a:r>
              <a:rPr lang="en-US" dirty="0"/>
              <a:t>If not declared with NULL or NOT NULL, the column is </a:t>
            </a:r>
            <a:r>
              <a:rPr lang="en-US" dirty="0">
                <a:solidFill>
                  <a:srgbClr val="00B0F0"/>
                </a:solidFill>
              </a:rPr>
              <a:t>nullable</a:t>
            </a:r>
          </a:p>
        </p:txBody>
      </p:sp>
    </p:spTree>
    <p:extLst>
      <p:ext uri="{BB962C8B-B14F-4D97-AF65-F5344CB8AC3E}">
        <p14:creationId xmlns:p14="http://schemas.microsoft.com/office/powerpoint/2010/main" val="289379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58749-FFC8-40A8-8EDC-DBA611B53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1A4DB-F0FC-4AF6-A218-3730C2D87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0944" cy="1603375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DEFAULT</a:t>
            </a:r>
            <a:r>
              <a:rPr lang="en-US" dirty="0"/>
              <a:t> supplies a value if the inserted value is NULL</a:t>
            </a:r>
          </a:p>
          <a:p>
            <a:r>
              <a:rPr lang="en-US" dirty="0"/>
              <a:t>Often used in </a:t>
            </a:r>
            <a:r>
              <a:rPr lang="en-US" dirty="0">
                <a:solidFill>
                  <a:srgbClr val="FFC000"/>
                </a:solidFill>
              </a:rPr>
              <a:t>TIMESTAMP</a:t>
            </a:r>
            <a:r>
              <a:rPr lang="en-US" dirty="0"/>
              <a:t> or </a:t>
            </a:r>
            <a:r>
              <a:rPr lang="en-US" dirty="0">
                <a:solidFill>
                  <a:srgbClr val="FFC000"/>
                </a:solidFill>
              </a:rPr>
              <a:t>DATETIME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D9DB22-63DF-42AB-ACF4-187114319EC1}"/>
              </a:ext>
            </a:extLst>
          </p:cNvPr>
          <p:cNvSpPr txBox="1">
            <a:spLocks/>
          </p:cNvSpPr>
          <p:nvPr/>
        </p:nvSpPr>
        <p:spPr>
          <a:xfrm>
            <a:off x="838200" y="4313237"/>
            <a:ext cx="6248400" cy="1071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TIMESTAMP NOT NULL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DEFAULT CURRENT_TIMESTAMP</a:t>
            </a:r>
          </a:p>
        </p:txBody>
      </p:sp>
    </p:spTree>
    <p:extLst>
      <p:ext uri="{BB962C8B-B14F-4D97-AF65-F5344CB8AC3E}">
        <p14:creationId xmlns:p14="http://schemas.microsoft.com/office/powerpoint/2010/main" val="118977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F5201-9EE9-4923-AC75-D0191F38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video…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68125-56FC-4061-9A42-523906B72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Discussion</a:t>
            </a:r>
            <a:r>
              <a:rPr lang="en-US" dirty="0"/>
              <a:t>: MySQL data types</a:t>
            </a:r>
          </a:p>
          <a:p>
            <a:r>
              <a:rPr lang="en-US" dirty="0">
                <a:solidFill>
                  <a:srgbClr val="FFC000"/>
                </a:solidFill>
              </a:rPr>
              <a:t>Demonstration</a:t>
            </a:r>
            <a:r>
              <a:rPr lang="en-US" dirty="0"/>
              <a:t>: Examining data types</a:t>
            </a:r>
          </a:p>
        </p:txBody>
      </p:sp>
    </p:spTree>
    <p:extLst>
      <p:ext uri="{BB962C8B-B14F-4D97-AF65-F5344CB8AC3E}">
        <p14:creationId xmlns:p14="http://schemas.microsoft.com/office/powerpoint/2010/main" val="319192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31755-09BD-4741-BE71-A0FD62BC1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data types…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F00E6-EBD8-4F6E-9EFA-7FC2484C4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75120" cy="4351338"/>
          </a:xfrm>
        </p:spPr>
        <p:txBody>
          <a:bodyPr/>
          <a:lstStyle/>
          <a:p>
            <a:r>
              <a:rPr lang="en-US" dirty="0"/>
              <a:t>Just like Java, MySQL has different data types</a:t>
            </a:r>
          </a:p>
          <a:p>
            <a:endParaRPr lang="en-US" dirty="0"/>
          </a:p>
          <a:p>
            <a:r>
              <a:rPr lang="en-US" dirty="0"/>
              <a:t>MySQL supports all standard SQL data types</a:t>
            </a:r>
          </a:p>
          <a:p>
            <a:endParaRPr lang="en-US" dirty="0"/>
          </a:p>
          <a:p>
            <a:r>
              <a:rPr lang="en-US" dirty="0"/>
              <a:t>Many types come in </a:t>
            </a:r>
            <a:r>
              <a:rPr lang="en-US"/>
              <a:t>various sizes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18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69F38-D6E8-4D7A-812A-06C3B69F3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Whole number types: 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AAECB-7231-448E-97D1-281F3BD0D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0944" cy="1209675"/>
          </a:xfrm>
        </p:spPr>
        <p:txBody>
          <a:bodyPr/>
          <a:lstStyle/>
          <a:p>
            <a:r>
              <a:rPr lang="en-US" dirty="0"/>
              <a:t>Unlike Java, </a:t>
            </a:r>
            <a:r>
              <a:rPr lang="en-US" dirty="0">
                <a:solidFill>
                  <a:srgbClr val="FFFF00"/>
                </a:solidFill>
              </a:rPr>
              <a:t>INT</a:t>
            </a:r>
            <a:r>
              <a:rPr lang="en-US" dirty="0"/>
              <a:t>s can be signed or </a:t>
            </a:r>
            <a:r>
              <a:rPr lang="en-US" dirty="0">
                <a:solidFill>
                  <a:srgbClr val="00B0F0"/>
                </a:solidFill>
              </a:rPr>
              <a:t>UNSIGNED</a:t>
            </a:r>
          </a:p>
          <a:p>
            <a:r>
              <a:rPr lang="en-US" dirty="0"/>
              <a:t>INT is a synonym of </a:t>
            </a:r>
            <a:r>
              <a:rPr lang="en-US" dirty="0">
                <a:solidFill>
                  <a:srgbClr val="FFFF00"/>
                </a:solidFill>
              </a:rPr>
              <a:t>INTEGER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3473C87-2CC7-4186-92F6-AB3E55E7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429231"/>
              </p:ext>
            </p:extLst>
          </p:nvPr>
        </p:nvGraphicFramePr>
        <p:xfrm>
          <a:off x="838200" y="3170237"/>
          <a:ext cx="5679441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47">
                  <a:extLst>
                    <a:ext uri="{9D8B030D-6E8A-4147-A177-3AD203B41FA5}">
                      <a16:colId xmlns:a16="http://schemas.microsoft.com/office/drawing/2014/main" val="797258451"/>
                    </a:ext>
                  </a:extLst>
                </a:gridCol>
                <a:gridCol w="1893147">
                  <a:extLst>
                    <a:ext uri="{9D8B030D-6E8A-4147-A177-3AD203B41FA5}">
                      <a16:colId xmlns:a16="http://schemas.microsoft.com/office/drawing/2014/main" val="4275592992"/>
                    </a:ext>
                  </a:extLst>
                </a:gridCol>
                <a:gridCol w="1893147">
                  <a:extLst>
                    <a:ext uri="{9D8B030D-6E8A-4147-A177-3AD203B41FA5}">
                      <a16:colId xmlns:a16="http://schemas.microsoft.com/office/drawing/2014/main" val="3774465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MySQL 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Corresponding Java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Size in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411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TINYINT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9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SMALLINT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84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MEDIUMINT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527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INT,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416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BIGINT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542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37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AFBD0-7B0F-4ED2-956B-B870AC389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precision type: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07B5D-7879-4F00-AEE2-5A38BE2F8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31280" cy="46672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DECIMAL</a:t>
            </a:r>
            <a:r>
              <a:rPr lang="en-US" dirty="0"/>
              <a:t>s are defined with precision and scale</a:t>
            </a:r>
          </a:p>
          <a:p>
            <a:r>
              <a:rPr lang="en-US" dirty="0">
                <a:solidFill>
                  <a:srgbClr val="00B0F0"/>
                </a:solidFill>
              </a:rPr>
              <a:t>Precision</a:t>
            </a:r>
            <a:r>
              <a:rPr lang="en-US" dirty="0"/>
              <a:t> is the total number of digits stored (including decimal digits)</a:t>
            </a:r>
          </a:p>
          <a:p>
            <a:r>
              <a:rPr lang="en-US" dirty="0">
                <a:solidFill>
                  <a:srgbClr val="00B0F0"/>
                </a:solidFill>
              </a:rPr>
              <a:t>Scale</a:t>
            </a:r>
            <a:r>
              <a:rPr lang="en-US" dirty="0"/>
              <a:t> is the number of digits to the right of the decimal point</a:t>
            </a:r>
          </a:p>
          <a:p>
            <a:r>
              <a:rPr lang="en-US" dirty="0"/>
              <a:t>Example: DECIMAL(5, 2) stores values from </a:t>
            </a:r>
            <a:br>
              <a:rPr lang="en-US" dirty="0"/>
            </a:br>
            <a:r>
              <a:rPr lang="en-US" dirty="0"/>
              <a:t>-999.99 to 999.99</a:t>
            </a:r>
          </a:p>
        </p:txBody>
      </p:sp>
    </p:spTree>
    <p:extLst>
      <p:ext uri="{BB962C8B-B14F-4D97-AF65-F5344CB8AC3E}">
        <p14:creationId xmlns:p14="http://schemas.microsoft.com/office/powerpoint/2010/main" val="169642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AFBD0-7B0F-4ED2-956B-B870AC389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precision type: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07B5D-7879-4F00-AEE2-5A38BE2F8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30900" cy="4667250"/>
          </a:xfrm>
        </p:spPr>
        <p:txBody>
          <a:bodyPr>
            <a:normAutofit/>
          </a:bodyPr>
          <a:lstStyle/>
          <a:p>
            <a:r>
              <a:rPr lang="en-US" dirty="0"/>
              <a:t>DECIMAL numbers are </a:t>
            </a:r>
            <a:r>
              <a:rPr lang="en-US" dirty="0">
                <a:solidFill>
                  <a:srgbClr val="00B0F0"/>
                </a:solidFill>
              </a:rPr>
              <a:t>exact</a:t>
            </a:r>
            <a:r>
              <a:rPr lang="en-US" dirty="0"/>
              <a:t> and can be used for money</a:t>
            </a:r>
          </a:p>
          <a:p>
            <a:endParaRPr lang="en-US" dirty="0"/>
          </a:p>
          <a:p>
            <a:r>
              <a:rPr lang="en-US" dirty="0"/>
              <a:t>The Java class that corresponds to DECIMAL is </a:t>
            </a:r>
            <a:r>
              <a:rPr lang="en-US" dirty="0" err="1">
                <a:solidFill>
                  <a:srgbClr val="00B0F0"/>
                </a:solidFill>
              </a:rPr>
              <a:t>BigDecimal</a:t>
            </a:r>
            <a:r>
              <a:rPr lang="en-US" dirty="0"/>
              <a:t> – not double</a:t>
            </a:r>
          </a:p>
          <a:p>
            <a:endParaRPr lang="en-US" dirty="0"/>
          </a:p>
          <a:p>
            <a:r>
              <a:rPr lang="en-US" dirty="0"/>
              <a:t>May have round off issues but they don't accumulate</a:t>
            </a:r>
          </a:p>
        </p:txBody>
      </p:sp>
    </p:spTree>
    <p:extLst>
      <p:ext uri="{BB962C8B-B14F-4D97-AF65-F5344CB8AC3E}">
        <p14:creationId xmlns:p14="http://schemas.microsoft.com/office/powerpoint/2010/main" val="408505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7EBAB-C200-47FA-AA86-9DCC92903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and time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DA723-FCE0-4E87-B81B-8E27430C4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3800" cy="4351338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DATETIME</a:t>
            </a:r>
            <a:r>
              <a:rPr lang="en-US" dirty="0"/>
              <a:t>: </a:t>
            </a:r>
            <a:r>
              <a:rPr lang="en-US" dirty="0" err="1"/>
              <a:t>yyyy</a:t>
            </a:r>
            <a:r>
              <a:rPr lang="en-US" dirty="0"/>
              <a:t>-mm-dd </a:t>
            </a:r>
            <a:r>
              <a:rPr lang="en-US" dirty="0" err="1"/>
              <a:t>hh:mm:ss</a:t>
            </a:r>
            <a:r>
              <a:rPr lang="en-US" dirty="0"/>
              <a:t> format</a:t>
            </a:r>
          </a:p>
          <a:p>
            <a:r>
              <a:rPr lang="en-US" dirty="0">
                <a:solidFill>
                  <a:srgbClr val="FFFF00"/>
                </a:solidFill>
              </a:rPr>
              <a:t>TIMESTAMP</a:t>
            </a:r>
            <a:r>
              <a:rPr lang="en-US" dirty="0"/>
              <a:t> is the same as DATETIME but TIMESTAMP is converted </a:t>
            </a:r>
            <a:r>
              <a:rPr lang="en-US"/>
              <a:t>to UTC (GMT) </a:t>
            </a:r>
            <a:r>
              <a:rPr lang="en-US" dirty="0"/>
              <a:t>when stored</a:t>
            </a:r>
          </a:p>
          <a:p>
            <a:r>
              <a:rPr lang="en-US" dirty="0">
                <a:solidFill>
                  <a:srgbClr val="FFFF00"/>
                </a:solidFill>
              </a:rPr>
              <a:t>DATE</a:t>
            </a:r>
            <a:r>
              <a:rPr lang="en-US" dirty="0"/>
              <a:t> (</a:t>
            </a:r>
            <a:r>
              <a:rPr lang="en-US" dirty="0" err="1"/>
              <a:t>yyyy</a:t>
            </a:r>
            <a:r>
              <a:rPr lang="en-US" dirty="0"/>
              <a:t>-mm-dd)</a:t>
            </a:r>
          </a:p>
          <a:p>
            <a:r>
              <a:rPr lang="en-US" dirty="0">
                <a:solidFill>
                  <a:srgbClr val="FFFF00"/>
                </a:solidFill>
              </a:rPr>
              <a:t>TIME</a:t>
            </a:r>
            <a:r>
              <a:rPr lang="en-US" dirty="0"/>
              <a:t> (</a:t>
            </a:r>
            <a:r>
              <a:rPr lang="en-US" dirty="0" err="1"/>
              <a:t>hh:mm:ss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FFFF00"/>
                </a:solidFill>
              </a:rPr>
              <a:t>YEAR</a:t>
            </a:r>
            <a:r>
              <a:rPr lang="en-US" dirty="0"/>
              <a:t> (</a:t>
            </a:r>
            <a:r>
              <a:rPr lang="en-US" dirty="0" err="1"/>
              <a:t>yyyy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1593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99221-24BF-4E40-84E3-8F1B45F39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C427D-235F-40A1-896B-22FF28D45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59500" cy="4351338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CHAR</a:t>
            </a:r>
            <a:r>
              <a:rPr lang="en-US" dirty="0"/>
              <a:t>: fixed-width storage (max=255)</a:t>
            </a:r>
          </a:p>
          <a:p>
            <a:r>
              <a:rPr lang="en-US" dirty="0">
                <a:solidFill>
                  <a:srgbClr val="FFFF00"/>
                </a:solidFill>
              </a:rPr>
              <a:t>VARCHAR</a:t>
            </a:r>
            <a:r>
              <a:rPr lang="en-US" dirty="0"/>
              <a:t>: variable-width storage (like Java String)</a:t>
            </a:r>
          </a:p>
        </p:txBody>
      </p:sp>
    </p:spTree>
    <p:extLst>
      <p:ext uri="{BB962C8B-B14F-4D97-AF65-F5344CB8AC3E}">
        <p14:creationId xmlns:p14="http://schemas.microsoft.com/office/powerpoint/2010/main" val="250137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CA657-CB5C-43B6-881B-099942CB2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types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DC86474-7507-442E-8DCD-C2B0999B66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575119"/>
              </p:ext>
            </p:extLst>
          </p:nvPr>
        </p:nvGraphicFramePr>
        <p:xfrm>
          <a:off x="838200" y="2685626"/>
          <a:ext cx="47752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7600">
                  <a:extLst>
                    <a:ext uri="{9D8B030D-6E8A-4147-A177-3AD203B41FA5}">
                      <a16:colId xmlns:a16="http://schemas.microsoft.com/office/drawing/2014/main" val="4239642201"/>
                    </a:ext>
                  </a:extLst>
                </a:gridCol>
                <a:gridCol w="2387600">
                  <a:extLst>
                    <a:ext uri="{9D8B030D-6E8A-4147-A177-3AD203B41FA5}">
                      <a16:colId xmlns:a16="http://schemas.microsoft.com/office/drawing/2014/main" val="2201626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Length (characters)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517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TINYTEXT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559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399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MEDIUMTEXT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54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LONGTEXT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661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47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989</TotalTime>
  <Words>454</Words>
  <Application>Microsoft Office PowerPoint</Application>
  <PresentationFormat>Widescreen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Office Theme</vt:lpstr>
      <vt:lpstr>MySQL Data Types</vt:lpstr>
      <vt:lpstr>In this video…</vt:lpstr>
      <vt:lpstr>About data types…</vt:lpstr>
      <vt:lpstr>Whole number types: INT</vt:lpstr>
      <vt:lpstr>Fixed precision type: DECIMAL</vt:lpstr>
      <vt:lpstr>Fixed precision type: DECIMAL</vt:lpstr>
      <vt:lpstr>Date and time types</vt:lpstr>
      <vt:lpstr>Character types</vt:lpstr>
      <vt:lpstr>Text types</vt:lpstr>
      <vt:lpstr>Enumerated type</vt:lpstr>
      <vt:lpstr>Boolean type</vt:lpstr>
      <vt:lpstr>More on data…</vt:lpstr>
      <vt:lpstr>More…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Data</dc:title>
  <dc:creator>Rob Hewitt</dc:creator>
  <cp:lastModifiedBy>Rob Hewitt</cp:lastModifiedBy>
  <cp:revision>91</cp:revision>
  <dcterms:created xsi:type="dcterms:W3CDTF">2021-08-01T14:44:57Z</dcterms:created>
  <dcterms:modified xsi:type="dcterms:W3CDTF">2021-12-19T17:54:45Z</dcterms:modified>
</cp:coreProperties>
</file>