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8"/>
  </p:notesMasterIdLst>
  <p:sldIdLst>
    <p:sldId id="256" r:id="rId2"/>
    <p:sldId id="268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1" r:id="rId15"/>
    <p:sldId id="270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F9DCFC-655C-4CB4-A4DB-588B767805DE}">
          <p14:sldIdLst>
            <p14:sldId id="256"/>
            <p14:sldId id="268"/>
            <p14:sldId id="267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71"/>
            <p14:sldId id="270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6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BC3E4-C956-40CB-AFCD-8F927AFF366E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4059C-20AD-48E2-B243-62F40DF01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05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lines represent relationships between the tables.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4059C-20AD-48E2-B243-62F40DF01D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16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90953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76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6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6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1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704274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704274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626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706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6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69D020A-50D9-4765-A420-14412044390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418153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FDF4AA6-3615-4AC4-A80F-32B15B7C54E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418153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2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611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59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4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7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71009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47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7839-97A4-44D6-B8EF-1A5DB2D08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/>
              <a:t>Creating Tables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FD140-E406-4165-9E64-ECEE2E5D3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cap="none" dirty="0"/>
              <a:t>Structured storage</a:t>
            </a:r>
          </a:p>
        </p:txBody>
      </p:sp>
    </p:spTree>
    <p:extLst>
      <p:ext uri="{BB962C8B-B14F-4D97-AF65-F5344CB8AC3E}">
        <p14:creationId xmlns:p14="http://schemas.microsoft.com/office/powerpoint/2010/main" val="507793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CF0E0-9A4D-418A-9EEC-4AC49C77E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943373-2BF6-44EF-8A03-871B968EF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248609"/>
              </p:ext>
            </p:extLst>
          </p:nvPr>
        </p:nvGraphicFramePr>
        <p:xfrm>
          <a:off x="838200" y="1690688"/>
          <a:ext cx="6743700" cy="148336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199604">
                  <a:extLst>
                    <a:ext uri="{9D8B030D-6E8A-4147-A177-3AD203B41FA5}">
                      <a16:colId xmlns:a16="http://schemas.microsoft.com/office/drawing/2014/main" val="2321348630"/>
                    </a:ext>
                  </a:extLst>
                </a:gridCol>
                <a:gridCol w="1456321">
                  <a:extLst>
                    <a:ext uri="{9D8B030D-6E8A-4147-A177-3AD203B41FA5}">
                      <a16:colId xmlns:a16="http://schemas.microsoft.com/office/drawing/2014/main" val="3343858772"/>
                    </a:ext>
                  </a:extLst>
                </a:gridCol>
                <a:gridCol w="3087775">
                  <a:extLst>
                    <a:ext uri="{9D8B030D-6E8A-4147-A177-3AD203B41FA5}">
                      <a16:colId xmlns:a16="http://schemas.microsoft.com/office/drawing/2014/main" val="42060618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40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unit_id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AUTO_INCREMENT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195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unit_name_singular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VARCHAR(32)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783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unit_name_plural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VARCHAR(34)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925559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20FA10B-F274-4190-9F7D-F0872BC9A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6654800" cy="162559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unit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INT AUTO_INCREMENT 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unit_name_singular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VARCHAR(32) 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unit_name_plural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VARCHAR(34) NOT NULL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8973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CF0E0-9A4D-418A-9EEC-4AC49C77E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943373-2BF6-44EF-8A03-871B968EF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658220"/>
              </p:ext>
            </p:extLst>
          </p:nvPr>
        </p:nvGraphicFramePr>
        <p:xfrm>
          <a:off x="838201" y="1690688"/>
          <a:ext cx="6210299" cy="185420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587499">
                  <a:extLst>
                    <a:ext uri="{9D8B030D-6E8A-4147-A177-3AD203B41FA5}">
                      <a16:colId xmlns:a16="http://schemas.microsoft.com/office/drawing/2014/main" val="232134863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43858772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42060618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40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step_id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AUTO_INCREMENT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195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recipe_id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783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step_order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92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step_text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456356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20FA10B-F274-4190-9F7D-F0872BC9A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24300"/>
            <a:ext cx="6654800" cy="185420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step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INT AUTO_INCREMENT 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INT 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step_order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INT 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step_text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TEXT NOT NULL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9435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CF0E0-9A4D-418A-9EEC-4AC49C77E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Ingredient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943373-2BF6-44EF-8A03-871B968EF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362339"/>
              </p:ext>
            </p:extLst>
          </p:nvPr>
        </p:nvGraphicFramePr>
        <p:xfrm>
          <a:off x="838201" y="1690688"/>
          <a:ext cx="6210299" cy="323596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790699">
                  <a:extLst>
                    <a:ext uri="{9D8B030D-6E8A-4147-A177-3AD203B41FA5}">
                      <a16:colId xmlns:a16="http://schemas.microsoft.com/office/drawing/2014/main" val="232134863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3343858772"/>
                    </a:ext>
                  </a:extLst>
                </a:gridCol>
                <a:gridCol w="2933700">
                  <a:extLst>
                    <a:ext uri="{9D8B030D-6E8A-4147-A177-3AD203B41FA5}">
                      <a16:colId xmlns:a16="http://schemas.microsoft.com/office/drawing/2014/main" val="42060618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40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ingredient_id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AUTO_INCREMENT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195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recipe_id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783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unit_id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92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ingredient_name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VARCHAR(64)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456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VARCHAR(64)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10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ingredient_order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181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DECIMAL(7,2)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275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53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9019F-7387-4766-8EB3-26A1351A7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500" y="558801"/>
            <a:ext cx="6324600" cy="287020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ingredient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INT AUTO_INCREMENT 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INT 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INT,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ingredient_name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VARCHAR(64),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instruction VARCHAR(64),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ingredient_order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INT 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amount DECIMAL(7, 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693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2F5E4-350D-403D-9BEC-1D4EFEDB6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0CD64-859E-4B76-AD99-E126C1B48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tables must be created first</a:t>
            </a:r>
          </a:p>
          <a:p>
            <a:r>
              <a:rPr lang="en-US" dirty="0"/>
              <a:t>Related tables are created last</a:t>
            </a:r>
          </a:p>
        </p:txBody>
      </p:sp>
    </p:spTree>
    <p:extLst>
      <p:ext uri="{BB962C8B-B14F-4D97-AF65-F5344CB8AC3E}">
        <p14:creationId xmlns:p14="http://schemas.microsoft.com/office/powerpoint/2010/main" val="3317997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C2C31-DD5B-4C9F-94DD-72FD0C587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a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9CE34-BF39-4389-89B2-805095272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0944" cy="538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DROP TABLE 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8281E7-3407-4EDB-87EC-486771896699}"/>
              </a:ext>
            </a:extLst>
          </p:cNvPr>
          <p:cNvSpPr txBox="1">
            <a:spLocks/>
          </p:cNvSpPr>
          <p:nvPr/>
        </p:nvSpPr>
        <p:spPr>
          <a:xfrm>
            <a:off x="838200" y="2498575"/>
            <a:ext cx="7100944" cy="2695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  <a:cs typeface="Courier New" panose="02070309020205020404" pitchFamily="49" charset="0"/>
              </a:rPr>
              <a:t>Tables must be dropped in the opposite order in which they are created</a:t>
            </a: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The related table is dropped first</a:t>
            </a:r>
          </a:p>
        </p:txBody>
      </p:sp>
    </p:spTree>
    <p:extLst>
      <p:ext uri="{BB962C8B-B14F-4D97-AF65-F5344CB8AC3E}">
        <p14:creationId xmlns:p14="http://schemas.microsoft.com/office/powerpoint/2010/main" val="1226431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D7FDF-A78E-44AF-89BE-FEC449F69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 the project grow!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36B9D-1149-42FA-9401-DDB8BBAE8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Video project</a:t>
            </a:r>
            <a:r>
              <a:rPr lang="en-US" dirty="0"/>
              <a:t>: Add the CREATE TABLE statements</a:t>
            </a:r>
          </a:p>
        </p:txBody>
      </p:sp>
    </p:spTree>
    <p:extLst>
      <p:ext uri="{BB962C8B-B14F-4D97-AF65-F5344CB8AC3E}">
        <p14:creationId xmlns:p14="http://schemas.microsoft.com/office/powerpoint/2010/main" val="369263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250DB-8B86-4FC9-9C88-40C7515EF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we're covering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E3762-1CFC-4005-A3E5-D93FEEA37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0944" cy="2314575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Discussion</a:t>
            </a:r>
            <a:r>
              <a:rPr lang="en-US" dirty="0"/>
              <a:t>: the recipe tables and relationships</a:t>
            </a:r>
          </a:p>
          <a:p>
            <a:r>
              <a:rPr lang="en-US" dirty="0">
                <a:solidFill>
                  <a:srgbClr val="FFC000"/>
                </a:solidFill>
              </a:rPr>
              <a:t>Discussion</a:t>
            </a:r>
            <a:r>
              <a:rPr lang="en-US" dirty="0"/>
              <a:t>: a look at </a:t>
            </a:r>
            <a:r>
              <a:rPr lang="en-US"/>
              <a:t>each table</a:t>
            </a:r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Video project</a:t>
            </a:r>
            <a:r>
              <a:rPr lang="en-US" dirty="0"/>
              <a:t>: create the CREATE TABLE statements</a:t>
            </a:r>
          </a:p>
        </p:txBody>
      </p:sp>
    </p:spTree>
    <p:extLst>
      <p:ext uri="{BB962C8B-B14F-4D97-AF65-F5344CB8AC3E}">
        <p14:creationId xmlns:p14="http://schemas.microsoft.com/office/powerpoint/2010/main" val="416641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25D2-0783-4C3D-8257-AE006ACAC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575"/>
          </a:xfrm>
        </p:spPr>
        <p:txBody>
          <a:bodyPr/>
          <a:lstStyle/>
          <a:p>
            <a:r>
              <a:rPr lang="en-US" dirty="0"/>
              <a:t>The tables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43DBEE0-0EE7-4311-A81F-08D6D9CB4202}"/>
              </a:ext>
            </a:extLst>
          </p:cNvPr>
          <p:cNvSpPr/>
          <p:nvPr/>
        </p:nvSpPr>
        <p:spPr>
          <a:xfrm>
            <a:off x="698500" y="3067050"/>
            <a:ext cx="1816100" cy="7239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recipe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0D8C330-23DD-44E0-92CE-B6F4743A8E21}"/>
              </a:ext>
            </a:extLst>
          </p:cNvPr>
          <p:cNvSpPr/>
          <p:nvPr/>
        </p:nvSpPr>
        <p:spPr>
          <a:xfrm>
            <a:off x="3390900" y="4508500"/>
            <a:ext cx="1816100" cy="7239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40D856-E83F-4A76-8C05-CAF6C547A6AC}"/>
              </a:ext>
            </a:extLst>
          </p:cNvPr>
          <p:cNvSpPr/>
          <p:nvPr/>
        </p:nvSpPr>
        <p:spPr>
          <a:xfrm>
            <a:off x="6051550" y="1625600"/>
            <a:ext cx="1816100" cy="7239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2BD3A0F-3F79-4231-A84B-7C58353991E2}"/>
              </a:ext>
            </a:extLst>
          </p:cNvPr>
          <p:cNvSpPr/>
          <p:nvPr/>
        </p:nvSpPr>
        <p:spPr>
          <a:xfrm>
            <a:off x="3390900" y="3067050"/>
            <a:ext cx="1816100" cy="7239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984C4AE-F1FD-43EB-935B-AC20F761FA6C}"/>
              </a:ext>
            </a:extLst>
          </p:cNvPr>
          <p:cNvSpPr/>
          <p:nvPr/>
        </p:nvSpPr>
        <p:spPr>
          <a:xfrm>
            <a:off x="3390900" y="1625600"/>
            <a:ext cx="1816100" cy="7239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ingredient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FB045E-CD92-496B-99BB-F854417803B8}"/>
              </a:ext>
            </a:extLst>
          </p:cNvPr>
          <p:cNvCxnSpPr>
            <a:stCxn id="5" idx="0"/>
            <a:endCxn id="9" idx="1"/>
          </p:cNvCxnSpPr>
          <p:nvPr/>
        </p:nvCxnSpPr>
        <p:spPr>
          <a:xfrm flipV="1">
            <a:off x="1606550" y="1987550"/>
            <a:ext cx="1784350" cy="1079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048964C-F9CD-4B41-BDBC-6ECDA0B3B513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2514600" y="3429000"/>
            <a:ext cx="876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89D8B87-D25A-4D90-BF4B-89AB98EA3BCB}"/>
              </a:ext>
            </a:extLst>
          </p:cNvPr>
          <p:cNvCxnSpPr>
            <a:stCxn id="9" idx="3"/>
            <a:endCxn id="7" idx="1"/>
          </p:cNvCxnSpPr>
          <p:nvPr/>
        </p:nvCxnSpPr>
        <p:spPr>
          <a:xfrm>
            <a:off x="5207000" y="1987550"/>
            <a:ext cx="844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0EA302A-B958-4F29-9F42-B2C11ABAD482}"/>
              </a:ext>
            </a:extLst>
          </p:cNvPr>
          <p:cNvCxnSpPr>
            <a:stCxn id="5" idx="2"/>
            <a:endCxn id="6" idx="1"/>
          </p:cNvCxnSpPr>
          <p:nvPr/>
        </p:nvCxnSpPr>
        <p:spPr>
          <a:xfrm>
            <a:off x="1606550" y="3790950"/>
            <a:ext cx="1784350" cy="1079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83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C1059-65B0-4212-B185-32EC6B621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22719-FCEE-4523-809D-E6D31769F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144" y="1838325"/>
            <a:ext cx="6678556" cy="253047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CREATE TABLE </a:t>
            </a:r>
            <a:r>
              <a:rPr lang="en-US" dirty="0" err="1"/>
              <a:t>table_name</a:t>
            </a:r>
            <a:r>
              <a:rPr lang="en-US" dirty="0"/>
              <a:t>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column_def_1,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column_def_2,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column_def_n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);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E8E2AC85-D554-4346-9EDF-756C2E148705}"/>
              </a:ext>
            </a:extLst>
          </p:cNvPr>
          <p:cNvSpPr/>
          <p:nvPr/>
        </p:nvSpPr>
        <p:spPr>
          <a:xfrm>
            <a:off x="3314700" y="3263900"/>
            <a:ext cx="1828800" cy="762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comma</a:t>
            </a: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111C45E1-B890-41FE-B72F-2D741214652F}"/>
              </a:ext>
            </a:extLst>
          </p:cNvPr>
          <p:cNvSpPr/>
          <p:nvPr/>
        </p:nvSpPr>
        <p:spPr>
          <a:xfrm>
            <a:off x="3314700" y="2354263"/>
            <a:ext cx="1828800" cy="762000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Commas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32F7E785-A34D-45B1-84DB-E8390EC01FD6}"/>
              </a:ext>
            </a:extLst>
          </p:cNvPr>
          <p:cNvSpPr/>
          <p:nvPr/>
        </p:nvSpPr>
        <p:spPr>
          <a:xfrm rot="2663418">
            <a:off x="2173354" y="4850667"/>
            <a:ext cx="2331453" cy="1086794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this whole thing to MySQL</a:t>
            </a:r>
          </a:p>
        </p:txBody>
      </p:sp>
    </p:spTree>
    <p:extLst>
      <p:ext uri="{BB962C8B-B14F-4D97-AF65-F5344CB8AC3E}">
        <p14:creationId xmlns:p14="http://schemas.microsoft.com/office/powerpoint/2010/main" val="109938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79080-0102-46EB-B841-663F41765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E12ED-0134-491F-B125-551E730EE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08700" cy="52387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type modifiers [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comma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D972AD-8700-44DE-B11A-718786048C19}"/>
              </a:ext>
            </a:extLst>
          </p:cNvPr>
          <p:cNvSpPr txBox="1"/>
          <p:nvPr/>
        </p:nvSpPr>
        <p:spPr>
          <a:xfrm>
            <a:off x="977900" y="2641600"/>
            <a:ext cx="56515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 general, it's a good idea to add a </a:t>
            </a:r>
            <a:r>
              <a:rPr lang="en-US" sz="2800" dirty="0">
                <a:solidFill>
                  <a:srgbClr val="00B0F0"/>
                </a:solidFill>
              </a:rPr>
              <a:t>unique identifier </a:t>
            </a:r>
            <a:r>
              <a:rPr lang="en-US" sz="2800" dirty="0"/>
              <a:t>(int) to each row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If a column has the </a:t>
            </a:r>
            <a:r>
              <a:rPr lang="en-US" sz="2800" dirty="0">
                <a:solidFill>
                  <a:srgbClr val="00B0F0"/>
                </a:solidFill>
              </a:rPr>
              <a:t>AUTO_INCREMENT </a:t>
            </a:r>
            <a:r>
              <a:rPr lang="en-US" sz="2800" dirty="0"/>
              <a:t>keyword, MySQL will automatically increment the value</a:t>
            </a:r>
          </a:p>
        </p:txBody>
      </p:sp>
    </p:spTree>
    <p:extLst>
      <p:ext uri="{BB962C8B-B14F-4D97-AF65-F5344CB8AC3E}">
        <p14:creationId xmlns:p14="http://schemas.microsoft.com/office/powerpoint/2010/main" val="184129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6F8FF-7D6B-445A-9ED9-93DDE5194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631825"/>
            <a:ext cx="8280400" cy="115887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INT AUTO_INCREMENT NOT NULL,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VARCHAR(128) NOT NULL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32CADBD-B014-40A9-A4E3-3EB1F4ABD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78268"/>
              </p:ext>
            </p:extLst>
          </p:nvPr>
        </p:nvGraphicFramePr>
        <p:xfrm>
          <a:off x="2768600" y="2047240"/>
          <a:ext cx="40259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853980332"/>
                    </a:ext>
                  </a:extLst>
                </a:gridCol>
                <a:gridCol w="2654300">
                  <a:extLst>
                    <a:ext uri="{9D8B030D-6E8A-4147-A177-3AD203B41FA5}">
                      <a16:colId xmlns:a16="http://schemas.microsoft.com/office/drawing/2014/main" val="1107031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recipe_id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55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Kitty Litter Cake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555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 Monsters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285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Ice cubes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733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Chocolate Moose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926751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3FF95FFC-A539-4E3F-9FE3-BEA952FFD5E0}"/>
              </a:ext>
            </a:extLst>
          </p:cNvPr>
          <p:cNvSpPr/>
          <p:nvPr/>
        </p:nvSpPr>
        <p:spPr>
          <a:xfrm rot="20707210">
            <a:off x="675736" y="2864801"/>
            <a:ext cx="1981200" cy="11283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Automatically</a:t>
            </a:r>
          </a:p>
          <a:p>
            <a:pPr algn="ctr"/>
            <a:r>
              <a:rPr lang="en-US" dirty="0"/>
              <a:t>incremented</a:t>
            </a:r>
          </a:p>
        </p:txBody>
      </p:sp>
    </p:spTree>
    <p:extLst>
      <p:ext uri="{BB962C8B-B14F-4D97-AF65-F5344CB8AC3E}">
        <p14:creationId xmlns:p14="http://schemas.microsoft.com/office/powerpoint/2010/main" val="379711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CF0E0-9A4D-418A-9EEC-4AC49C77E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943373-2BF6-44EF-8A03-871B968EF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749182"/>
              </p:ext>
            </p:extLst>
          </p:nvPr>
        </p:nvGraphicFramePr>
        <p:xfrm>
          <a:off x="838201" y="1690688"/>
          <a:ext cx="6153976" cy="323596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531176">
                  <a:extLst>
                    <a:ext uri="{9D8B030D-6E8A-4147-A177-3AD203B41FA5}">
                      <a16:colId xmlns:a16="http://schemas.microsoft.com/office/drawing/2014/main" val="232134863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43858772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42060618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40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recipe_id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AUTO_INCREMENT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195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recipe_name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VARCHAR(128)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783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413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num_servings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248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prep_time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713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cook_time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914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created_at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 DEFAULT CURRENT_TIMESTAMP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46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88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9019F-7387-4766-8EB3-26A1351A7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500" y="558801"/>
            <a:ext cx="9017000" cy="276860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recipe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INT AUTO_INCREMENT 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VARCHAR(128) 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notes TEXT,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num_servings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INT,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prep_time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TIME,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cook_time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TIME,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created_at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TIMESTAMP NOT NULL DEFAULT CURRENT_TIMESTAMP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4234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CF0E0-9A4D-418A-9EEC-4AC49C77E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Category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943373-2BF6-44EF-8A03-871B968EF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592328"/>
              </p:ext>
            </p:extLst>
          </p:nvPr>
        </p:nvGraphicFramePr>
        <p:xfrm>
          <a:off x="838201" y="1690688"/>
          <a:ext cx="6210299" cy="111252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663699">
                  <a:extLst>
                    <a:ext uri="{9D8B030D-6E8A-4147-A177-3AD203B41FA5}">
                      <a16:colId xmlns:a16="http://schemas.microsoft.com/office/drawing/2014/main" val="2321348630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3343858772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42060618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40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category_id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AUTO_INCREMENT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195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category_name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VARCHAR(64)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783714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20FA10B-F274-4190-9F7D-F0872BC9A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24201"/>
            <a:ext cx="6654800" cy="162559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category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INT AUTO_INCREMENT 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VARCHAR(64) NOT NULL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456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1396</TotalTime>
  <Words>631</Words>
  <Application>Microsoft Office PowerPoint</Application>
  <PresentationFormat>Widescreen</PresentationFormat>
  <Paragraphs>167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Office Theme</vt:lpstr>
      <vt:lpstr>Creating Tables</vt:lpstr>
      <vt:lpstr>What we're covering</vt:lpstr>
      <vt:lpstr>The tables</vt:lpstr>
      <vt:lpstr>CREATE TABLE statement</vt:lpstr>
      <vt:lpstr>Column definitions</vt:lpstr>
      <vt:lpstr>PowerPoint Presentation</vt:lpstr>
      <vt:lpstr>Recipe table</vt:lpstr>
      <vt:lpstr>PowerPoint Presentation</vt:lpstr>
      <vt:lpstr>Category table</vt:lpstr>
      <vt:lpstr>Unit table</vt:lpstr>
      <vt:lpstr>Step table</vt:lpstr>
      <vt:lpstr>Ingredient table</vt:lpstr>
      <vt:lpstr>PowerPoint Presentation</vt:lpstr>
      <vt:lpstr>Creating tables</vt:lpstr>
      <vt:lpstr>Delete a table</vt:lpstr>
      <vt:lpstr>Watch the project grow!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Data</dc:title>
  <dc:creator>Rob Hewitt</dc:creator>
  <cp:lastModifiedBy>Rob Hewitt</cp:lastModifiedBy>
  <cp:revision>91</cp:revision>
  <dcterms:created xsi:type="dcterms:W3CDTF">2021-08-01T14:44:57Z</dcterms:created>
  <dcterms:modified xsi:type="dcterms:W3CDTF">2021-12-19T22:39:40Z</dcterms:modified>
</cp:coreProperties>
</file>