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0"/>
  </p:notesMasterIdLst>
  <p:sldIdLst>
    <p:sldId id="256" r:id="rId2"/>
    <p:sldId id="275" r:id="rId3"/>
    <p:sldId id="272" r:id="rId4"/>
    <p:sldId id="258" r:id="rId5"/>
    <p:sldId id="260" r:id="rId6"/>
    <p:sldId id="259" r:id="rId7"/>
    <p:sldId id="269" r:id="rId8"/>
    <p:sldId id="270" r:id="rId9"/>
    <p:sldId id="273" r:id="rId10"/>
    <p:sldId id="261" r:id="rId11"/>
    <p:sldId id="271" r:id="rId12"/>
    <p:sldId id="264" r:id="rId13"/>
    <p:sldId id="265" r:id="rId14"/>
    <p:sldId id="266" r:id="rId15"/>
    <p:sldId id="267" r:id="rId16"/>
    <p:sldId id="268" r:id="rId17"/>
    <p:sldId id="274" r:id="rId18"/>
    <p:sldId id="26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F9DCFC-655C-4CB4-A4DB-588B767805DE}">
          <p14:sldIdLst>
            <p14:sldId id="256"/>
          </p14:sldIdLst>
        </p14:section>
        <p14:section name="Summary Section" id="{D42CE177-98A8-4372-AD6D-8B763A721593}">
          <p14:sldIdLst>
            <p14:sldId id="275"/>
          </p14:sldIdLst>
        </p14:section>
        <p14:section name="What are Indexes" id="{6D3CA267-8B16-48A1-BDBB-1A8FA6254CC6}">
          <p14:sldIdLst>
            <p14:sldId id="272"/>
            <p14:sldId id="258"/>
            <p14:sldId id="260"/>
            <p14:sldId id="259"/>
            <p14:sldId id="269"/>
            <p14:sldId id="270"/>
          </p14:sldIdLst>
        </p14:section>
        <p14:section name="Create Table with Indexes" id="{435A8882-C7EE-479F-A2C4-AD351175A77C}">
          <p14:sldIdLst>
            <p14:sldId id="273"/>
            <p14:sldId id="261"/>
            <p14:sldId id="271"/>
            <p14:sldId id="264"/>
            <p14:sldId id="265"/>
            <p14:sldId id="266"/>
            <p14:sldId id="267"/>
            <p14:sldId id="268"/>
          </p14:sldIdLst>
        </p14:section>
        <p14:section name="Building the Project" id="{66B7AD09-FBAA-4DBD-903D-52F7AB6BCA7D}">
          <p14:sldIdLst>
            <p14:sldId id="274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6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BC3E4-C956-40CB-AFCD-8F927AFF366E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4059C-20AD-48E2-B243-62F40DF01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05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90953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76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6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6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1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704274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704274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626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706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6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69D020A-50D9-4765-A420-14412044390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418153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FDF4AA6-3615-4AC4-A80F-32B15B7C54E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418153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2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611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59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4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7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71009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47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1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7839-97A4-44D6-B8EF-1A5DB2D08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/>
              <a:t>Indexes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FD140-E406-4165-9E64-ECEE2E5D3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cap="none" dirty="0"/>
              <a:t>Relationships and more</a:t>
            </a:r>
          </a:p>
        </p:txBody>
      </p:sp>
    </p:spTree>
    <p:extLst>
      <p:ext uri="{BB962C8B-B14F-4D97-AF65-F5344CB8AC3E}">
        <p14:creationId xmlns:p14="http://schemas.microsoft.com/office/powerpoint/2010/main" val="507793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BF0B-2A63-4EA4-BA20-629FACADD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250" y="390535"/>
            <a:ext cx="8337550" cy="803265"/>
          </a:xfrm>
        </p:spPr>
        <p:txBody>
          <a:bodyPr>
            <a:normAutofit/>
          </a:bodyPr>
          <a:lstStyle/>
          <a:p>
            <a:r>
              <a:rPr lang="en-US" dirty="0"/>
              <a:t>Relationship CREATE TABLE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088FD-A35D-4456-BF04-E029D902D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3758165"/>
            <a:ext cx="5384800" cy="76200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INT AUTO_INCREMENT 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C5C2D6-DD9A-47F0-88C8-AC4A982D8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4508"/>
            <a:ext cx="4020111" cy="15337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6B5652-8B14-46C8-9D72-95FBA4BD71B4}"/>
              </a:ext>
            </a:extLst>
          </p:cNvPr>
          <p:cNvSpPr txBox="1"/>
          <p:nvPr/>
        </p:nvSpPr>
        <p:spPr>
          <a:xfrm>
            <a:off x="711200" y="3429000"/>
            <a:ext cx="166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9900"/>
                </a:solidFill>
              </a:rPr>
              <a:t>Recipe table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B2701D9-386D-4611-9F9B-F436983C809D}"/>
              </a:ext>
            </a:extLst>
          </p:cNvPr>
          <p:cNvSpPr txBox="1">
            <a:spLocks/>
          </p:cNvSpPr>
          <p:nvPr/>
        </p:nvSpPr>
        <p:spPr>
          <a:xfrm>
            <a:off x="711200" y="4975595"/>
            <a:ext cx="6108700" cy="1478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INT AUTO_INCREMENT NOT NULL,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INT,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PRIMARY KEY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FOREIGN KEY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REFERENCES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recipe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FB878A-39E1-449A-8CF6-C4494D05F67C}"/>
              </a:ext>
            </a:extLst>
          </p:cNvPr>
          <p:cNvSpPr txBox="1"/>
          <p:nvPr/>
        </p:nvSpPr>
        <p:spPr>
          <a:xfrm>
            <a:off x="711200" y="4606264"/>
            <a:ext cx="166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9900"/>
                </a:solidFill>
              </a:rPr>
              <a:t>Step table</a:t>
            </a:r>
          </a:p>
        </p:txBody>
      </p:sp>
    </p:spTree>
    <p:extLst>
      <p:ext uri="{BB962C8B-B14F-4D97-AF65-F5344CB8AC3E}">
        <p14:creationId xmlns:p14="http://schemas.microsoft.com/office/powerpoint/2010/main" val="143397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AC3EE-3074-4D26-B9C4-60F3E2FFB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primary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E5BAF-1E1E-46B3-99E5-A7491A260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05600" cy="4351338"/>
          </a:xfrm>
        </p:spPr>
        <p:txBody>
          <a:bodyPr/>
          <a:lstStyle/>
          <a:p>
            <a:r>
              <a:rPr lang="en-US" dirty="0"/>
              <a:t>It is </a:t>
            </a:r>
            <a:r>
              <a:rPr lang="en-US" dirty="0">
                <a:solidFill>
                  <a:srgbClr val="00B0F0"/>
                </a:solidFill>
              </a:rPr>
              <a:t>possible</a:t>
            </a:r>
            <a:r>
              <a:rPr lang="en-US" dirty="0"/>
              <a:t> to declare a compound primary key using more than one column</a:t>
            </a:r>
          </a:p>
          <a:p>
            <a:r>
              <a:rPr lang="en-US" dirty="0"/>
              <a:t>If the table is referenced by another table (foreign key) it is best to use an auto-increment </a:t>
            </a:r>
            <a:r>
              <a:rPr lang="en-US" dirty="0">
                <a:solidFill>
                  <a:srgbClr val="00B0F0"/>
                </a:solidFill>
              </a:rPr>
              <a:t>integer</a:t>
            </a:r>
            <a:r>
              <a:rPr lang="en-US" dirty="0"/>
              <a:t> primary key</a:t>
            </a:r>
          </a:p>
          <a:p>
            <a:r>
              <a:rPr lang="en-US" dirty="0"/>
              <a:t>Otherwise, it's hard(er) to keep the key values </a:t>
            </a:r>
            <a:r>
              <a:rPr lang="en-US" dirty="0">
                <a:solidFill>
                  <a:srgbClr val="00B0F0"/>
                </a:solidFill>
              </a:rPr>
              <a:t>aligned</a:t>
            </a:r>
            <a:r>
              <a:rPr lang="en-US" dirty="0"/>
              <a:t> on related tables</a:t>
            </a:r>
          </a:p>
          <a:p>
            <a:r>
              <a:rPr lang="en-US" dirty="0"/>
              <a:t>ORM tools (Hibernate or </a:t>
            </a:r>
            <a:r>
              <a:rPr lang="en-US" dirty="0" err="1"/>
              <a:t>EclipseLink</a:t>
            </a:r>
            <a:r>
              <a:rPr lang="en-US" dirty="0"/>
              <a:t>) may </a:t>
            </a:r>
            <a:r>
              <a:rPr lang="en-US" dirty="0">
                <a:solidFill>
                  <a:srgbClr val="00B0F0"/>
                </a:solidFill>
              </a:rPr>
              <a:t>require</a:t>
            </a:r>
            <a:r>
              <a:rPr lang="en-US" dirty="0"/>
              <a:t> integer primary key fields on all tables</a:t>
            </a:r>
          </a:p>
        </p:txBody>
      </p:sp>
    </p:spTree>
    <p:extLst>
      <p:ext uri="{BB962C8B-B14F-4D97-AF65-F5344CB8AC3E}">
        <p14:creationId xmlns:p14="http://schemas.microsoft.com/office/powerpoint/2010/main" val="339479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46651-B341-4451-AB9A-477CA8749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2F1A0-45AD-4002-9519-9AB9BDDC9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a </a:t>
            </a:r>
            <a:r>
              <a:rPr lang="en-US" dirty="0">
                <a:solidFill>
                  <a:srgbClr val="00B0F0"/>
                </a:solidFill>
              </a:rPr>
              <a:t>join table</a:t>
            </a:r>
          </a:p>
          <a:p>
            <a:r>
              <a:rPr lang="en-US" dirty="0"/>
              <a:t>Recipes and categories have a </a:t>
            </a:r>
            <a:r>
              <a:rPr lang="en-US" dirty="0">
                <a:solidFill>
                  <a:srgbClr val="00B0F0"/>
                </a:solidFill>
              </a:rPr>
              <a:t>many-to-many</a:t>
            </a:r>
            <a:r>
              <a:rPr lang="en-US" dirty="0"/>
              <a:t> relationship</a:t>
            </a:r>
          </a:p>
          <a:p>
            <a:pPr lvl="1"/>
            <a:r>
              <a:rPr lang="en-US" dirty="0"/>
              <a:t>A recipe can have many categories</a:t>
            </a:r>
          </a:p>
          <a:p>
            <a:pPr lvl="1"/>
            <a:r>
              <a:rPr lang="en-US" dirty="0"/>
              <a:t>A category can have many recipes</a:t>
            </a:r>
          </a:p>
          <a:p>
            <a:r>
              <a:rPr lang="en-US" dirty="0"/>
              <a:t>The join table  name is the name of the primary key tables separated by an </a:t>
            </a:r>
            <a:r>
              <a:rPr lang="en-US" dirty="0">
                <a:solidFill>
                  <a:srgbClr val="00B0F0"/>
                </a:solidFill>
              </a:rPr>
              <a:t>underscore</a:t>
            </a:r>
          </a:p>
          <a:p>
            <a:r>
              <a:rPr lang="en-US" dirty="0"/>
              <a:t>The name of the recipe and category join table is </a:t>
            </a:r>
            <a:r>
              <a:rPr lang="en-US" dirty="0" err="1">
                <a:solidFill>
                  <a:srgbClr val="00B0F0"/>
                </a:solidFill>
              </a:rPr>
              <a:t>recipe_category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62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E134AD-AFD5-42C0-A3DF-9A55EA04B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2536652"/>
            <a:ext cx="4839375" cy="2495898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A2DEC3AF-061D-4A34-8A6C-1D051294E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 diagram</a:t>
            </a:r>
          </a:p>
        </p:txBody>
      </p:sp>
    </p:spTree>
    <p:extLst>
      <p:ext uri="{BB962C8B-B14F-4D97-AF65-F5344CB8AC3E}">
        <p14:creationId xmlns:p14="http://schemas.microsoft.com/office/powerpoint/2010/main" val="328821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E08C85-450F-4653-BEF6-5DBA70B3C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875"/>
          </a:xfrm>
        </p:spPr>
        <p:txBody>
          <a:bodyPr/>
          <a:lstStyle/>
          <a:p>
            <a:r>
              <a:rPr lang="en-US" dirty="0"/>
              <a:t>Many-to-many CREATE TABLE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FCD6B-32FB-429B-8E50-AE7DC2F70AC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638300"/>
            <a:ext cx="7100888" cy="440690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CREATE TABLE </a:t>
            </a:r>
            <a:r>
              <a:rPr lang="en-US" sz="2000" dirty="0">
                <a:solidFill>
                  <a:srgbClr val="00B0F0"/>
                </a:solidFill>
              </a:rPr>
              <a:t>recipe</a:t>
            </a:r>
            <a:r>
              <a:rPr lang="en-US" sz="2000" dirty="0"/>
              <a:t>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</a:t>
            </a:r>
            <a:r>
              <a:rPr lang="en-US" sz="2000" dirty="0" err="1"/>
              <a:t>recipe_id</a:t>
            </a:r>
            <a:r>
              <a:rPr lang="en-US" sz="2000" dirty="0"/>
              <a:t> INT AUTO_INCREMENT 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</a:t>
            </a:r>
            <a:r>
              <a:rPr lang="en-US" sz="2000" dirty="0">
                <a:solidFill>
                  <a:srgbClr val="FF9900"/>
                </a:solidFill>
              </a:rPr>
              <a:t>PRIMARY KEY</a:t>
            </a:r>
            <a:r>
              <a:rPr lang="en-US" sz="2000" dirty="0"/>
              <a:t> (</a:t>
            </a:r>
            <a:r>
              <a:rPr lang="en-US" sz="2000" dirty="0" err="1"/>
              <a:t>recipe_id</a:t>
            </a:r>
            <a:r>
              <a:rPr lang="en-US" sz="20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CREATE TABLE </a:t>
            </a:r>
            <a:r>
              <a:rPr lang="en-US" sz="2000" dirty="0">
                <a:solidFill>
                  <a:srgbClr val="00B0F0"/>
                </a:solidFill>
              </a:rPr>
              <a:t>category</a:t>
            </a:r>
            <a:r>
              <a:rPr lang="en-US" sz="2000" dirty="0"/>
              <a:t>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</a:t>
            </a:r>
            <a:r>
              <a:rPr lang="en-US" sz="2000" dirty="0" err="1"/>
              <a:t>category_id</a:t>
            </a:r>
            <a:r>
              <a:rPr lang="en-US" sz="2000" dirty="0"/>
              <a:t> INT AUTO_INCREMENT 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</a:t>
            </a:r>
            <a:r>
              <a:rPr lang="en-US" sz="2000" dirty="0">
                <a:solidFill>
                  <a:srgbClr val="FF9900"/>
                </a:solidFill>
              </a:rPr>
              <a:t>PRIMARY KEY</a:t>
            </a:r>
            <a:r>
              <a:rPr lang="en-US" sz="2000" dirty="0"/>
              <a:t> (</a:t>
            </a:r>
            <a:r>
              <a:rPr lang="en-US" sz="2000" dirty="0" err="1"/>
              <a:t>category_id</a:t>
            </a:r>
            <a:r>
              <a:rPr lang="en-US" sz="20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CREATE TABLE </a:t>
            </a:r>
            <a:r>
              <a:rPr lang="en-US" sz="2000" dirty="0" err="1">
                <a:solidFill>
                  <a:srgbClr val="00B0F0"/>
                </a:solidFill>
              </a:rPr>
              <a:t>recipe_category</a:t>
            </a:r>
            <a:r>
              <a:rPr lang="en-US" sz="2000" dirty="0"/>
              <a:t>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</a:t>
            </a:r>
            <a:r>
              <a:rPr lang="en-US" sz="2000" dirty="0" err="1"/>
              <a:t>recipe_id</a:t>
            </a:r>
            <a:r>
              <a:rPr lang="en-US" sz="2000" dirty="0"/>
              <a:t> INT,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</a:t>
            </a:r>
            <a:r>
              <a:rPr lang="en-US" sz="2000" dirty="0" err="1"/>
              <a:t>category_id</a:t>
            </a:r>
            <a:r>
              <a:rPr lang="en-US" sz="2000" dirty="0"/>
              <a:t> INT,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</a:t>
            </a:r>
            <a:r>
              <a:rPr lang="en-US" sz="2000" dirty="0">
                <a:solidFill>
                  <a:srgbClr val="FF9900"/>
                </a:solidFill>
              </a:rPr>
              <a:t>FOREIGN KEY</a:t>
            </a:r>
            <a:r>
              <a:rPr lang="en-US" sz="2000" dirty="0"/>
              <a:t> (</a:t>
            </a:r>
            <a:r>
              <a:rPr lang="en-US" sz="2000" dirty="0" err="1"/>
              <a:t>recipe_id</a:t>
            </a:r>
            <a:r>
              <a:rPr lang="en-US" sz="2000" dirty="0"/>
              <a:t>) REFERENCES recipe (</a:t>
            </a:r>
            <a:r>
              <a:rPr lang="en-US" sz="2000" dirty="0" err="1"/>
              <a:t>recipe_id</a:t>
            </a:r>
            <a:r>
              <a:rPr lang="en-US" sz="20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</a:t>
            </a:r>
            <a:r>
              <a:rPr lang="en-US" sz="2000" dirty="0">
                <a:solidFill>
                  <a:srgbClr val="FF9900"/>
                </a:solidFill>
              </a:rPr>
              <a:t>FOREIGN KEY</a:t>
            </a:r>
            <a:r>
              <a:rPr lang="en-US" sz="2000" dirty="0"/>
              <a:t> (</a:t>
            </a:r>
            <a:r>
              <a:rPr lang="en-US" sz="2000" dirty="0" err="1"/>
              <a:t>category_id</a:t>
            </a:r>
            <a:r>
              <a:rPr lang="en-US" sz="2000" dirty="0"/>
              <a:t>) REFEREICES category (</a:t>
            </a:r>
            <a:r>
              <a:rPr lang="en-US" sz="2000" dirty="0" err="1"/>
              <a:t>category_id</a:t>
            </a:r>
            <a:r>
              <a:rPr lang="en-US" sz="20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UNIQUE KEY (</a:t>
            </a:r>
            <a:r>
              <a:rPr lang="en-US" sz="2000" dirty="0" err="1"/>
              <a:t>recipe_id</a:t>
            </a:r>
            <a:r>
              <a:rPr lang="en-US" sz="2000" dirty="0"/>
              <a:t>, </a:t>
            </a:r>
            <a:r>
              <a:rPr lang="en-US" sz="2000" dirty="0" err="1"/>
              <a:t>category_id</a:t>
            </a:r>
            <a:r>
              <a:rPr lang="en-US" sz="20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6104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E6EE7-736B-4693-80BA-7B24DF13C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child rows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64A50-96C2-4E88-8C3B-03FF663AA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0944" cy="4351338"/>
          </a:xfrm>
        </p:spPr>
        <p:txBody>
          <a:bodyPr/>
          <a:lstStyle/>
          <a:p>
            <a:r>
              <a:rPr lang="en-US" dirty="0"/>
              <a:t>When a parent row (recipe) is </a:t>
            </a:r>
            <a:r>
              <a:rPr lang="en-US" dirty="0">
                <a:solidFill>
                  <a:srgbClr val="00B0F0"/>
                </a:solidFill>
              </a:rPr>
              <a:t>deleted</a:t>
            </a:r>
            <a:r>
              <a:rPr lang="en-US" dirty="0"/>
              <a:t>, child rows (step, ingredient, </a:t>
            </a:r>
            <a:r>
              <a:rPr lang="en-US" dirty="0" err="1"/>
              <a:t>recipe_category</a:t>
            </a:r>
            <a:r>
              <a:rPr lang="en-US" dirty="0"/>
              <a:t>) also need to be deleted</a:t>
            </a:r>
          </a:p>
          <a:p>
            <a:r>
              <a:rPr lang="en-US" dirty="0"/>
              <a:t>Otherwise, the child rows will be </a:t>
            </a:r>
            <a:r>
              <a:rPr lang="en-US" dirty="0">
                <a:solidFill>
                  <a:srgbClr val="00B0F0"/>
                </a:solidFill>
              </a:rPr>
              <a:t>orphaned</a:t>
            </a:r>
            <a:r>
              <a:rPr lang="en-US" dirty="0"/>
              <a:t> with the foreign key referencing a value that does not exist in the parent</a:t>
            </a:r>
          </a:p>
          <a:p>
            <a:r>
              <a:rPr lang="en-US" dirty="0"/>
              <a:t>MySQL will automatically delete the child rows when </a:t>
            </a:r>
            <a:r>
              <a:rPr lang="en-US" dirty="0">
                <a:solidFill>
                  <a:srgbClr val="00B0F0"/>
                </a:solidFill>
              </a:rPr>
              <a:t>ON DELETE CASCADE</a:t>
            </a:r>
            <a:r>
              <a:rPr lang="en-US" dirty="0"/>
              <a:t> is added to the FOREIGN KEY constraint</a:t>
            </a:r>
          </a:p>
        </p:txBody>
      </p:sp>
    </p:spTree>
    <p:extLst>
      <p:ext uri="{BB962C8B-B14F-4D97-AF65-F5344CB8AC3E}">
        <p14:creationId xmlns:p14="http://schemas.microsoft.com/office/powerpoint/2010/main" val="89015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8F516-4DE7-4DE0-A3DF-579C24FA8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DELETE CASCADE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30FC3-5133-4524-A6B3-5756E9822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79725"/>
            <a:ext cx="7100944" cy="340677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recipe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INT AUTO_INCREMENT 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PRIMARY KEY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step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INT AUTO_INCREMENT 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INT,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PRIMARY KEY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FOREIGN KEY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REFERENCES recipe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DELETE CASCADE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903D007-33F3-4BBC-96E0-E34DAB80BF18}"/>
              </a:ext>
            </a:extLst>
          </p:cNvPr>
          <p:cNvSpPr txBox="1">
            <a:spLocks/>
          </p:cNvSpPr>
          <p:nvPr/>
        </p:nvSpPr>
        <p:spPr>
          <a:xfrm>
            <a:off x="838200" y="1679576"/>
            <a:ext cx="7100944" cy="8493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The corresponding step rows are deleted when the recipe row is deleted</a:t>
            </a:r>
          </a:p>
        </p:txBody>
      </p:sp>
    </p:spTree>
    <p:extLst>
      <p:ext uri="{BB962C8B-B14F-4D97-AF65-F5344CB8AC3E}">
        <p14:creationId xmlns:p14="http://schemas.microsoft.com/office/powerpoint/2010/main" val="251934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114A1-68BF-4F93-B652-DF57CA48A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project</a:t>
            </a:r>
          </a:p>
        </p:txBody>
      </p:sp>
      <p:pic>
        <p:nvPicPr>
          <p:cNvPr id="4" name="Graphic 3" descr="Building Brick Wall outline">
            <a:extLst>
              <a:ext uri="{FF2B5EF4-FFF2-40B4-BE49-F238E27FC236}">
                <a16:creationId xmlns:a16="http://schemas.microsoft.com/office/drawing/2014/main" id="{4109495B-5404-443B-8F80-167D1AE63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900" y="2019300"/>
            <a:ext cx="3759200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44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51619-7284-434D-95EC-95A93F02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</a:t>
            </a:r>
            <a:r>
              <a:rPr lang="en-US"/>
              <a:t>the project...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E6A16-09B9-49A4-9139-19E8B1106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59500" cy="4351338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Video project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Add the INDEX statements to the schema definition</a:t>
            </a:r>
          </a:p>
          <a:p>
            <a:pPr lvl="1"/>
            <a:r>
              <a:rPr lang="en-US" dirty="0"/>
              <a:t>Add the JOIN table to the schema for the many-to-many relationship between recipe and category</a:t>
            </a:r>
          </a:p>
        </p:txBody>
      </p:sp>
    </p:spTree>
    <p:extLst>
      <p:ext uri="{BB962C8B-B14F-4D97-AF65-F5344CB8AC3E}">
        <p14:creationId xmlns:p14="http://schemas.microsoft.com/office/powerpoint/2010/main" val="64682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6FEE3-EB04-4781-B622-802AF8350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video...</a:t>
            </a: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Summary Zoom 4">
                <a:extLst>
                  <a:ext uri="{FF2B5EF4-FFF2-40B4-BE49-F238E27FC236}">
                    <a16:creationId xmlns:a16="http://schemas.microsoft.com/office/drawing/2014/main" id="{5EB9258E-F2E0-4781-9BB2-E630F8626D8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52619464"/>
                  </p:ext>
                </p:extLst>
              </p:nvPr>
            </p:nvGraphicFramePr>
            <p:xfrm>
              <a:off x="838200" y="1825625"/>
              <a:ext cx="7100888" cy="4351338"/>
            </p:xfrm>
            <a:graphic>
              <a:graphicData uri="http://schemas.microsoft.com/office/powerpoint/2016/summaryzoom">
                <psuz:summaryZm>
                  <psuz:summaryZmObj sectionId="{6D3CA267-8B16-48A1-BDBB-1A8FA6254CC6}">
                    <psuz:zmPr id="{4DB5F15B-D6EE-4EB9-AF16-BD98BF2A1D16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95130" y="318343"/>
                          <a:ext cx="3195400" cy="179741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435A8882-C7EE-479F-A2C4-AD351175A77C}">
                    <psuz:zmPr id="{949E7084-F4C9-437E-90CC-389D8E1E6F5C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610357" y="318343"/>
                          <a:ext cx="3195400" cy="179741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66B7AD09-FBAA-4DBD-903D-52F7AB6BCA7D}">
                    <psuz:zmPr id="{6142E590-E058-4573-BAD0-8D1D7ABEFFA8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95130" y="2235582"/>
                          <a:ext cx="3195400" cy="179741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Summary Zoom 4">
                <a:extLst>
                  <a:ext uri="{FF2B5EF4-FFF2-40B4-BE49-F238E27FC236}">
                    <a16:creationId xmlns:a16="http://schemas.microsoft.com/office/drawing/2014/main" id="{5EB9258E-F2E0-4781-9BB2-E630F8626D8B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825625"/>
                <a:ext cx="7100888" cy="4351338"/>
                <a:chOff x="838200" y="1825625"/>
                <a:chExt cx="7100888" cy="4351338"/>
              </a:xfrm>
            </p:grpSpPr>
            <p:pic>
              <p:nvPicPr>
                <p:cNvPr id="3" name="Picture 3">
                  <a:hlinkClick r:id="rId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133330" y="2143968"/>
                  <a:ext cx="3195400" cy="179741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Picture 4">
                  <a:hlinkClick r:id="rId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48557" y="2143968"/>
                  <a:ext cx="3195400" cy="179741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6" name="Picture 6">
                  <a:hlinkClick r:id="rId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33330" y="4061207"/>
                  <a:ext cx="3195400" cy="179741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362358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8AD37-5B03-4966-B0D1-F236A6B95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indexes?</a:t>
            </a:r>
          </a:p>
        </p:txBody>
      </p:sp>
      <p:pic>
        <p:nvPicPr>
          <p:cNvPr id="4" name="Graphic 3" descr="Right pointing backhand index outline">
            <a:extLst>
              <a:ext uri="{FF2B5EF4-FFF2-40B4-BE49-F238E27FC236}">
                <a16:creationId xmlns:a16="http://schemas.microsoft.com/office/drawing/2014/main" id="{8AF94619-F9DC-4F10-B42B-1CDD0F6FC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735754">
            <a:off x="1181100" y="1981200"/>
            <a:ext cx="43815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62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52D6A-4FDB-4C49-A640-745148E6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indexes?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E48D8-4ED3-468D-8B6B-BAE165D19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0944" cy="2568575"/>
          </a:xfrm>
        </p:spPr>
        <p:txBody>
          <a:bodyPr/>
          <a:lstStyle/>
          <a:p>
            <a:r>
              <a:rPr lang="en-US" dirty="0"/>
              <a:t>Indexes provide the following:</a:t>
            </a:r>
          </a:p>
          <a:p>
            <a:pPr lvl="1"/>
            <a:r>
              <a:rPr lang="en-US" dirty="0"/>
              <a:t>Faster lookup speed</a:t>
            </a:r>
          </a:p>
          <a:p>
            <a:pPr lvl="1"/>
            <a:r>
              <a:rPr lang="en-US" dirty="0"/>
              <a:t>Uniqueness</a:t>
            </a:r>
          </a:p>
          <a:p>
            <a:pPr lvl="1"/>
            <a:r>
              <a:rPr lang="en-US" dirty="0"/>
              <a:t>They define relationships</a:t>
            </a:r>
          </a:p>
          <a:p>
            <a:pPr lvl="2"/>
            <a:r>
              <a:rPr lang="en-US" dirty="0"/>
              <a:t>Primary keys</a:t>
            </a:r>
          </a:p>
          <a:p>
            <a:pPr lvl="2"/>
            <a:r>
              <a:rPr lang="en-US" dirty="0"/>
              <a:t>Foreign keys</a:t>
            </a:r>
          </a:p>
        </p:txBody>
      </p:sp>
    </p:spTree>
    <p:extLst>
      <p:ext uri="{BB962C8B-B14F-4D97-AF65-F5344CB8AC3E}">
        <p14:creationId xmlns:p14="http://schemas.microsoft.com/office/powerpoint/2010/main" val="413311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D1F3B-8F70-4FFC-A1D6-A2640C00A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Faster lookups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2A66C-A53A-463A-96C5-8EE21661E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0944" cy="1603375"/>
          </a:xfrm>
        </p:spPr>
        <p:txBody>
          <a:bodyPr/>
          <a:lstStyle/>
          <a:p>
            <a:r>
              <a:rPr lang="en-US" dirty="0"/>
              <a:t>Adding an index will speed up lookups but slow down inserts</a:t>
            </a:r>
          </a:p>
          <a:p>
            <a:r>
              <a:rPr lang="en-US" dirty="0"/>
              <a:t>Indexes may allow duplicates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2263AF-1DAF-4396-841C-F0917F6A32C3}"/>
              </a:ext>
            </a:extLst>
          </p:cNvPr>
          <p:cNvSpPr txBox="1">
            <a:spLocks/>
          </p:cNvSpPr>
          <p:nvPr/>
        </p:nvSpPr>
        <p:spPr>
          <a:xfrm>
            <a:off x="838200" y="4394201"/>
            <a:ext cx="4864100" cy="1358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(name)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(color, style)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(name)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(color, style)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94E529-57A9-4FC6-9617-FAE629B4244E}"/>
              </a:ext>
            </a:extLst>
          </p:cNvPr>
          <p:cNvSpPr txBox="1"/>
          <p:nvPr/>
        </p:nvSpPr>
        <p:spPr>
          <a:xfrm>
            <a:off x="838200" y="3962401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CREATE TABLE syntax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88582D9F-7247-48A2-A840-AEDF9909DA16}"/>
              </a:ext>
            </a:extLst>
          </p:cNvPr>
          <p:cNvSpPr/>
          <p:nvPr/>
        </p:nvSpPr>
        <p:spPr>
          <a:xfrm>
            <a:off x="4388672" y="4229101"/>
            <a:ext cx="1981202" cy="1142999"/>
          </a:xfrm>
          <a:prstGeom prst="lef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These allow duplicates</a:t>
            </a:r>
          </a:p>
        </p:txBody>
      </p:sp>
    </p:spTree>
    <p:extLst>
      <p:ext uri="{BB962C8B-B14F-4D97-AF65-F5344CB8AC3E}">
        <p14:creationId xmlns:p14="http://schemas.microsoft.com/office/powerpoint/2010/main" val="371324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52776-A807-4F03-B5F3-EF5FCD34B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 indexes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1C3CE-48F5-4F41-8D9E-4B8772E3D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26200" cy="2276475"/>
          </a:xfrm>
        </p:spPr>
        <p:txBody>
          <a:bodyPr>
            <a:normAutofit/>
          </a:bodyPr>
          <a:lstStyle/>
          <a:p>
            <a:r>
              <a:rPr lang="en-US" dirty="0"/>
              <a:t>Indexes can require </a:t>
            </a:r>
            <a:r>
              <a:rPr lang="en-US" dirty="0">
                <a:solidFill>
                  <a:srgbClr val="00B0F0"/>
                </a:solidFill>
              </a:rPr>
              <a:t>uniqueness</a:t>
            </a:r>
            <a:r>
              <a:rPr lang="en-US" dirty="0"/>
              <a:t> on one or more columns</a:t>
            </a:r>
          </a:p>
          <a:p>
            <a:r>
              <a:rPr lang="en-US" dirty="0"/>
              <a:t>A duplicate value across all columns of a unique index is an </a:t>
            </a:r>
            <a:r>
              <a:rPr lang="en-US" dirty="0">
                <a:solidFill>
                  <a:srgbClr val="00B0F0"/>
                </a:solidFill>
              </a:rPr>
              <a:t>error</a:t>
            </a:r>
          </a:p>
          <a:p>
            <a:r>
              <a:rPr lang="en-US" dirty="0"/>
              <a:t>A unique index is like a </a:t>
            </a:r>
            <a:r>
              <a:rPr lang="en-US" dirty="0">
                <a:solidFill>
                  <a:srgbClr val="00B0F0"/>
                </a:solidFill>
              </a:rPr>
              <a:t>Java Set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592257-AF13-4D14-BF86-D6C5A998A64A}"/>
              </a:ext>
            </a:extLst>
          </p:cNvPr>
          <p:cNvSpPr txBox="1">
            <a:spLocks/>
          </p:cNvSpPr>
          <p:nvPr/>
        </p:nvSpPr>
        <p:spPr>
          <a:xfrm>
            <a:off x="838200" y="4724401"/>
            <a:ext cx="4864100" cy="1768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 KEY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(name)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 KEY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(color, style)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 INDEX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license_no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(size)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4EC3E3-2BB7-4D5F-99D6-8A5B15A132C4}"/>
              </a:ext>
            </a:extLst>
          </p:cNvPr>
          <p:cNvSpPr txBox="1"/>
          <p:nvPr/>
        </p:nvSpPr>
        <p:spPr>
          <a:xfrm>
            <a:off x="838200" y="4292601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CREATE TABLE syntax</a:t>
            </a:r>
          </a:p>
        </p:txBody>
      </p:sp>
    </p:spTree>
    <p:extLst>
      <p:ext uri="{BB962C8B-B14F-4D97-AF65-F5344CB8AC3E}">
        <p14:creationId xmlns:p14="http://schemas.microsoft.com/office/powerpoint/2010/main" val="375757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688B7-59F2-4651-BE21-81B41D850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unique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220E3-99A3-4138-9B15-C69913A31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0944" cy="8159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compound index is indexed on </a:t>
            </a:r>
            <a:r>
              <a:rPr lang="en-US" dirty="0">
                <a:solidFill>
                  <a:srgbClr val="00B0F0"/>
                </a:solidFill>
              </a:rPr>
              <a:t>more than one </a:t>
            </a:r>
            <a:r>
              <a:rPr lang="en-US" dirty="0"/>
              <a:t>column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9F0790-9D10-44BF-9F23-CCB5ED0AAB68}"/>
              </a:ext>
            </a:extLst>
          </p:cNvPr>
          <p:cNvSpPr txBox="1">
            <a:spLocks/>
          </p:cNvSpPr>
          <p:nvPr/>
        </p:nvSpPr>
        <p:spPr>
          <a:xfrm>
            <a:off x="838200" y="2751137"/>
            <a:ext cx="7100944" cy="173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recipe_category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FOREIGN KEY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...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FOREIGN KEY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...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UNIQUE KEY (</a:t>
            </a:r>
            <a:r>
              <a:rPr lang="en-US" sz="2000" dirty="0" err="1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category_id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7920EB6-C62E-4E2C-8859-F5F252F44466}"/>
              </a:ext>
            </a:extLst>
          </p:cNvPr>
          <p:cNvSpPr txBox="1">
            <a:spLocks/>
          </p:cNvSpPr>
          <p:nvPr/>
        </p:nvSpPr>
        <p:spPr>
          <a:xfrm>
            <a:off x="838200" y="4352925"/>
            <a:ext cx="7100944" cy="199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dirty="0">
                <a:solidFill>
                  <a:srgbClr val="00B0F0"/>
                </a:solidFill>
              </a:rPr>
              <a:t>unique key </a:t>
            </a:r>
            <a:r>
              <a:rPr lang="en-US" dirty="0"/>
              <a:t>means that only one category of each type can be set for any given recipe</a:t>
            </a:r>
          </a:p>
          <a:p>
            <a:r>
              <a:rPr lang="en-US" dirty="0"/>
              <a:t>You can have a Vegan category and a Mexican category but not 2 Vegan categories</a:t>
            </a:r>
          </a:p>
        </p:txBody>
      </p:sp>
    </p:spTree>
    <p:extLst>
      <p:ext uri="{BB962C8B-B14F-4D97-AF65-F5344CB8AC3E}">
        <p14:creationId xmlns:p14="http://schemas.microsoft.com/office/powerpoint/2010/main" val="351221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CC15B-B4FA-48A2-ACED-0B89A0D4C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defined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CE21E-ABF8-466A-BFF2-65729EED9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26200" cy="4351338"/>
          </a:xfrm>
        </p:spPr>
        <p:txBody>
          <a:bodyPr/>
          <a:lstStyle/>
          <a:p>
            <a:r>
              <a:rPr lang="en-US" dirty="0"/>
              <a:t>A primary key in one table is </a:t>
            </a:r>
            <a:r>
              <a:rPr lang="en-US" dirty="0">
                <a:solidFill>
                  <a:srgbClr val="00B0F0"/>
                </a:solidFill>
              </a:rPr>
              <a:t>referenced</a:t>
            </a:r>
            <a:r>
              <a:rPr lang="en-US" dirty="0"/>
              <a:t> by a foreign key in another table</a:t>
            </a:r>
          </a:p>
          <a:p>
            <a:endParaRPr lang="en-US" dirty="0"/>
          </a:p>
          <a:p>
            <a:r>
              <a:rPr lang="en-US" dirty="0"/>
              <a:t>Two rows are </a:t>
            </a:r>
            <a:r>
              <a:rPr lang="en-US" dirty="0">
                <a:solidFill>
                  <a:srgbClr val="00B0F0"/>
                </a:solidFill>
              </a:rPr>
              <a:t>related</a:t>
            </a:r>
            <a:r>
              <a:rPr lang="en-US" dirty="0"/>
              <a:t> if the primary key value and foreign key value are the same</a:t>
            </a:r>
          </a:p>
          <a:p>
            <a:endParaRPr lang="en-US" dirty="0"/>
          </a:p>
          <a:p>
            <a:r>
              <a:rPr lang="en-US" dirty="0"/>
              <a:t>Primary keys are normally </a:t>
            </a:r>
            <a:r>
              <a:rPr lang="en-US" dirty="0">
                <a:solidFill>
                  <a:srgbClr val="00B0F0"/>
                </a:solidFill>
              </a:rPr>
              <a:t>INT</a:t>
            </a:r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26700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653BF-FD2C-4B56-8F62-469243C50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 with indexes</a:t>
            </a:r>
          </a:p>
        </p:txBody>
      </p:sp>
      <p:pic>
        <p:nvPicPr>
          <p:cNvPr id="4" name="Graphic 3" descr="Picnic table outline">
            <a:extLst>
              <a:ext uri="{FF2B5EF4-FFF2-40B4-BE49-F238E27FC236}">
                <a16:creationId xmlns:a16="http://schemas.microsoft.com/office/drawing/2014/main" id="{B3516820-86FA-4C23-B466-9601245D7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6200" y="1690688"/>
            <a:ext cx="2159000" cy="2159000"/>
          </a:xfrm>
          <a:prstGeom prst="rect">
            <a:avLst/>
          </a:prstGeom>
        </p:spPr>
      </p:pic>
      <p:pic>
        <p:nvPicPr>
          <p:cNvPr id="5" name="Graphic 4" descr="Picnic table outline">
            <a:extLst>
              <a:ext uri="{FF2B5EF4-FFF2-40B4-BE49-F238E27FC236}">
                <a16:creationId xmlns:a16="http://schemas.microsoft.com/office/drawing/2014/main" id="{3C093E42-877A-4631-8848-F8AAA6985C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8800" y="3189288"/>
            <a:ext cx="2159000" cy="2159000"/>
          </a:xfrm>
          <a:prstGeom prst="rect">
            <a:avLst/>
          </a:prstGeom>
        </p:spPr>
      </p:pic>
      <p:pic>
        <p:nvPicPr>
          <p:cNvPr id="6" name="Graphic 5" descr="Picnic table outline">
            <a:extLst>
              <a:ext uri="{FF2B5EF4-FFF2-40B4-BE49-F238E27FC236}">
                <a16:creationId xmlns:a16="http://schemas.microsoft.com/office/drawing/2014/main" id="{700AEA12-A7EA-4D5F-95BC-D96656CD90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9100" y="3976688"/>
            <a:ext cx="21590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6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1675</TotalTime>
  <Words>752</Words>
  <Application>Microsoft Office PowerPoint</Application>
  <PresentationFormat>Widescreen</PresentationFormat>
  <Paragraphs>110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Office Theme</vt:lpstr>
      <vt:lpstr>Indexes</vt:lpstr>
      <vt:lpstr>In this video...</vt:lpstr>
      <vt:lpstr>What are indexes?</vt:lpstr>
      <vt:lpstr>What are indexes?</vt:lpstr>
      <vt:lpstr>Faster lookups</vt:lpstr>
      <vt:lpstr>Unique indexes</vt:lpstr>
      <vt:lpstr>Compound unique index</vt:lpstr>
      <vt:lpstr>Relationships defined</vt:lpstr>
      <vt:lpstr>CREATE TABLE with indexes</vt:lpstr>
      <vt:lpstr>Relationship CREATE TABLE syntax</vt:lpstr>
      <vt:lpstr>Compound primary key</vt:lpstr>
      <vt:lpstr>Many-to-many relationships</vt:lpstr>
      <vt:lpstr>Many-to-many diagram</vt:lpstr>
      <vt:lpstr>Many-to-many CREATE TABLE statement</vt:lpstr>
      <vt:lpstr>Deleting child rows</vt:lpstr>
      <vt:lpstr>ON DELETE CASCADE syntax</vt:lpstr>
      <vt:lpstr>Building the project</vt:lpstr>
      <vt:lpstr>Building the project...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Data</dc:title>
  <dc:creator>Rob Hewitt</dc:creator>
  <cp:lastModifiedBy>Rob Hewitt</cp:lastModifiedBy>
  <cp:revision>157</cp:revision>
  <dcterms:created xsi:type="dcterms:W3CDTF">2021-08-01T14:44:57Z</dcterms:created>
  <dcterms:modified xsi:type="dcterms:W3CDTF">2022-01-02T17:51:28Z</dcterms:modified>
</cp:coreProperties>
</file>