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41"/>
  </p:notesMasterIdLst>
  <p:handoutMasterIdLst>
    <p:handoutMasterId r:id="rId42"/>
  </p:handoutMasterIdLst>
  <p:sldIdLst>
    <p:sldId id="257" r:id="rId2"/>
    <p:sldId id="258" r:id="rId3"/>
    <p:sldId id="299"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300"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301" r:id="rId36"/>
    <p:sldId id="295" r:id="rId37"/>
    <p:sldId id="296" r:id="rId38"/>
    <p:sldId id="297" r:id="rId39"/>
    <p:sldId id="298" r:id="rId4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7" d="100"/>
          <a:sy n="117" d="100"/>
        </p:scale>
        <p:origin x="240"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a:defRPr sz="1300"/>
            </a:lvl1pPr>
          </a:lstStyle>
          <a:p>
            <a:pPr>
              <a:defRPr/>
            </a:pPr>
            <a:fld id="{CEE4D402-635A-4FD3-8E70-E10DCA925037}" type="datetimeFigureOut">
              <a:rPr lang="en-US"/>
              <a:pPr>
                <a:defRPr/>
              </a:pPr>
              <a:t>2/4/2025</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a:defRPr sz="1300"/>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a:defRPr sz="1300"/>
            </a:lvl1pPr>
          </a:lstStyle>
          <a:p>
            <a:pPr>
              <a:defRPr/>
            </a:pPr>
            <a:fld id="{F5A1D951-E33E-4D99-8AF5-F0092E670775}" type="slidenum">
              <a:rPr lang="en-US"/>
              <a:pPr>
                <a:defRPr/>
              </a:pPr>
              <a:t>‹#›</a:t>
            </a:fld>
            <a:endParaRPr lang="en-US"/>
          </a:p>
        </p:txBody>
      </p:sp>
    </p:spTree>
    <p:extLst>
      <p:ext uri="{BB962C8B-B14F-4D97-AF65-F5344CB8AC3E}">
        <p14:creationId xmlns:p14="http://schemas.microsoft.com/office/powerpoint/2010/main" val="1636801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a:latin typeface="+mn-lt"/>
              </a:defRPr>
            </a:lvl1pPr>
          </a:lstStyle>
          <a:p>
            <a:pPr>
              <a:defRPr/>
            </a:pPr>
            <a:fld id="{5EB9875E-5516-41D5-B79E-87181FA6D9D0}" type="datetimeFigureOut">
              <a:rPr lang="en-US"/>
              <a:pPr>
                <a:defRPr/>
              </a:pPr>
              <a:t>2/4/2025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fontAlgn="auto">
              <a:spcBef>
                <a:spcPts val="0"/>
              </a:spcBef>
              <a:spcAft>
                <a:spcPts val="0"/>
              </a:spcAft>
              <a:defRPr sz="1300">
                <a:latin typeface="+mn-lt"/>
              </a:defRPr>
            </a:lvl1pPr>
          </a:lstStyle>
          <a:p>
            <a:pPr>
              <a:defRPr/>
            </a:pPr>
            <a:fld id="{C65032C0-7AAA-4C0D-A72F-763797A883DB}" type="slidenum">
              <a:rPr lang="en-US"/>
              <a:pPr>
                <a:defRPr/>
              </a:pPr>
              <a:t>‹#›</a:t>
            </a:fld>
            <a:endParaRPr lang="en-US"/>
          </a:p>
        </p:txBody>
      </p:sp>
    </p:spTree>
    <p:extLst>
      <p:ext uri="{BB962C8B-B14F-4D97-AF65-F5344CB8AC3E}">
        <p14:creationId xmlns:p14="http://schemas.microsoft.com/office/powerpoint/2010/main" val="30534949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5032C0-7AAA-4C0D-A72F-763797A883DB}" type="slidenum">
              <a:rPr lang="en-US" smtClean="0"/>
              <a:pPr>
                <a:defRPr/>
              </a:pPr>
              <a:t>1</a:t>
            </a:fld>
            <a:endParaRPr lang="en-US"/>
          </a:p>
        </p:txBody>
      </p:sp>
    </p:spTree>
    <p:extLst>
      <p:ext uri="{BB962C8B-B14F-4D97-AF65-F5344CB8AC3E}">
        <p14:creationId xmlns:p14="http://schemas.microsoft.com/office/powerpoint/2010/main" val="2477640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5032C0-7AAA-4C0D-A72F-763797A883DB}" type="slidenum">
              <a:rPr lang="en-US" smtClean="0"/>
              <a:pPr>
                <a:defRPr/>
              </a:pPr>
              <a:t>11</a:t>
            </a:fld>
            <a:endParaRPr lang="en-US"/>
          </a:p>
        </p:txBody>
      </p:sp>
    </p:spTree>
    <p:extLst>
      <p:ext uri="{BB962C8B-B14F-4D97-AF65-F5344CB8AC3E}">
        <p14:creationId xmlns:p14="http://schemas.microsoft.com/office/powerpoint/2010/main" val="1751258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5032C0-7AAA-4C0D-A72F-763797A883DB}" type="slidenum">
              <a:rPr lang="en-US" smtClean="0"/>
              <a:pPr>
                <a:defRPr/>
              </a:pPr>
              <a:t>12</a:t>
            </a:fld>
            <a:endParaRPr lang="en-US"/>
          </a:p>
        </p:txBody>
      </p:sp>
    </p:spTree>
    <p:extLst>
      <p:ext uri="{BB962C8B-B14F-4D97-AF65-F5344CB8AC3E}">
        <p14:creationId xmlns:p14="http://schemas.microsoft.com/office/powerpoint/2010/main" val="1988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5032C0-7AAA-4C0D-A72F-763797A883DB}" type="slidenum">
              <a:rPr lang="en-US" smtClean="0"/>
              <a:pPr>
                <a:defRPr/>
              </a:pPr>
              <a:t>13</a:t>
            </a:fld>
            <a:endParaRPr lang="en-US"/>
          </a:p>
        </p:txBody>
      </p:sp>
    </p:spTree>
    <p:extLst>
      <p:ext uri="{BB962C8B-B14F-4D97-AF65-F5344CB8AC3E}">
        <p14:creationId xmlns:p14="http://schemas.microsoft.com/office/powerpoint/2010/main" val="3557115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5032C0-7AAA-4C0D-A72F-763797A883DB}" type="slidenum">
              <a:rPr lang="en-US" smtClean="0"/>
              <a:pPr>
                <a:defRPr/>
              </a:pPr>
              <a:t>14</a:t>
            </a:fld>
            <a:endParaRPr lang="en-US"/>
          </a:p>
        </p:txBody>
      </p:sp>
    </p:spTree>
    <p:extLst>
      <p:ext uri="{BB962C8B-B14F-4D97-AF65-F5344CB8AC3E}">
        <p14:creationId xmlns:p14="http://schemas.microsoft.com/office/powerpoint/2010/main" val="3196719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5032C0-7AAA-4C0D-A72F-763797A883DB}" type="slidenum">
              <a:rPr lang="en-US" smtClean="0"/>
              <a:pPr>
                <a:defRPr/>
              </a:pPr>
              <a:t>15</a:t>
            </a:fld>
            <a:endParaRPr lang="en-US"/>
          </a:p>
        </p:txBody>
      </p:sp>
    </p:spTree>
    <p:extLst>
      <p:ext uri="{BB962C8B-B14F-4D97-AF65-F5344CB8AC3E}">
        <p14:creationId xmlns:p14="http://schemas.microsoft.com/office/powerpoint/2010/main" val="2046924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5032C0-7AAA-4C0D-A72F-763797A883DB}" type="slidenum">
              <a:rPr lang="en-US" smtClean="0"/>
              <a:pPr>
                <a:defRPr/>
              </a:pPr>
              <a:t>16</a:t>
            </a:fld>
            <a:endParaRPr lang="en-US"/>
          </a:p>
        </p:txBody>
      </p:sp>
    </p:spTree>
    <p:extLst>
      <p:ext uri="{BB962C8B-B14F-4D97-AF65-F5344CB8AC3E}">
        <p14:creationId xmlns:p14="http://schemas.microsoft.com/office/powerpoint/2010/main" val="2423437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5032C0-7AAA-4C0D-A72F-763797A883DB}" type="slidenum">
              <a:rPr lang="en-US" smtClean="0"/>
              <a:pPr>
                <a:defRPr/>
              </a:pPr>
              <a:t>18</a:t>
            </a:fld>
            <a:endParaRPr lang="en-US"/>
          </a:p>
        </p:txBody>
      </p:sp>
    </p:spTree>
    <p:extLst>
      <p:ext uri="{BB962C8B-B14F-4D97-AF65-F5344CB8AC3E}">
        <p14:creationId xmlns:p14="http://schemas.microsoft.com/office/powerpoint/2010/main" val="3126177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5032C0-7AAA-4C0D-A72F-763797A883DB}" type="slidenum">
              <a:rPr lang="en-US" smtClean="0"/>
              <a:pPr>
                <a:defRPr/>
              </a:pPr>
              <a:t>19</a:t>
            </a:fld>
            <a:endParaRPr lang="en-US"/>
          </a:p>
        </p:txBody>
      </p:sp>
    </p:spTree>
    <p:extLst>
      <p:ext uri="{BB962C8B-B14F-4D97-AF65-F5344CB8AC3E}">
        <p14:creationId xmlns:p14="http://schemas.microsoft.com/office/powerpoint/2010/main" val="3356940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5032C0-7AAA-4C0D-A72F-763797A883DB}" type="slidenum">
              <a:rPr lang="en-US" smtClean="0"/>
              <a:pPr>
                <a:defRPr/>
              </a:pPr>
              <a:t>21</a:t>
            </a:fld>
            <a:endParaRPr lang="en-US"/>
          </a:p>
        </p:txBody>
      </p:sp>
    </p:spTree>
    <p:extLst>
      <p:ext uri="{BB962C8B-B14F-4D97-AF65-F5344CB8AC3E}">
        <p14:creationId xmlns:p14="http://schemas.microsoft.com/office/powerpoint/2010/main" val="2566479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5032C0-7AAA-4C0D-A72F-763797A883DB}" type="slidenum">
              <a:rPr lang="en-US" smtClean="0"/>
              <a:pPr>
                <a:defRPr/>
              </a:pPr>
              <a:t>25</a:t>
            </a:fld>
            <a:endParaRPr lang="en-US"/>
          </a:p>
        </p:txBody>
      </p:sp>
    </p:spTree>
    <p:extLst>
      <p:ext uri="{BB962C8B-B14F-4D97-AF65-F5344CB8AC3E}">
        <p14:creationId xmlns:p14="http://schemas.microsoft.com/office/powerpoint/2010/main" val="3283540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5032C0-7AAA-4C0D-A72F-763797A883DB}" type="slidenum">
              <a:rPr lang="en-US" smtClean="0"/>
              <a:pPr>
                <a:defRPr/>
              </a:pPr>
              <a:t>2</a:t>
            </a:fld>
            <a:endParaRPr lang="en-US"/>
          </a:p>
        </p:txBody>
      </p:sp>
    </p:spTree>
    <p:extLst>
      <p:ext uri="{BB962C8B-B14F-4D97-AF65-F5344CB8AC3E}">
        <p14:creationId xmlns:p14="http://schemas.microsoft.com/office/powerpoint/2010/main" val="1137671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5032C0-7AAA-4C0D-A72F-763797A883DB}" type="slidenum">
              <a:rPr lang="en-US" smtClean="0"/>
              <a:pPr>
                <a:defRPr/>
              </a:pPr>
              <a:t>26</a:t>
            </a:fld>
            <a:endParaRPr lang="en-US"/>
          </a:p>
        </p:txBody>
      </p:sp>
    </p:spTree>
    <p:extLst>
      <p:ext uri="{BB962C8B-B14F-4D97-AF65-F5344CB8AC3E}">
        <p14:creationId xmlns:p14="http://schemas.microsoft.com/office/powerpoint/2010/main" val="3312717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5032C0-7AAA-4C0D-A72F-763797A883DB}" type="slidenum">
              <a:rPr lang="en-US" smtClean="0"/>
              <a:pPr>
                <a:defRPr/>
              </a:pPr>
              <a:t>27</a:t>
            </a:fld>
            <a:endParaRPr lang="en-US"/>
          </a:p>
        </p:txBody>
      </p:sp>
    </p:spTree>
    <p:extLst>
      <p:ext uri="{BB962C8B-B14F-4D97-AF65-F5344CB8AC3E}">
        <p14:creationId xmlns:p14="http://schemas.microsoft.com/office/powerpoint/2010/main" val="1684323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5032C0-7AAA-4C0D-A72F-763797A883DB}" type="slidenum">
              <a:rPr lang="en-US" smtClean="0"/>
              <a:pPr>
                <a:defRPr/>
              </a:pPr>
              <a:t>28</a:t>
            </a:fld>
            <a:endParaRPr lang="en-US"/>
          </a:p>
        </p:txBody>
      </p:sp>
    </p:spTree>
    <p:extLst>
      <p:ext uri="{BB962C8B-B14F-4D97-AF65-F5344CB8AC3E}">
        <p14:creationId xmlns:p14="http://schemas.microsoft.com/office/powerpoint/2010/main" val="43118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5032C0-7AAA-4C0D-A72F-763797A883DB}" type="slidenum">
              <a:rPr lang="en-US" smtClean="0"/>
              <a:pPr>
                <a:defRPr/>
              </a:pPr>
              <a:t>30</a:t>
            </a:fld>
            <a:endParaRPr lang="en-US"/>
          </a:p>
        </p:txBody>
      </p:sp>
    </p:spTree>
    <p:extLst>
      <p:ext uri="{BB962C8B-B14F-4D97-AF65-F5344CB8AC3E}">
        <p14:creationId xmlns:p14="http://schemas.microsoft.com/office/powerpoint/2010/main" val="31754696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5032C0-7AAA-4C0D-A72F-763797A883DB}" type="slidenum">
              <a:rPr lang="en-US" smtClean="0"/>
              <a:pPr>
                <a:defRPr/>
              </a:pPr>
              <a:t>31</a:t>
            </a:fld>
            <a:endParaRPr lang="en-US"/>
          </a:p>
        </p:txBody>
      </p:sp>
    </p:spTree>
    <p:extLst>
      <p:ext uri="{BB962C8B-B14F-4D97-AF65-F5344CB8AC3E}">
        <p14:creationId xmlns:p14="http://schemas.microsoft.com/office/powerpoint/2010/main" val="594700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5032C0-7AAA-4C0D-A72F-763797A883DB}" type="slidenum">
              <a:rPr lang="en-US" smtClean="0"/>
              <a:pPr>
                <a:defRPr/>
              </a:pPr>
              <a:t>32</a:t>
            </a:fld>
            <a:endParaRPr lang="en-US"/>
          </a:p>
        </p:txBody>
      </p:sp>
    </p:spTree>
    <p:extLst>
      <p:ext uri="{BB962C8B-B14F-4D97-AF65-F5344CB8AC3E}">
        <p14:creationId xmlns:p14="http://schemas.microsoft.com/office/powerpoint/2010/main" val="27381155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5032C0-7AAA-4C0D-A72F-763797A883DB}" type="slidenum">
              <a:rPr lang="en-US" smtClean="0"/>
              <a:pPr>
                <a:defRPr/>
              </a:pPr>
              <a:t>33</a:t>
            </a:fld>
            <a:endParaRPr lang="en-US"/>
          </a:p>
        </p:txBody>
      </p:sp>
    </p:spTree>
    <p:extLst>
      <p:ext uri="{BB962C8B-B14F-4D97-AF65-F5344CB8AC3E}">
        <p14:creationId xmlns:p14="http://schemas.microsoft.com/office/powerpoint/2010/main" val="33470139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5032C0-7AAA-4C0D-A72F-763797A883DB}" type="slidenum">
              <a:rPr lang="en-US" smtClean="0"/>
              <a:pPr>
                <a:defRPr/>
              </a:pPr>
              <a:t>34</a:t>
            </a:fld>
            <a:endParaRPr lang="en-US"/>
          </a:p>
        </p:txBody>
      </p:sp>
    </p:spTree>
    <p:extLst>
      <p:ext uri="{BB962C8B-B14F-4D97-AF65-F5344CB8AC3E}">
        <p14:creationId xmlns:p14="http://schemas.microsoft.com/office/powerpoint/2010/main" val="2539265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5032C0-7AAA-4C0D-A72F-763797A883DB}" type="slidenum">
              <a:rPr lang="en-US" smtClean="0"/>
              <a:pPr>
                <a:defRPr/>
              </a:pPr>
              <a:t>4</a:t>
            </a:fld>
            <a:endParaRPr lang="en-US"/>
          </a:p>
        </p:txBody>
      </p:sp>
    </p:spTree>
    <p:extLst>
      <p:ext uri="{BB962C8B-B14F-4D97-AF65-F5344CB8AC3E}">
        <p14:creationId xmlns:p14="http://schemas.microsoft.com/office/powerpoint/2010/main" val="3556913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5032C0-7AAA-4C0D-A72F-763797A883DB}" type="slidenum">
              <a:rPr lang="en-US" smtClean="0"/>
              <a:pPr>
                <a:defRPr/>
              </a:pPr>
              <a:t>5</a:t>
            </a:fld>
            <a:endParaRPr lang="en-US"/>
          </a:p>
        </p:txBody>
      </p:sp>
    </p:spTree>
    <p:extLst>
      <p:ext uri="{BB962C8B-B14F-4D97-AF65-F5344CB8AC3E}">
        <p14:creationId xmlns:p14="http://schemas.microsoft.com/office/powerpoint/2010/main" val="3725632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5032C0-7AAA-4C0D-A72F-763797A883DB}" type="slidenum">
              <a:rPr lang="en-US" smtClean="0"/>
              <a:pPr>
                <a:defRPr/>
              </a:pPr>
              <a:t>6</a:t>
            </a:fld>
            <a:endParaRPr lang="en-US"/>
          </a:p>
        </p:txBody>
      </p:sp>
    </p:spTree>
    <p:extLst>
      <p:ext uri="{BB962C8B-B14F-4D97-AF65-F5344CB8AC3E}">
        <p14:creationId xmlns:p14="http://schemas.microsoft.com/office/powerpoint/2010/main" val="2057880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5032C0-7AAA-4C0D-A72F-763797A883DB}" type="slidenum">
              <a:rPr lang="en-US" smtClean="0"/>
              <a:pPr>
                <a:defRPr/>
              </a:pPr>
              <a:t>7</a:t>
            </a:fld>
            <a:endParaRPr lang="en-US"/>
          </a:p>
        </p:txBody>
      </p:sp>
    </p:spTree>
    <p:extLst>
      <p:ext uri="{BB962C8B-B14F-4D97-AF65-F5344CB8AC3E}">
        <p14:creationId xmlns:p14="http://schemas.microsoft.com/office/powerpoint/2010/main" val="488269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5032C0-7AAA-4C0D-A72F-763797A883DB}" type="slidenum">
              <a:rPr lang="en-US" smtClean="0"/>
              <a:pPr>
                <a:defRPr/>
              </a:pPr>
              <a:t>8</a:t>
            </a:fld>
            <a:endParaRPr lang="en-US"/>
          </a:p>
        </p:txBody>
      </p:sp>
    </p:spTree>
    <p:extLst>
      <p:ext uri="{BB962C8B-B14F-4D97-AF65-F5344CB8AC3E}">
        <p14:creationId xmlns:p14="http://schemas.microsoft.com/office/powerpoint/2010/main" val="1584035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5032C0-7AAA-4C0D-A72F-763797A883DB}" type="slidenum">
              <a:rPr lang="en-US" smtClean="0"/>
              <a:pPr>
                <a:defRPr/>
              </a:pPr>
              <a:t>9</a:t>
            </a:fld>
            <a:endParaRPr lang="en-US"/>
          </a:p>
        </p:txBody>
      </p:sp>
    </p:spTree>
    <p:extLst>
      <p:ext uri="{BB962C8B-B14F-4D97-AF65-F5344CB8AC3E}">
        <p14:creationId xmlns:p14="http://schemas.microsoft.com/office/powerpoint/2010/main" val="353886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65032C0-7AAA-4C0D-A72F-763797A883DB}" type="slidenum">
              <a:rPr lang="en-US" smtClean="0"/>
              <a:pPr>
                <a:defRPr/>
              </a:pPr>
              <a:t>10</a:t>
            </a:fld>
            <a:endParaRPr lang="en-US"/>
          </a:p>
        </p:txBody>
      </p:sp>
    </p:spTree>
    <p:extLst>
      <p:ext uri="{BB962C8B-B14F-4D97-AF65-F5344CB8AC3E}">
        <p14:creationId xmlns:p14="http://schemas.microsoft.com/office/powerpoint/2010/main" val="36501953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invGray">
          <a:xfrm>
            <a:off x="0" y="5127625"/>
            <a:ext cx="9144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ctrTitle"/>
          </p:nvPr>
        </p:nvSpPr>
        <p:spPr>
          <a:xfrm>
            <a:off x="685800" y="3355848"/>
            <a:ext cx="8077200" cy="1673352"/>
          </a:xfrm>
        </p:spPr>
        <p:txBody>
          <a:bodyPr tIns="0" bIns="0" anchor="t"/>
          <a:lstStyle>
            <a:lvl1pPr algn="l">
              <a:defRPr sz="4700" b="1"/>
            </a:lvl1pPr>
            <a:extLst/>
          </a:lstStyle>
          <a:p>
            <a:r>
              <a:rPr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n-US"/>
              <a:t>Click to edit Master subtitle style</a:t>
            </a:r>
          </a:p>
        </p:txBody>
      </p:sp>
      <p:sp>
        <p:nvSpPr>
          <p:cNvPr id="6" name="Date Placeholder 3"/>
          <p:cNvSpPr>
            <a:spLocks noGrp="1"/>
          </p:cNvSpPr>
          <p:nvPr>
            <p:ph type="dt" sz="half" idx="10"/>
          </p:nvPr>
        </p:nvSpPr>
        <p:spPr/>
        <p:txBody>
          <a:bodyPr/>
          <a:lstStyle>
            <a:lvl1pPr>
              <a:defRPr/>
            </a:lvl1pPr>
          </a:lstStyle>
          <a:p>
            <a:pPr>
              <a:defRPr/>
            </a:pPr>
            <a:fld id="{F1480FFF-73D4-47A0-8358-CA8BE0BE2C03}" type="datetime1">
              <a:rPr lang="en-US" smtClean="0"/>
              <a:pPr>
                <a:defRPr/>
              </a:pPr>
              <a:t>2/4/2025</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E9644DD2-BB7B-4C6F-B28F-2683CFEEE118}" type="slidenum">
              <a:rPr lang="en-US" smtClean="0"/>
              <a:pPr>
                <a:defRPr/>
              </a:pPr>
              <a:t>‹#›</a:t>
            </a:fld>
            <a:endParaRPr lang="en-US"/>
          </a:p>
        </p:txBody>
      </p:sp>
    </p:spTree>
    <p:extLst>
      <p:ext uri="{BB962C8B-B14F-4D97-AF65-F5344CB8AC3E}">
        <p14:creationId xmlns:p14="http://schemas.microsoft.com/office/powerpoint/2010/main" val="236554483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8388585-6BC3-444A-8268-74BFB9F5C47A}" type="datetime1">
              <a:rPr lang="en-US" smtClean="0"/>
              <a:pPr>
                <a:defRPr/>
              </a:pPr>
              <a:t>2/4/2025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7FA99AA-9D5A-4559-854A-222D9887AA0C}" type="slidenum">
              <a:rPr lang="en-US" smtClean="0"/>
              <a:pPr>
                <a:defRPr/>
              </a:pPr>
              <a:t>‹#›</a:t>
            </a:fld>
            <a:endParaRPr lang="en-US"/>
          </a:p>
        </p:txBody>
      </p:sp>
    </p:spTree>
    <p:extLst>
      <p:ext uri="{BB962C8B-B14F-4D97-AF65-F5344CB8AC3E}">
        <p14:creationId xmlns:p14="http://schemas.microsoft.com/office/powerpoint/2010/main" val="4110435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invGray">
          <a:xfrm>
            <a:off x="6599238" y="0"/>
            <a:ext cx="46037"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ltGray">
          <a:xfrm>
            <a:off x="6648450" y="0"/>
            <a:ext cx="25146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Vertical Title 1"/>
          <p:cNvSpPr>
            <a:spLocks noGrp="1"/>
          </p:cNvSpPr>
          <p:nvPr>
            <p:ph type="title" orient="vert"/>
          </p:nvPr>
        </p:nvSpPr>
        <p:spPr>
          <a:xfrm>
            <a:off x="6781800" y="274640"/>
            <a:ext cx="19050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2DC90156-4D62-4D8E-B4BC-3EFCA5C6BCFE}" type="datetime1">
              <a:rPr lang="en-US" smtClean="0"/>
              <a:pPr>
                <a:defRPr/>
              </a:pPr>
              <a:t>2/4/2025</a:t>
            </a:fld>
            <a:endParaRPr lang="en-US"/>
          </a:p>
        </p:txBody>
      </p:sp>
      <p:sp>
        <p:nvSpPr>
          <p:cNvPr id="7" name="Footer Placeholder 4"/>
          <p:cNvSpPr>
            <a:spLocks noGrp="1"/>
          </p:cNvSpPr>
          <p:nvPr>
            <p:ph type="ftr" sz="quarter" idx="11"/>
          </p:nvPr>
        </p:nvSpPr>
        <p:spPr>
          <a:xfrm>
            <a:off x="2640013" y="6376988"/>
            <a:ext cx="3836987" cy="365125"/>
          </a:xfrm>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4F12F522-36B2-4A8A-9301-81D0FCE63F7C}" type="slidenum">
              <a:rPr lang="en-US" smtClean="0"/>
              <a:pPr>
                <a:defRPr/>
              </a:pPr>
              <a:t>‹#›</a:t>
            </a:fld>
            <a:endParaRPr lang="en-US"/>
          </a:p>
        </p:txBody>
      </p:sp>
    </p:spTree>
    <p:extLst>
      <p:ext uri="{BB962C8B-B14F-4D97-AF65-F5344CB8AC3E}">
        <p14:creationId xmlns:p14="http://schemas.microsoft.com/office/powerpoint/2010/main" val="3823575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7620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244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244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330200" y="6248400"/>
            <a:ext cx="1897063" cy="457200"/>
          </a:xfrm>
        </p:spPr>
        <p:txBody>
          <a:bodyPr/>
          <a:lstStyle>
            <a:lvl1pPr>
              <a:defRPr/>
            </a:lvl1pPr>
          </a:lstStyle>
          <a:p>
            <a:pPr>
              <a:defRPr/>
            </a:pPr>
            <a:fld id="{0C7F4774-0817-4443-98F4-8DCD0DEB3A7A}" type="datetime1">
              <a:rPr lang="en-US" smtClean="0"/>
              <a:pPr>
                <a:defRPr/>
              </a:pPr>
              <a:t>2/4/2025</a:t>
            </a:fld>
            <a:endParaRPr lang="en-US"/>
          </a:p>
        </p:txBody>
      </p:sp>
      <p:sp>
        <p:nvSpPr>
          <p:cNvPr id="7" name="Footer Placeholder 6"/>
          <p:cNvSpPr>
            <a:spLocks noGrp="1"/>
          </p:cNvSpPr>
          <p:nvPr>
            <p:ph type="ftr" sz="quarter" idx="11"/>
          </p:nvPr>
        </p:nvSpPr>
        <p:spPr>
          <a:xfrm>
            <a:off x="2768600" y="6248400"/>
            <a:ext cx="2844800" cy="457200"/>
          </a:xfrm>
        </p:spPr>
        <p:txBody>
          <a:bodyPr/>
          <a:lstStyle>
            <a:lvl1pPr>
              <a:defRPr/>
            </a:lvl1pPr>
          </a:lstStyle>
          <a:p>
            <a:pPr>
              <a:defRPr/>
            </a:pPr>
            <a:endParaRPr lang="en-US"/>
          </a:p>
        </p:txBody>
      </p:sp>
      <p:sp>
        <p:nvSpPr>
          <p:cNvPr id="8" name="Slide Number Placeholder 7"/>
          <p:cNvSpPr>
            <a:spLocks noGrp="1"/>
          </p:cNvSpPr>
          <p:nvPr>
            <p:ph type="sldNum" sz="quarter" idx="12"/>
          </p:nvPr>
        </p:nvSpPr>
        <p:spPr>
          <a:xfrm>
            <a:off x="6154738" y="6248400"/>
            <a:ext cx="1897062" cy="457200"/>
          </a:xfrm>
        </p:spPr>
        <p:txBody>
          <a:bodyPr/>
          <a:lstStyle>
            <a:lvl1pPr>
              <a:defRPr/>
            </a:lvl1pPr>
          </a:lstStyle>
          <a:p>
            <a:pPr>
              <a:defRPr/>
            </a:pPr>
            <a:fld id="{43DAC917-80BC-413C-87A3-9E3197B7F36B}" type="slidenum">
              <a:rPr lang="en-US" smtClean="0"/>
              <a:pPr>
                <a:defRPr/>
              </a:pPr>
              <a:t>‹#›</a:t>
            </a:fld>
            <a:endParaRPr lang="en-US"/>
          </a:p>
        </p:txBody>
      </p:sp>
    </p:spTree>
    <p:extLst>
      <p:ext uri="{BB962C8B-B14F-4D97-AF65-F5344CB8AC3E}">
        <p14:creationId xmlns:p14="http://schemas.microsoft.com/office/powerpoint/2010/main" val="325384553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8620D99-B5B2-44D4-86FA-F530D6BC6955}" type="datetime1">
              <a:rPr lang="en-US" smtClean="0"/>
              <a:pPr>
                <a:defRPr/>
              </a:pPr>
              <a:t>2/4/2025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042DB7A-2AC5-46F3-A7FA-F1504D2F128F}" type="slidenum">
              <a:rPr lang="en-US" smtClean="0"/>
              <a:pPr>
                <a:defRPr/>
              </a:pPr>
              <a:t>‹#›</a:t>
            </a:fld>
            <a:endParaRPr lang="en-US"/>
          </a:p>
        </p:txBody>
      </p:sp>
    </p:spTree>
    <p:extLst>
      <p:ext uri="{BB962C8B-B14F-4D97-AF65-F5344CB8AC3E}">
        <p14:creationId xmlns:p14="http://schemas.microsoft.com/office/powerpoint/2010/main" val="882786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invGray">
          <a:xfrm>
            <a:off x="0" y="2601913"/>
            <a:ext cx="91440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749808" y="118872"/>
            <a:ext cx="8013192" cy="1636776"/>
          </a:xfrm>
        </p:spPr>
        <p:txBody>
          <a:bodyPr tIns="0" rIns="91440" bIns="0" anchor="b"/>
          <a:lstStyle>
            <a:lvl1pPr algn="l">
              <a:defRPr sz="4700" b="1" cap="none" baseline="0"/>
            </a:lvl1pPr>
            <a:extLst/>
          </a:lstStyle>
          <a:p>
            <a:r>
              <a:rPr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fld id="{E2AABC18-FB46-42DC-BDEF-0E314FB8293D}" type="datetime1">
              <a:rPr lang="en-US" smtClean="0"/>
              <a:pPr>
                <a:defRPr/>
              </a:pPr>
              <a:t>2/4/2025</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F07D3AB1-FEC7-4B17-BF78-1C867568643C}" type="slidenum">
              <a:rPr lang="en-US" smtClean="0"/>
              <a:pPr>
                <a:defRPr/>
              </a:pPr>
              <a:t>‹#›</a:t>
            </a:fld>
            <a:endParaRPr lang="en-US"/>
          </a:p>
        </p:txBody>
      </p:sp>
    </p:spTree>
    <p:extLst>
      <p:ext uri="{BB962C8B-B14F-4D97-AF65-F5344CB8AC3E}">
        <p14:creationId xmlns:p14="http://schemas.microsoft.com/office/powerpoint/2010/main" val="55339318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F1F6BFF-FFE2-4AC7-AC8D-912EE3DF281D}" type="datetime1">
              <a:rPr lang="en-US" smtClean="0"/>
              <a:pPr>
                <a:defRPr/>
              </a:pPr>
              <a:t>2/4/2025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E33680-7CEB-452E-8C42-1A7777FF0F1B}" type="slidenum">
              <a:rPr lang="en-US" smtClean="0"/>
              <a:pPr>
                <a:defRPr/>
              </a:pPr>
              <a:t>‹#›</a:t>
            </a:fld>
            <a:endParaRPr lang="en-US"/>
          </a:p>
        </p:txBody>
      </p:sp>
    </p:spTree>
    <p:extLst>
      <p:ext uri="{BB962C8B-B14F-4D97-AF65-F5344CB8AC3E}">
        <p14:creationId xmlns:p14="http://schemas.microsoft.com/office/powerpoint/2010/main" val="1749055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4D9AD7C-C74A-47A2-873C-51FABFF9E299}" type="datetime1">
              <a:rPr lang="en-US" smtClean="0"/>
              <a:pPr>
                <a:defRPr/>
              </a:pPr>
              <a:t>2/4/2025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FA4198F-4D66-4F0D-A93A-8470BB517623}" type="slidenum">
              <a:rPr lang="en-US" smtClean="0"/>
              <a:pPr>
                <a:defRPr/>
              </a:pPr>
              <a:t>‹#›</a:t>
            </a:fld>
            <a:endParaRPr lang="en-US"/>
          </a:p>
        </p:txBody>
      </p:sp>
    </p:spTree>
    <p:extLst>
      <p:ext uri="{BB962C8B-B14F-4D97-AF65-F5344CB8AC3E}">
        <p14:creationId xmlns:p14="http://schemas.microsoft.com/office/powerpoint/2010/main" val="938975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5BA063C-00CA-48F9-975A-0C51C5F77170}" type="datetime1">
              <a:rPr lang="en-US" smtClean="0"/>
              <a:pPr>
                <a:defRPr/>
              </a:pPr>
              <a:t>2/4/2025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4B79F2E-6737-41B6-B454-D1DFFA118373}" type="slidenum">
              <a:rPr lang="en-US" smtClean="0"/>
              <a:pPr>
                <a:defRPr/>
              </a:pPr>
              <a:t>‹#›</a:t>
            </a:fld>
            <a:endParaRPr lang="en-US"/>
          </a:p>
        </p:txBody>
      </p:sp>
    </p:spTree>
    <p:extLst>
      <p:ext uri="{BB962C8B-B14F-4D97-AF65-F5344CB8AC3E}">
        <p14:creationId xmlns:p14="http://schemas.microsoft.com/office/powerpoint/2010/main" val="320926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88D728D7-1741-493A-A0F6-CF389BCA6DB2}" type="datetime1">
              <a:rPr lang="en-US" smtClean="0"/>
              <a:pPr>
                <a:defRPr/>
              </a:pPr>
              <a:t>2/4/2025</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F18348EC-7665-4AAE-8934-F8D3AF4BEFAB}" type="slidenum">
              <a:rPr lang="en-US" smtClean="0"/>
              <a:pPr>
                <a:defRPr/>
              </a:pPr>
              <a:t>‹#›</a:t>
            </a:fld>
            <a:endParaRPr lang="en-US"/>
          </a:p>
        </p:txBody>
      </p:sp>
    </p:spTree>
    <p:extLst>
      <p:ext uri="{BB962C8B-B14F-4D97-AF65-F5344CB8AC3E}">
        <p14:creationId xmlns:p14="http://schemas.microsoft.com/office/powerpoint/2010/main" val="262050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67838" y="152400"/>
            <a:ext cx="2523744" cy="978408"/>
          </a:xfrm>
        </p:spPr>
        <p:txBody>
          <a:bodyPr lIns="73152" bIns="0" anchor="b">
            <a:sp3d prstMaterial="matte"/>
          </a:bodyPr>
          <a:lstStyle>
            <a:lvl1pPr algn="l">
              <a:defRPr sz="2000" b="0"/>
            </a:lvl1pPr>
            <a:extLst/>
          </a:lstStyle>
          <a:p>
            <a:r>
              <a:rPr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a:t>Click to edit Master text styles</a:t>
            </a:r>
          </a:p>
        </p:txBody>
      </p:sp>
      <p:sp>
        <p:nvSpPr>
          <p:cNvPr id="7" name="Date Placeholder 4"/>
          <p:cNvSpPr>
            <a:spLocks noGrp="1"/>
          </p:cNvSpPr>
          <p:nvPr>
            <p:ph type="dt" sz="half" idx="10"/>
          </p:nvPr>
        </p:nvSpPr>
        <p:spPr/>
        <p:txBody>
          <a:bodyPr/>
          <a:lstStyle>
            <a:lvl1pPr>
              <a:defRPr/>
            </a:lvl1pPr>
          </a:lstStyle>
          <a:p>
            <a:pPr>
              <a:defRPr/>
            </a:pPr>
            <a:fld id="{F32F949A-4032-4E14-93E1-44B1CADF014A}" type="datetime1">
              <a:rPr lang="en-US" smtClean="0"/>
              <a:pPr>
                <a:defRPr/>
              </a:pPr>
              <a:t>2/4/2025</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DFE83E49-95EF-4A3A-87EC-963BE56FB5E1}" type="slidenum">
              <a:rPr lang="en-US" smtClean="0"/>
              <a:pPr>
                <a:defRPr/>
              </a:pPr>
              <a:t>‹#›</a:t>
            </a:fld>
            <a:endParaRPr lang="en-US"/>
          </a:p>
        </p:txBody>
      </p:sp>
    </p:spTree>
    <p:extLst>
      <p:ext uri="{BB962C8B-B14F-4D97-AF65-F5344CB8AC3E}">
        <p14:creationId xmlns:p14="http://schemas.microsoft.com/office/powerpoint/2010/main" val="1756322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bwMode="invGray">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a:t>Click to edit Master text styles</a:t>
            </a:r>
          </a:p>
        </p:txBody>
      </p:sp>
      <p:sp>
        <p:nvSpPr>
          <p:cNvPr id="7" name="Date Placeholder 4"/>
          <p:cNvSpPr>
            <a:spLocks noGrp="1"/>
          </p:cNvSpPr>
          <p:nvPr>
            <p:ph type="dt" sz="half" idx="10"/>
          </p:nvPr>
        </p:nvSpPr>
        <p:spPr>
          <a:xfrm>
            <a:off x="165100" y="1169988"/>
            <a:ext cx="2522538" cy="201612"/>
          </a:xfrm>
        </p:spPr>
        <p:txBody>
          <a:bodyPr/>
          <a:lstStyle>
            <a:lvl1pPr>
              <a:defRPr/>
            </a:lvl1pPr>
          </a:lstStyle>
          <a:p>
            <a:pPr>
              <a:defRPr/>
            </a:pPr>
            <a:fld id="{C8722233-98BF-4048-8F65-E072699999A9}" type="datetime1">
              <a:rPr lang="en-US" smtClean="0"/>
              <a:pPr>
                <a:defRPr/>
              </a:pPr>
              <a:t>2/4/2025</a:t>
            </a:fld>
            <a:endParaRPr lang="en-US"/>
          </a:p>
        </p:txBody>
      </p:sp>
      <p:sp>
        <p:nvSpPr>
          <p:cNvPr id="8" name="Footer Placeholder 5"/>
          <p:cNvSpPr>
            <a:spLocks noGrp="1"/>
          </p:cNvSpPr>
          <p:nvPr>
            <p:ph type="ftr" sz="quarter" idx="11"/>
          </p:nvPr>
        </p:nvSpPr>
        <p:spPr>
          <a:xfrm>
            <a:off x="3035300" y="1169988"/>
            <a:ext cx="5194300" cy="201612"/>
          </a:xfrm>
        </p:spPr>
        <p:txBody>
          <a:bodyPr/>
          <a:lstStyle>
            <a:lvl1pPr>
              <a:defRPr>
                <a:solidFill>
                  <a:schemeClr val="bg1">
                    <a:shade val="50000"/>
                  </a:schemeClr>
                </a:solidFill>
              </a:defRPr>
            </a:lvl1pPr>
          </a:lstStyle>
          <a:p>
            <a:pPr>
              <a:defRPr/>
            </a:pPr>
            <a:endParaRPr lang="en-US"/>
          </a:p>
        </p:txBody>
      </p:sp>
      <p:sp>
        <p:nvSpPr>
          <p:cNvPr id="9" name="Slide Number Placeholder 6"/>
          <p:cNvSpPr>
            <a:spLocks noGrp="1"/>
          </p:cNvSpPr>
          <p:nvPr>
            <p:ph type="sldNum" sz="quarter" idx="12"/>
          </p:nvPr>
        </p:nvSpPr>
        <p:spPr>
          <a:xfrm>
            <a:off x="8339138" y="1169988"/>
            <a:ext cx="733425" cy="201612"/>
          </a:xfrm>
        </p:spPr>
        <p:txBody>
          <a:bodyPr/>
          <a:lstStyle>
            <a:lvl1pPr>
              <a:defRPr/>
            </a:lvl1pPr>
          </a:lstStyle>
          <a:p>
            <a:pPr>
              <a:defRPr/>
            </a:pPr>
            <a:fld id="{6DE201C1-0224-47CD-940E-B0228B5CD3FF}" type="slidenum">
              <a:rPr lang="en-US" smtClean="0"/>
              <a:pPr>
                <a:defRPr/>
              </a:pPr>
              <a:t>‹#›</a:t>
            </a:fld>
            <a:endParaRPr lang="en-US"/>
          </a:p>
        </p:txBody>
      </p:sp>
    </p:spTree>
    <p:extLst>
      <p:ext uri="{BB962C8B-B14F-4D97-AF65-F5344CB8AC3E}">
        <p14:creationId xmlns:p14="http://schemas.microsoft.com/office/powerpoint/2010/main" val="99461007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6688"/>
            <a:ext cx="9144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Rectangle 6"/>
          <p:cNvSpPr/>
          <p:nvPr/>
        </p:nvSpPr>
        <p:spPr bwMode="ltGray">
          <a:xfrm>
            <a:off x="0" y="0"/>
            <a:ext cx="9144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Placeholder 1"/>
          <p:cNvSpPr>
            <a:spLocks noGrp="1"/>
          </p:cNvSpPr>
          <p:nvPr>
            <p:ph type="title"/>
          </p:nvPr>
        </p:nvSpPr>
        <p:spPr>
          <a:xfrm>
            <a:off x="457200" y="152400"/>
            <a:ext cx="8229600" cy="125095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a:t>Click to edit Master title style</a:t>
            </a:r>
          </a:p>
        </p:txBody>
      </p:sp>
      <p:sp>
        <p:nvSpPr>
          <p:cNvPr id="9221" name="Text Placeholder 2"/>
          <p:cNvSpPr>
            <a:spLocks noGrp="1"/>
          </p:cNvSpPr>
          <p:nvPr>
            <p:ph type="body" idx="1"/>
          </p:nvPr>
        </p:nvSpPr>
        <p:spPr bwMode="auto">
          <a:xfrm>
            <a:off x="457200" y="1774825"/>
            <a:ext cx="8229600" cy="4625975"/>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477000"/>
            <a:ext cx="2133600" cy="274638"/>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pPr>
              <a:defRPr/>
            </a:pPr>
            <a:fld id="{0C7F4774-0817-4443-98F4-8DCD0DEB3A7A}" type="datetime1">
              <a:rPr lang="en-US" smtClean="0"/>
              <a:pPr>
                <a:defRPr/>
              </a:pPr>
              <a:t>2/4/2025</a:t>
            </a:fld>
            <a:endParaRPr lang="en-US"/>
          </a:p>
        </p:txBody>
      </p:sp>
      <p:sp>
        <p:nvSpPr>
          <p:cNvPr id="5" name="Footer Placeholder 4"/>
          <p:cNvSpPr>
            <a:spLocks noGrp="1"/>
          </p:cNvSpPr>
          <p:nvPr>
            <p:ph type="ftr" sz="quarter" idx="3"/>
          </p:nvPr>
        </p:nvSpPr>
        <p:spPr>
          <a:xfrm>
            <a:off x="2640013" y="6477000"/>
            <a:ext cx="5508625" cy="274638"/>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endParaRPr lang="en-US"/>
          </a:p>
        </p:txBody>
      </p:sp>
      <p:sp>
        <p:nvSpPr>
          <p:cNvPr id="6" name="Slide Number Placeholder 5"/>
          <p:cNvSpPr>
            <a:spLocks noGrp="1"/>
          </p:cNvSpPr>
          <p:nvPr>
            <p:ph type="sldNum" sz="quarter" idx="4"/>
          </p:nvPr>
        </p:nvSpPr>
        <p:spPr>
          <a:xfrm>
            <a:off x="8204200" y="6477000"/>
            <a:ext cx="733425" cy="274638"/>
          </a:xfrm>
          <a:prstGeom prst="rect">
            <a:avLst/>
          </a:prstGeom>
        </p:spPr>
        <p:txBody>
          <a:bodyPr vert="horz" bIns="0" rtlCol="0" anchor="b"/>
          <a:lstStyle>
            <a:lvl1pPr algn="r" eaLnBrk="1" latinLnBrk="0" hangingPunct="1">
              <a:defRPr kumimoji="0" sz="1200" smtClean="0">
                <a:solidFill>
                  <a:schemeClr val="tx1">
                    <a:tint val="95000"/>
                  </a:schemeClr>
                </a:solidFill>
              </a:defRPr>
            </a:lvl1pPr>
            <a:extLst/>
          </a:lstStyle>
          <a:p>
            <a:pPr>
              <a:defRPr/>
            </a:pPr>
            <a:fld id="{43DAC917-80BC-413C-87A3-9E3197B7F36B}" type="slidenum">
              <a:rPr lang="en-US" smtClean="0"/>
              <a:pPr>
                <a:defRPr/>
              </a:pPr>
              <a:t>‹#›</a:t>
            </a:fld>
            <a:endParaRPr lang="en-US"/>
          </a:p>
        </p:txBody>
      </p:sp>
    </p:spTree>
    <p:extLst>
      <p:ext uri="{BB962C8B-B14F-4D97-AF65-F5344CB8AC3E}">
        <p14:creationId xmlns:p14="http://schemas.microsoft.com/office/powerpoint/2010/main" val="3860930522"/>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Lst>
  <p:hf sldNum="0" hdr="0" ftr="0" dt="0"/>
  <p:txStyles>
    <p:titleStyle>
      <a:lvl1pPr algn="l" rtl="0" eaLnBrk="1" fontAlgn="base" hangingPunct="1">
        <a:spcBef>
          <a:spcPct val="0"/>
        </a:spcBef>
        <a:spcAft>
          <a:spcPct val="0"/>
        </a:spcAft>
        <a:defRPr sz="4500" b="1" kern="1200">
          <a:solidFill>
            <a:srgbClr val="FFC800"/>
          </a:solidFill>
          <a:latin typeface="+mj-lt"/>
          <a:ea typeface="+mj-ea"/>
          <a:cs typeface="+mj-cs"/>
        </a:defRPr>
      </a:lvl1pPr>
      <a:lvl2pPr algn="l" rtl="0" eaLnBrk="1" fontAlgn="base" hangingPunct="1">
        <a:spcBef>
          <a:spcPct val="0"/>
        </a:spcBef>
        <a:spcAft>
          <a:spcPct val="0"/>
        </a:spcAft>
        <a:defRPr sz="4500" b="1">
          <a:solidFill>
            <a:srgbClr val="FFC800"/>
          </a:solidFill>
          <a:latin typeface="Corbel" pitchFamily="34" charset="0"/>
        </a:defRPr>
      </a:lvl2pPr>
      <a:lvl3pPr algn="l" rtl="0" eaLnBrk="1" fontAlgn="base" hangingPunct="1">
        <a:spcBef>
          <a:spcPct val="0"/>
        </a:spcBef>
        <a:spcAft>
          <a:spcPct val="0"/>
        </a:spcAft>
        <a:defRPr sz="4500" b="1">
          <a:solidFill>
            <a:srgbClr val="FFC800"/>
          </a:solidFill>
          <a:latin typeface="Corbel" pitchFamily="34" charset="0"/>
        </a:defRPr>
      </a:lvl3pPr>
      <a:lvl4pPr algn="l" rtl="0" eaLnBrk="1" fontAlgn="base" hangingPunct="1">
        <a:spcBef>
          <a:spcPct val="0"/>
        </a:spcBef>
        <a:spcAft>
          <a:spcPct val="0"/>
        </a:spcAft>
        <a:defRPr sz="4500" b="1">
          <a:solidFill>
            <a:srgbClr val="FFC800"/>
          </a:solidFill>
          <a:latin typeface="Corbel" pitchFamily="34" charset="0"/>
        </a:defRPr>
      </a:lvl4pPr>
      <a:lvl5pPr algn="l" rtl="0" eaLnBrk="1" fontAlgn="base" hangingPunct="1">
        <a:spcBef>
          <a:spcPct val="0"/>
        </a:spcBef>
        <a:spcAft>
          <a:spcPct val="0"/>
        </a:spcAft>
        <a:defRPr sz="4500" b="1">
          <a:solidFill>
            <a:srgbClr val="FFC800"/>
          </a:solidFill>
          <a:latin typeface="Corbel" pitchFamily="34" charset="0"/>
        </a:defRPr>
      </a:lvl5pPr>
      <a:lvl6pPr marL="457200" algn="l" rtl="0" eaLnBrk="1" fontAlgn="base" hangingPunct="1">
        <a:spcBef>
          <a:spcPct val="0"/>
        </a:spcBef>
        <a:spcAft>
          <a:spcPct val="0"/>
        </a:spcAft>
        <a:defRPr sz="4500" b="1">
          <a:solidFill>
            <a:srgbClr val="FFC800"/>
          </a:solidFill>
          <a:latin typeface="Corbel" pitchFamily="34" charset="0"/>
        </a:defRPr>
      </a:lvl6pPr>
      <a:lvl7pPr marL="914400" algn="l" rtl="0" eaLnBrk="1" fontAlgn="base" hangingPunct="1">
        <a:spcBef>
          <a:spcPct val="0"/>
        </a:spcBef>
        <a:spcAft>
          <a:spcPct val="0"/>
        </a:spcAft>
        <a:defRPr sz="4500" b="1">
          <a:solidFill>
            <a:srgbClr val="FFC800"/>
          </a:solidFill>
          <a:latin typeface="Corbel" pitchFamily="34" charset="0"/>
        </a:defRPr>
      </a:lvl7pPr>
      <a:lvl8pPr marL="1371600" algn="l" rtl="0" eaLnBrk="1" fontAlgn="base" hangingPunct="1">
        <a:spcBef>
          <a:spcPct val="0"/>
        </a:spcBef>
        <a:spcAft>
          <a:spcPct val="0"/>
        </a:spcAft>
        <a:defRPr sz="4500" b="1">
          <a:solidFill>
            <a:srgbClr val="FFC800"/>
          </a:solidFill>
          <a:latin typeface="Corbel" pitchFamily="34" charset="0"/>
        </a:defRPr>
      </a:lvl8pPr>
      <a:lvl9pPr marL="1828800" algn="l" rtl="0" eaLnBrk="1" fontAlgn="base" hangingPunct="1">
        <a:spcBef>
          <a:spcPct val="0"/>
        </a:spcBef>
        <a:spcAft>
          <a:spcPct val="0"/>
        </a:spcAft>
        <a:defRPr sz="4500" b="1">
          <a:solidFill>
            <a:srgbClr val="FFC800"/>
          </a:solidFill>
          <a:latin typeface="Corbel" pitchFamily="34" charset="0"/>
        </a:defRPr>
      </a:lvl9pPr>
      <a:extLst/>
    </p:titleStyle>
    <p:bodyStyle>
      <a:lvl1pPr marL="438150" indent="-319088" algn="l" rtl="0" eaLnBrk="1" fontAlgn="base" hangingPunct="1">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1" fontAlgn="base" hangingPunct="1">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1" fontAlgn="base" hangingPunct="1">
        <a:spcBef>
          <a:spcPct val="20000"/>
        </a:spcBef>
        <a:spcAft>
          <a:spcPct val="0"/>
        </a:spcAft>
        <a:buClr>
          <a:srgbClr val="E66C7D"/>
        </a:buClr>
        <a:buFont typeface="Arial" pitchFamily="34" charset="0"/>
        <a:buChar char="▪"/>
        <a:defRPr sz="2400" kern="1200">
          <a:solidFill>
            <a:schemeClr val="tx1"/>
          </a:solidFill>
          <a:latin typeface="+mn-lt"/>
          <a:ea typeface="+mn-ea"/>
          <a:cs typeface="+mn-cs"/>
        </a:defRPr>
      </a:lvl3pPr>
      <a:lvl4pPr marL="1216025" indent="-182563" algn="l" rtl="0" eaLnBrk="1" fontAlgn="base" hangingPunct="1">
        <a:spcBef>
          <a:spcPct val="20000"/>
        </a:spcBef>
        <a:spcAft>
          <a:spcPct val="0"/>
        </a:spcAft>
        <a:buClr>
          <a:srgbClr val="6BB76D"/>
        </a:buClr>
        <a:buFont typeface="Arial" pitchFamily="34" charset="0"/>
        <a:buChar char="▪"/>
        <a:defRPr sz="2000" kern="1200">
          <a:solidFill>
            <a:schemeClr val="tx1"/>
          </a:solidFill>
          <a:latin typeface="+mn-lt"/>
          <a:ea typeface="+mn-ea"/>
          <a:cs typeface="+mn-cs"/>
        </a:defRPr>
      </a:lvl4pPr>
      <a:lvl5pPr marL="1425575" indent="-182563" algn="l" rtl="0" eaLnBrk="1" fontAlgn="base" hangingPunct="1">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8.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9.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1.wmf"/><Relationship Id="rId5" Type="http://schemas.openxmlformats.org/officeDocument/2006/relationships/oleObject" Target="../embeddings/oleObject20.bin"/><Relationship Id="rId4" Type="http://schemas.openxmlformats.org/officeDocument/2006/relationships/image" Target="../media/image20.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3.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24.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27.emf"/><Relationship Id="rId5" Type="http://schemas.openxmlformats.org/officeDocument/2006/relationships/oleObject" Target="../embeddings/oleObject26.bin"/><Relationship Id="rId4" Type="http://schemas.openxmlformats.org/officeDocument/2006/relationships/image" Target="../media/image26.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8.emf"/><Relationship Id="rId7" Type="http://schemas.openxmlformats.org/officeDocument/2006/relationships/image" Target="../media/image30.emf"/><Relationship Id="rId2" Type="http://schemas.openxmlformats.org/officeDocument/2006/relationships/oleObject" Target="../embeddings/oleObject27.bin"/><Relationship Id="rId1" Type="http://schemas.openxmlformats.org/officeDocument/2006/relationships/slideLayout" Target="../slideLayouts/slideLayout6.xml"/><Relationship Id="rId6" Type="http://schemas.openxmlformats.org/officeDocument/2006/relationships/oleObject" Target="../embeddings/oleObject29.bin"/><Relationship Id="rId5" Type="http://schemas.openxmlformats.org/officeDocument/2006/relationships/image" Target="../media/image29.emf"/><Relationship Id="rId4" Type="http://schemas.openxmlformats.org/officeDocument/2006/relationships/oleObject" Target="../embeddings/oleObject28.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oleObject" Target="../embeddings/oleObject30.bin"/><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31.bin"/><Relationship Id="rId1" Type="http://schemas.openxmlformats.org/officeDocument/2006/relationships/slideLayout" Target="../slideLayouts/slideLayout6.xml"/><Relationship Id="rId5" Type="http://schemas.openxmlformats.org/officeDocument/2006/relationships/image" Target="../media/image33.wmf"/><Relationship Id="rId4" Type="http://schemas.openxmlformats.org/officeDocument/2006/relationships/oleObject" Target="../embeddings/oleObject32.bin"/></Relationships>
</file>

<file path=ppt/slides/_rels/slide2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oleObject" Target="../embeddings/oleObject33.bin"/><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36.wmf"/><Relationship Id="rId5" Type="http://schemas.openxmlformats.org/officeDocument/2006/relationships/oleObject" Target="../embeddings/oleObject35.bin"/><Relationship Id="rId4" Type="http://schemas.openxmlformats.org/officeDocument/2006/relationships/image" Target="../media/image35.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38.wmf"/><Relationship Id="rId5" Type="http://schemas.openxmlformats.org/officeDocument/2006/relationships/oleObject" Target="../embeddings/oleObject37.bin"/><Relationship Id="rId4" Type="http://schemas.openxmlformats.org/officeDocument/2006/relationships/image" Target="../media/image37.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39.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41.wmf"/><Relationship Id="rId5" Type="http://schemas.openxmlformats.org/officeDocument/2006/relationships/oleObject" Target="../embeddings/oleObject40.bin"/><Relationship Id="rId4" Type="http://schemas.openxmlformats.org/officeDocument/2006/relationships/image" Target="../media/image40.wmf"/></Relationships>
</file>

<file path=ppt/slides/_rels/slide29.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41.bin"/><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43.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44.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oleObject" Target="../embeddings/oleObject44.bin"/><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oleObject" Target="../embeddings/oleObject45.bin"/><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oleObject" Target="../embeddings/oleObject46.bin"/><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oleObject" Target="../embeddings/oleObject47.bin"/><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4.wmf"/><Relationship Id="rId5" Type="http://schemas.openxmlformats.org/officeDocument/2006/relationships/oleObject" Target="../embeddings/oleObject3.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2.wm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9.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4.wmf"/><Relationship Id="rId5" Type="http://schemas.openxmlformats.org/officeDocument/2006/relationships/oleObject" Target="../embeddings/oleObject13.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5.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fontAlgn="auto" hangingPunct="1">
              <a:spcAft>
                <a:spcPts val="0"/>
              </a:spcAft>
              <a:defRPr/>
            </a:pPr>
            <a:r>
              <a:rPr lang="en-US" dirty="0">
                <a:solidFill>
                  <a:schemeClr val="accent1">
                    <a:satMod val="150000"/>
                  </a:schemeClr>
                </a:solidFill>
              </a:rPr>
              <a:t>The Finite Element Method</a:t>
            </a:r>
          </a:p>
        </p:txBody>
      </p:sp>
      <p:sp>
        <p:nvSpPr>
          <p:cNvPr id="37891" name="Rectangle 3"/>
          <p:cNvSpPr>
            <a:spLocks noGrp="1" noChangeArrowheads="1"/>
          </p:cNvSpPr>
          <p:nvPr>
            <p:ph type="subTitle" idx="1"/>
          </p:nvPr>
        </p:nvSpPr>
        <p:spPr/>
        <p:txBody>
          <a:bodyPr/>
          <a:lstStyle/>
          <a:p>
            <a:pPr eaLnBrk="1" hangingPunct="1"/>
            <a:r>
              <a:rPr lang="en-US" dirty="0"/>
              <a:t>CE 544 – BRIGHAM YOUNG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title"/>
          </p:nvPr>
        </p:nvSpPr>
        <p:spPr/>
        <p:txBody>
          <a:bodyPr/>
          <a:lstStyle/>
          <a:p>
            <a:r>
              <a:rPr lang="en-US"/>
              <a:t>Sample 1D Mesh, cont.</a:t>
            </a:r>
          </a:p>
        </p:txBody>
      </p:sp>
      <p:sp>
        <p:nvSpPr>
          <p:cNvPr id="7172" name="Rectangle 6"/>
          <p:cNvSpPr>
            <a:spLocks noChangeArrowheads="1"/>
          </p:cNvSpPr>
          <p:nvPr/>
        </p:nvSpPr>
        <p:spPr bwMode="auto">
          <a:xfrm>
            <a:off x="815975" y="1600200"/>
            <a:ext cx="7413625" cy="1920875"/>
          </a:xfrm>
          <a:prstGeom prst="rect">
            <a:avLst/>
          </a:prstGeom>
          <a:noFill/>
          <a:ln w="12700">
            <a:noFill/>
            <a:miter lim="800000"/>
            <a:headEnd type="none" w="sm" len="sm"/>
            <a:tailEnd type="none" w="sm" len="sm"/>
          </a:ln>
        </p:spPr>
        <p:txBody>
          <a:bodyPr anchor="ctr">
            <a:spAutoFit/>
          </a:bodyPr>
          <a:lstStyle/>
          <a:p>
            <a:r>
              <a:rPr lang="en-US" sz="2000" dirty="0">
                <a:latin typeface="+mj-lt"/>
                <a:cs typeface="Times New Roman" pitchFamily="18" charset="0"/>
              </a:rPr>
              <a:t>Assume h</a:t>
            </a:r>
            <a:r>
              <a:rPr lang="en-US" sz="2000" baseline="-30000" dirty="0">
                <a:latin typeface="+mj-lt"/>
                <a:cs typeface="Times New Roman" pitchFamily="18" charset="0"/>
              </a:rPr>
              <a:t>1</a:t>
            </a:r>
            <a:r>
              <a:rPr lang="en-US" sz="2000" dirty="0">
                <a:latin typeface="+mj-lt"/>
                <a:cs typeface="Times New Roman" pitchFamily="18" charset="0"/>
              </a:rPr>
              <a:t> = 5 and h</a:t>
            </a:r>
            <a:r>
              <a:rPr lang="en-US" sz="2000" baseline="-30000" dirty="0">
                <a:latin typeface="+mj-lt"/>
                <a:cs typeface="Times New Roman" pitchFamily="18" charset="0"/>
              </a:rPr>
              <a:t>4</a:t>
            </a:r>
            <a:r>
              <a:rPr lang="en-US" sz="2000" dirty="0">
                <a:latin typeface="+mj-lt"/>
                <a:cs typeface="Times New Roman" pitchFamily="18" charset="0"/>
              </a:rPr>
              <a:t> = 1.</a:t>
            </a:r>
          </a:p>
          <a:p>
            <a:endParaRPr lang="en-US" sz="2000" dirty="0">
              <a:latin typeface="+mj-lt"/>
            </a:endParaRPr>
          </a:p>
          <a:p>
            <a:r>
              <a:rPr lang="en-US" sz="2000" dirty="0">
                <a:latin typeface="+mj-lt"/>
                <a:cs typeface="Times New Roman" pitchFamily="18" charset="0"/>
              </a:rPr>
              <a:t>We also know that q</a:t>
            </a:r>
            <a:r>
              <a:rPr lang="en-US" sz="2000" baseline="-30000" dirty="0">
                <a:latin typeface="+mj-lt"/>
                <a:cs typeface="Times New Roman" pitchFamily="18" charset="0"/>
              </a:rPr>
              <a:t>2</a:t>
            </a:r>
            <a:r>
              <a:rPr lang="en-US" sz="2000" dirty="0">
                <a:latin typeface="+mj-lt"/>
                <a:cs typeface="Times New Roman" pitchFamily="18" charset="0"/>
              </a:rPr>
              <a:t> = q</a:t>
            </a:r>
            <a:r>
              <a:rPr lang="en-US" sz="2000" baseline="-30000" dirty="0">
                <a:latin typeface="+mj-lt"/>
                <a:cs typeface="Times New Roman" pitchFamily="18" charset="0"/>
              </a:rPr>
              <a:t>3</a:t>
            </a:r>
            <a:r>
              <a:rPr lang="en-US" sz="2000" dirty="0">
                <a:latin typeface="+mj-lt"/>
                <a:cs typeface="Times New Roman" pitchFamily="18" charset="0"/>
              </a:rPr>
              <a:t> = 0 (internal)</a:t>
            </a:r>
          </a:p>
          <a:p>
            <a:endParaRPr lang="en-US" sz="2000" dirty="0">
              <a:latin typeface="+mj-lt"/>
            </a:endParaRPr>
          </a:p>
          <a:p>
            <a:r>
              <a:rPr lang="en-US" sz="2000" dirty="0">
                <a:latin typeface="+mj-lt"/>
                <a:cs typeface="Times New Roman" pitchFamily="18" charset="0"/>
              </a:rPr>
              <a:t>Substitute for known flows and replace the rows where head is known with the known values.  </a:t>
            </a:r>
            <a:endParaRPr lang="en-US" sz="2000" dirty="0">
              <a:latin typeface="+mj-lt"/>
            </a:endParaRPr>
          </a:p>
        </p:txBody>
      </p:sp>
      <p:sp>
        <p:nvSpPr>
          <p:cNvPr id="7173" name="Rectangle 7"/>
          <p:cNvSpPr>
            <a:spLocks noChangeArrowheads="1"/>
          </p:cNvSpPr>
          <p:nvPr/>
        </p:nvSpPr>
        <p:spPr bwMode="auto">
          <a:xfrm>
            <a:off x="762000" y="5681732"/>
            <a:ext cx="7337425" cy="707886"/>
          </a:xfrm>
          <a:prstGeom prst="rect">
            <a:avLst/>
          </a:prstGeom>
          <a:noFill/>
          <a:ln w="12700">
            <a:noFill/>
            <a:miter lim="800000"/>
            <a:headEnd type="none" w="sm" len="sm"/>
            <a:tailEnd type="none" w="sm" len="sm"/>
          </a:ln>
        </p:spPr>
        <p:txBody>
          <a:bodyPr anchor="ctr">
            <a:spAutoFit/>
          </a:bodyPr>
          <a:lstStyle/>
          <a:p>
            <a:r>
              <a:rPr lang="en-US" sz="2000" dirty="0">
                <a:latin typeface="+mj-lt"/>
                <a:cs typeface="Times New Roman" pitchFamily="18" charset="0"/>
              </a:rPr>
              <a:t>Solve remaining rows for head.  Once we know the head values, we can compute q using the equations from the first matrix above.</a:t>
            </a:r>
            <a:endParaRPr lang="en-US" sz="2000" dirty="0">
              <a:latin typeface="+mj-lt"/>
            </a:endParaRPr>
          </a:p>
        </p:txBody>
      </p:sp>
      <p:graphicFrame>
        <p:nvGraphicFramePr>
          <p:cNvPr id="7170" name="Object 2"/>
          <p:cNvGraphicFramePr>
            <a:graphicFrameLocks noChangeAspect="1"/>
          </p:cNvGraphicFramePr>
          <p:nvPr/>
        </p:nvGraphicFramePr>
        <p:xfrm>
          <a:off x="914400" y="3765550"/>
          <a:ext cx="5135563" cy="1524000"/>
        </p:xfrm>
        <a:graphic>
          <a:graphicData uri="http://schemas.openxmlformats.org/presentationml/2006/ole">
            <mc:AlternateContent xmlns:mc="http://schemas.openxmlformats.org/markup-compatibility/2006">
              <mc:Choice xmlns:v="urn:schemas-microsoft-com:vml" Requires="v">
                <p:oleObj name="Equation" r:id="rId3" imgW="4279680" imgH="1269720" progId="Equation.3">
                  <p:embed/>
                </p:oleObj>
              </mc:Choice>
              <mc:Fallback>
                <p:oleObj name="Equation" r:id="rId3" imgW="4279680" imgH="12697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914400" y="3765550"/>
                        <a:ext cx="5135563"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4"/>
          <p:cNvSpPr>
            <a:spLocks noGrp="1" noChangeArrowheads="1"/>
          </p:cNvSpPr>
          <p:nvPr>
            <p:ph type="title"/>
          </p:nvPr>
        </p:nvSpPr>
        <p:spPr/>
        <p:txBody>
          <a:bodyPr/>
          <a:lstStyle/>
          <a:p>
            <a:r>
              <a:rPr lang="en-US"/>
              <a:t>Sample 1D Mesh, cont.</a:t>
            </a:r>
          </a:p>
        </p:txBody>
      </p:sp>
      <p:sp>
        <p:nvSpPr>
          <p:cNvPr id="39939" name="Rectangle 5"/>
          <p:cNvSpPr>
            <a:spLocks noChangeArrowheads="1"/>
          </p:cNvSpPr>
          <p:nvPr/>
        </p:nvSpPr>
        <p:spPr bwMode="auto">
          <a:xfrm>
            <a:off x="685800" y="2101334"/>
            <a:ext cx="4961615" cy="369332"/>
          </a:xfrm>
          <a:prstGeom prst="rect">
            <a:avLst/>
          </a:prstGeom>
          <a:noFill/>
          <a:ln w="12700">
            <a:noFill/>
            <a:miter lim="800000"/>
            <a:headEnd type="none" w="sm" len="sm"/>
            <a:tailEnd type="none" w="sm" len="sm"/>
          </a:ln>
        </p:spPr>
        <p:txBody>
          <a:bodyPr wrap="none" anchor="ctr">
            <a:spAutoFit/>
          </a:bodyPr>
          <a:lstStyle/>
          <a:p>
            <a:r>
              <a:rPr lang="en-US" dirty="0">
                <a:latin typeface="+mj-lt"/>
                <a:cs typeface="Times New Roman" pitchFamily="18" charset="0"/>
              </a:rPr>
              <a:t>Note that the [T] matrix is symmetric and banded.</a:t>
            </a:r>
            <a:endParaRPr lang="en-US" dirty="0">
              <a:latin typeface="+mj-lt"/>
            </a:endParaRPr>
          </a:p>
        </p:txBody>
      </p:sp>
      <p:sp>
        <p:nvSpPr>
          <p:cNvPr id="39940" name="Freeform 6"/>
          <p:cNvSpPr>
            <a:spLocks/>
          </p:cNvSpPr>
          <p:nvPr/>
        </p:nvSpPr>
        <p:spPr bwMode="auto">
          <a:xfrm>
            <a:off x="1219200" y="2895600"/>
            <a:ext cx="304800" cy="2895600"/>
          </a:xfrm>
          <a:custGeom>
            <a:avLst/>
            <a:gdLst>
              <a:gd name="T0" fmla="*/ 2147483647 w 192"/>
              <a:gd name="T1" fmla="*/ 0 h 1824"/>
              <a:gd name="T2" fmla="*/ 0 w 192"/>
              <a:gd name="T3" fmla="*/ 0 h 1824"/>
              <a:gd name="T4" fmla="*/ 0 w 192"/>
              <a:gd name="T5" fmla="*/ 2147483647 h 1824"/>
              <a:gd name="T6" fmla="*/ 2147483647 w 192"/>
              <a:gd name="T7" fmla="*/ 2147483647 h 1824"/>
              <a:gd name="T8" fmla="*/ 0 60000 65536"/>
              <a:gd name="T9" fmla="*/ 0 60000 65536"/>
              <a:gd name="T10" fmla="*/ 0 60000 65536"/>
              <a:gd name="T11" fmla="*/ 0 60000 65536"/>
              <a:gd name="T12" fmla="*/ 0 w 192"/>
              <a:gd name="T13" fmla="*/ 0 h 1824"/>
              <a:gd name="T14" fmla="*/ 192 w 192"/>
              <a:gd name="T15" fmla="*/ 1824 h 1824"/>
            </a:gdLst>
            <a:ahLst/>
            <a:cxnLst>
              <a:cxn ang="T8">
                <a:pos x="T0" y="T1"/>
              </a:cxn>
              <a:cxn ang="T9">
                <a:pos x="T2" y="T3"/>
              </a:cxn>
              <a:cxn ang="T10">
                <a:pos x="T4" y="T5"/>
              </a:cxn>
              <a:cxn ang="T11">
                <a:pos x="T6" y="T7"/>
              </a:cxn>
            </a:cxnLst>
            <a:rect l="T12" t="T13" r="T14" b="T15"/>
            <a:pathLst>
              <a:path w="192" h="1824">
                <a:moveTo>
                  <a:pt x="192" y="0"/>
                </a:moveTo>
                <a:lnTo>
                  <a:pt x="0" y="0"/>
                </a:lnTo>
                <a:lnTo>
                  <a:pt x="0" y="1824"/>
                </a:lnTo>
                <a:lnTo>
                  <a:pt x="192" y="1824"/>
                </a:lnTo>
              </a:path>
            </a:pathLst>
          </a:custGeom>
          <a:noFill/>
          <a:ln w="28575">
            <a:solidFill>
              <a:schemeClr val="tx1"/>
            </a:solidFill>
            <a:miter lim="800000"/>
            <a:headEnd type="none" w="sm" len="sm"/>
            <a:tailEnd type="none" w="sm" len="sm"/>
          </a:ln>
        </p:spPr>
        <p:txBody>
          <a:bodyPr wrap="none"/>
          <a:lstStyle/>
          <a:p>
            <a:endParaRPr lang="en-US">
              <a:latin typeface="Corbel" pitchFamily="34" charset="0"/>
            </a:endParaRPr>
          </a:p>
        </p:txBody>
      </p:sp>
      <p:sp>
        <p:nvSpPr>
          <p:cNvPr id="39941" name="Freeform 7"/>
          <p:cNvSpPr>
            <a:spLocks/>
          </p:cNvSpPr>
          <p:nvPr/>
        </p:nvSpPr>
        <p:spPr bwMode="auto">
          <a:xfrm flipH="1">
            <a:off x="4343400" y="2895600"/>
            <a:ext cx="304800" cy="2895600"/>
          </a:xfrm>
          <a:custGeom>
            <a:avLst/>
            <a:gdLst>
              <a:gd name="T0" fmla="*/ 2147483647 w 192"/>
              <a:gd name="T1" fmla="*/ 0 h 1824"/>
              <a:gd name="T2" fmla="*/ 0 w 192"/>
              <a:gd name="T3" fmla="*/ 0 h 1824"/>
              <a:gd name="T4" fmla="*/ 0 w 192"/>
              <a:gd name="T5" fmla="*/ 2147483647 h 1824"/>
              <a:gd name="T6" fmla="*/ 2147483647 w 192"/>
              <a:gd name="T7" fmla="*/ 2147483647 h 1824"/>
              <a:gd name="T8" fmla="*/ 0 60000 65536"/>
              <a:gd name="T9" fmla="*/ 0 60000 65536"/>
              <a:gd name="T10" fmla="*/ 0 60000 65536"/>
              <a:gd name="T11" fmla="*/ 0 60000 65536"/>
              <a:gd name="T12" fmla="*/ 0 w 192"/>
              <a:gd name="T13" fmla="*/ 0 h 1824"/>
              <a:gd name="T14" fmla="*/ 192 w 192"/>
              <a:gd name="T15" fmla="*/ 1824 h 1824"/>
            </a:gdLst>
            <a:ahLst/>
            <a:cxnLst>
              <a:cxn ang="T8">
                <a:pos x="T0" y="T1"/>
              </a:cxn>
              <a:cxn ang="T9">
                <a:pos x="T2" y="T3"/>
              </a:cxn>
              <a:cxn ang="T10">
                <a:pos x="T4" y="T5"/>
              </a:cxn>
              <a:cxn ang="T11">
                <a:pos x="T6" y="T7"/>
              </a:cxn>
            </a:cxnLst>
            <a:rect l="T12" t="T13" r="T14" b="T15"/>
            <a:pathLst>
              <a:path w="192" h="1824">
                <a:moveTo>
                  <a:pt x="192" y="0"/>
                </a:moveTo>
                <a:lnTo>
                  <a:pt x="0" y="0"/>
                </a:lnTo>
                <a:lnTo>
                  <a:pt x="0" y="1824"/>
                </a:lnTo>
                <a:lnTo>
                  <a:pt x="192" y="1824"/>
                </a:lnTo>
              </a:path>
            </a:pathLst>
          </a:custGeom>
          <a:noFill/>
          <a:ln w="28575">
            <a:solidFill>
              <a:schemeClr val="tx1"/>
            </a:solidFill>
            <a:miter lim="800000"/>
            <a:headEnd type="none" w="sm" len="sm"/>
            <a:tailEnd type="none" w="sm" len="sm"/>
          </a:ln>
        </p:spPr>
        <p:txBody>
          <a:bodyPr wrap="none"/>
          <a:lstStyle/>
          <a:p>
            <a:endParaRPr lang="en-US">
              <a:latin typeface="Corbel" pitchFamily="34" charset="0"/>
            </a:endParaRPr>
          </a:p>
        </p:txBody>
      </p:sp>
      <p:sp>
        <p:nvSpPr>
          <p:cNvPr id="39942" name="Line 8"/>
          <p:cNvSpPr>
            <a:spLocks noChangeShapeType="1"/>
          </p:cNvSpPr>
          <p:nvPr/>
        </p:nvSpPr>
        <p:spPr bwMode="auto">
          <a:xfrm>
            <a:off x="2819400" y="3048000"/>
            <a:ext cx="1447800" cy="1447800"/>
          </a:xfrm>
          <a:prstGeom prst="line">
            <a:avLst/>
          </a:prstGeom>
          <a:noFill/>
          <a:ln w="28575">
            <a:solidFill>
              <a:schemeClr val="tx1"/>
            </a:solidFill>
            <a:miter lim="800000"/>
            <a:headEnd type="none" w="sm" len="sm"/>
            <a:tailEnd type="none" w="sm" len="sm"/>
          </a:ln>
        </p:spPr>
        <p:txBody>
          <a:bodyPr wrap="none"/>
          <a:lstStyle/>
          <a:p>
            <a:endParaRPr lang="en-US"/>
          </a:p>
        </p:txBody>
      </p:sp>
      <p:sp>
        <p:nvSpPr>
          <p:cNvPr id="39943" name="Line 9"/>
          <p:cNvSpPr>
            <a:spLocks noChangeShapeType="1"/>
          </p:cNvSpPr>
          <p:nvPr/>
        </p:nvSpPr>
        <p:spPr bwMode="auto">
          <a:xfrm>
            <a:off x="1600200" y="4343400"/>
            <a:ext cx="1447800" cy="1447800"/>
          </a:xfrm>
          <a:prstGeom prst="line">
            <a:avLst/>
          </a:prstGeom>
          <a:noFill/>
          <a:ln w="28575">
            <a:solidFill>
              <a:schemeClr val="tx1"/>
            </a:solidFill>
            <a:miter lim="800000"/>
            <a:headEnd type="none" w="sm" len="sm"/>
            <a:tailEnd type="none" w="sm" len="sm"/>
          </a:ln>
        </p:spPr>
        <p:txBody>
          <a:bodyPr wrap="none"/>
          <a:lstStyle/>
          <a:p>
            <a:endParaRPr lang="en-US"/>
          </a:p>
        </p:txBody>
      </p:sp>
      <p:sp>
        <p:nvSpPr>
          <p:cNvPr id="39944" name="Text Box 10"/>
          <p:cNvSpPr txBox="1">
            <a:spLocks noChangeArrowheads="1"/>
          </p:cNvSpPr>
          <p:nvPr/>
        </p:nvSpPr>
        <p:spPr bwMode="auto">
          <a:xfrm>
            <a:off x="2046288" y="3951288"/>
            <a:ext cx="1676400" cy="822325"/>
          </a:xfrm>
          <a:prstGeom prst="rect">
            <a:avLst/>
          </a:prstGeom>
          <a:noFill/>
          <a:ln w="12700">
            <a:noFill/>
            <a:miter lim="800000"/>
            <a:headEnd type="none" w="sm" len="sm"/>
            <a:tailEnd type="none" w="sm" len="sm"/>
          </a:ln>
        </p:spPr>
        <p:txBody>
          <a:bodyPr>
            <a:spAutoFit/>
          </a:bodyPr>
          <a:lstStyle/>
          <a:p>
            <a:pPr algn="ctr">
              <a:spcBef>
                <a:spcPct val="50000"/>
              </a:spcBef>
            </a:pPr>
            <a:r>
              <a:rPr lang="en-US">
                <a:solidFill>
                  <a:srgbClr val="FF0000"/>
                </a:solidFill>
              </a:rPr>
              <a:t>Non-Zero Region</a:t>
            </a:r>
          </a:p>
        </p:txBody>
      </p:sp>
      <p:sp>
        <p:nvSpPr>
          <p:cNvPr id="39945" name="Text Box 11"/>
          <p:cNvSpPr txBox="1">
            <a:spLocks noChangeArrowheads="1"/>
          </p:cNvSpPr>
          <p:nvPr/>
        </p:nvSpPr>
        <p:spPr bwMode="auto">
          <a:xfrm>
            <a:off x="3733800" y="3048000"/>
            <a:ext cx="381000" cy="457200"/>
          </a:xfrm>
          <a:prstGeom prst="rect">
            <a:avLst/>
          </a:prstGeom>
          <a:noFill/>
          <a:ln w="12700">
            <a:noFill/>
            <a:miter lim="800000"/>
            <a:headEnd type="none" w="sm" len="sm"/>
            <a:tailEnd type="none" w="sm" len="sm"/>
          </a:ln>
        </p:spPr>
        <p:txBody>
          <a:bodyPr>
            <a:spAutoFit/>
          </a:bodyPr>
          <a:lstStyle/>
          <a:p>
            <a:pPr algn="ctr">
              <a:spcBef>
                <a:spcPct val="50000"/>
              </a:spcBef>
            </a:pPr>
            <a:r>
              <a:rPr lang="en-US">
                <a:solidFill>
                  <a:srgbClr val="FF0000"/>
                </a:solidFill>
              </a:rPr>
              <a:t>0</a:t>
            </a:r>
          </a:p>
        </p:txBody>
      </p:sp>
      <p:sp>
        <p:nvSpPr>
          <p:cNvPr id="39946" name="Text Box 12"/>
          <p:cNvSpPr txBox="1">
            <a:spLocks noChangeArrowheads="1"/>
          </p:cNvSpPr>
          <p:nvPr/>
        </p:nvSpPr>
        <p:spPr bwMode="auto">
          <a:xfrm>
            <a:off x="1524000" y="5029200"/>
            <a:ext cx="381000" cy="457200"/>
          </a:xfrm>
          <a:prstGeom prst="rect">
            <a:avLst/>
          </a:prstGeom>
          <a:noFill/>
          <a:ln w="12700">
            <a:noFill/>
            <a:miter lim="800000"/>
            <a:headEnd type="none" w="sm" len="sm"/>
            <a:tailEnd type="none" w="sm" len="sm"/>
          </a:ln>
        </p:spPr>
        <p:txBody>
          <a:bodyPr>
            <a:spAutoFit/>
          </a:bodyPr>
          <a:lstStyle/>
          <a:p>
            <a:pPr algn="ctr">
              <a:spcBef>
                <a:spcPct val="50000"/>
              </a:spcBef>
            </a:pPr>
            <a:r>
              <a:rPr lang="en-US">
                <a:solidFill>
                  <a:srgbClr val="FF0000"/>
                </a:solidFill>
              </a:rPr>
              <a:t>0</a:t>
            </a:r>
          </a:p>
        </p:txBody>
      </p:sp>
      <p:sp>
        <p:nvSpPr>
          <p:cNvPr id="39947" name="Rectangle 13"/>
          <p:cNvSpPr>
            <a:spLocks noChangeArrowheads="1"/>
          </p:cNvSpPr>
          <p:nvPr/>
        </p:nvSpPr>
        <p:spPr bwMode="auto">
          <a:xfrm>
            <a:off x="5257800" y="4110722"/>
            <a:ext cx="2514600" cy="646331"/>
          </a:xfrm>
          <a:prstGeom prst="rect">
            <a:avLst/>
          </a:prstGeom>
          <a:noFill/>
          <a:ln w="12700">
            <a:noFill/>
            <a:miter lim="800000"/>
            <a:headEnd type="none" w="sm" len="sm"/>
            <a:tailEnd type="none" w="sm" len="sm"/>
          </a:ln>
        </p:spPr>
        <p:txBody>
          <a:bodyPr anchor="ctr">
            <a:spAutoFit/>
          </a:bodyPr>
          <a:lstStyle/>
          <a:p>
            <a:pPr algn="ctr"/>
            <a:r>
              <a:rPr lang="en-US">
                <a:latin typeface="+mj-lt"/>
                <a:cs typeface="Times New Roman" pitchFamily="18" charset="0"/>
              </a:rPr>
              <a:t>Easy to store and easy to solve</a:t>
            </a:r>
            <a:endParaRPr lang="en-US">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ChangeArrowheads="1"/>
          </p:cNvSpPr>
          <p:nvPr>
            <p:ph type="title"/>
          </p:nvPr>
        </p:nvSpPr>
        <p:spPr/>
        <p:txBody>
          <a:bodyPr/>
          <a:lstStyle/>
          <a:p>
            <a:r>
              <a:rPr lang="en-US"/>
              <a:t>Alternate 1D Derivation</a:t>
            </a:r>
          </a:p>
        </p:txBody>
      </p:sp>
      <p:sp>
        <p:nvSpPr>
          <p:cNvPr id="8196" name="Rectangle 6"/>
          <p:cNvSpPr>
            <a:spLocks noChangeArrowheads="1"/>
          </p:cNvSpPr>
          <p:nvPr/>
        </p:nvSpPr>
        <p:spPr bwMode="auto">
          <a:xfrm>
            <a:off x="762000" y="1718608"/>
            <a:ext cx="7239000" cy="1938992"/>
          </a:xfrm>
          <a:prstGeom prst="rect">
            <a:avLst/>
          </a:prstGeom>
          <a:noFill/>
          <a:ln w="12700">
            <a:noFill/>
            <a:miter lim="800000"/>
            <a:headEnd type="none" w="sm" len="sm"/>
            <a:tailEnd type="none" w="sm" len="sm"/>
          </a:ln>
        </p:spPr>
        <p:txBody>
          <a:bodyPr wrap="square" anchor="ctr">
            <a:spAutoFit/>
          </a:bodyPr>
          <a:lstStyle/>
          <a:p>
            <a:r>
              <a:rPr lang="en-US" sz="2400" dirty="0">
                <a:latin typeface="+mj-lt"/>
                <a:cs typeface="Times New Roman" pitchFamily="18" charset="0"/>
              </a:rPr>
              <a:t>We can derive the same result by looking at equations for elements rather than equations for nodes.  Using the matrix we derived above for a single element:</a:t>
            </a:r>
          </a:p>
          <a:p>
            <a:endParaRPr lang="en-US" sz="2400" dirty="0">
              <a:latin typeface="+mj-lt"/>
            </a:endParaRPr>
          </a:p>
          <a:p>
            <a:r>
              <a:rPr lang="en-US" sz="2400" dirty="0">
                <a:latin typeface="+mj-lt"/>
                <a:cs typeface="Times New Roman" pitchFamily="18" charset="0"/>
              </a:rPr>
              <a:t>For element a:</a:t>
            </a:r>
            <a:endParaRPr lang="en-US" sz="2400" dirty="0">
              <a:latin typeface="+mj-lt"/>
            </a:endParaRPr>
          </a:p>
        </p:txBody>
      </p:sp>
      <p:graphicFrame>
        <p:nvGraphicFramePr>
          <p:cNvPr id="8194" name="Object 2"/>
          <p:cNvGraphicFramePr>
            <a:graphicFrameLocks noChangeAspect="1"/>
          </p:cNvGraphicFramePr>
          <p:nvPr/>
        </p:nvGraphicFramePr>
        <p:xfrm>
          <a:off x="838200" y="4038600"/>
          <a:ext cx="4419600" cy="1951038"/>
        </p:xfrm>
        <a:graphic>
          <a:graphicData uri="http://schemas.openxmlformats.org/presentationml/2006/ole">
            <mc:AlternateContent xmlns:mc="http://schemas.openxmlformats.org/markup-compatibility/2006">
              <mc:Choice xmlns:v="urn:schemas-microsoft-com:vml" Requires="v">
                <p:oleObj name="Equation" r:id="rId3" imgW="1955520" imgH="863280" progId="Equation.3">
                  <p:embed/>
                </p:oleObj>
              </mc:Choice>
              <mc:Fallback>
                <p:oleObj name="Equation" r:id="rId3" imgW="1955520" imgH="8632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838200" y="4038600"/>
                        <a:ext cx="4419600" cy="1951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Alternate 1D Derivation, cont.</a:t>
            </a:r>
            <a:endParaRPr lang="en-US" dirty="0"/>
          </a:p>
        </p:txBody>
      </p:sp>
      <p:sp>
        <p:nvSpPr>
          <p:cNvPr id="9221" name="Rectangle 5"/>
          <p:cNvSpPr>
            <a:spLocks noChangeArrowheads="1"/>
          </p:cNvSpPr>
          <p:nvPr/>
        </p:nvSpPr>
        <p:spPr bwMode="auto">
          <a:xfrm>
            <a:off x="990600" y="1662619"/>
            <a:ext cx="2645276" cy="584775"/>
          </a:xfrm>
          <a:prstGeom prst="rect">
            <a:avLst/>
          </a:prstGeom>
          <a:noFill/>
          <a:ln w="12700">
            <a:noFill/>
            <a:miter lim="800000"/>
            <a:headEnd type="none" w="sm" len="sm"/>
            <a:tailEnd type="none" w="sm" len="sm"/>
          </a:ln>
        </p:spPr>
        <p:txBody>
          <a:bodyPr wrap="none" anchor="ctr">
            <a:spAutoFit/>
          </a:bodyPr>
          <a:lstStyle/>
          <a:p>
            <a:r>
              <a:rPr lang="en-US" sz="3200">
                <a:latin typeface="+mj-lt"/>
                <a:cs typeface="Times New Roman" pitchFamily="18" charset="0"/>
              </a:rPr>
              <a:t>For element b:</a:t>
            </a:r>
            <a:endParaRPr lang="en-US" sz="3200">
              <a:latin typeface="+mj-lt"/>
            </a:endParaRPr>
          </a:p>
        </p:txBody>
      </p:sp>
      <p:sp>
        <p:nvSpPr>
          <p:cNvPr id="9222" name="Rectangle 6"/>
          <p:cNvSpPr>
            <a:spLocks noChangeArrowheads="1"/>
          </p:cNvSpPr>
          <p:nvPr/>
        </p:nvSpPr>
        <p:spPr bwMode="auto">
          <a:xfrm>
            <a:off x="990600" y="4101019"/>
            <a:ext cx="2605200" cy="584775"/>
          </a:xfrm>
          <a:prstGeom prst="rect">
            <a:avLst/>
          </a:prstGeom>
          <a:noFill/>
          <a:ln w="12700">
            <a:noFill/>
            <a:miter lim="800000"/>
            <a:headEnd type="none" w="sm" len="sm"/>
            <a:tailEnd type="none" w="sm" len="sm"/>
          </a:ln>
        </p:spPr>
        <p:txBody>
          <a:bodyPr wrap="none" anchor="ctr">
            <a:spAutoFit/>
          </a:bodyPr>
          <a:lstStyle/>
          <a:p>
            <a:r>
              <a:rPr lang="en-US" sz="3200" dirty="0">
                <a:latin typeface="+mj-lt"/>
                <a:cs typeface="Times New Roman" pitchFamily="18" charset="0"/>
              </a:rPr>
              <a:t>For element c:</a:t>
            </a:r>
            <a:endParaRPr lang="en-US" sz="3200" dirty="0">
              <a:latin typeface="+mj-lt"/>
            </a:endParaRPr>
          </a:p>
        </p:txBody>
      </p:sp>
      <p:graphicFrame>
        <p:nvGraphicFramePr>
          <p:cNvPr id="9218" name="Object 2"/>
          <p:cNvGraphicFramePr>
            <a:graphicFrameLocks noChangeAspect="1"/>
          </p:cNvGraphicFramePr>
          <p:nvPr/>
        </p:nvGraphicFramePr>
        <p:xfrm>
          <a:off x="990600" y="2274887"/>
          <a:ext cx="3810000" cy="1682750"/>
        </p:xfrm>
        <a:graphic>
          <a:graphicData uri="http://schemas.openxmlformats.org/presentationml/2006/ole">
            <mc:AlternateContent xmlns:mc="http://schemas.openxmlformats.org/markup-compatibility/2006">
              <mc:Choice xmlns:v="urn:schemas-microsoft-com:vml" Requires="v">
                <p:oleObj name="Equation" r:id="rId3" imgW="1955520" imgH="863280" progId="Equation.3">
                  <p:embed/>
                </p:oleObj>
              </mc:Choice>
              <mc:Fallback>
                <p:oleObj name="Equation" r:id="rId3" imgW="1955520" imgH="8632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990600" y="2274887"/>
                        <a:ext cx="3810000" cy="168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3"/>
          <p:cNvGraphicFramePr>
            <a:graphicFrameLocks noChangeAspect="1"/>
          </p:cNvGraphicFramePr>
          <p:nvPr/>
        </p:nvGraphicFramePr>
        <p:xfrm>
          <a:off x="990600" y="4683125"/>
          <a:ext cx="3897313" cy="1717675"/>
        </p:xfrm>
        <a:graphic>
          <a:graphicData uri="http://schemas.openxmlformats.org/presentationml/2006/ole">
            <mc:AlternateContent xmlns:mc="http://schemas.openxmlformats.org/markup-compatibility/2006">
              <mc:Choice xmlns:v="urn:schemas-microsoft-com:vml" Requires="v">
                <p:oleObj name="Equation" r:id="rId5" imgW="1955520" imgH="863280" progId="Equation.3">
                  <p:embed/>
                </p:oleObj>
              </mc:Choice>
              <mc:Fallback>
                <p:oleObj name="Equation" r:id="rId5" imgW="1955520" imgH="8632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990600" y="4683125"/>
                        <a:ext cx="3897313" cy="171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Alternate 1D Derivation, cont.</a:t>
            </a:r>
            <a:endParaRPr lang="en-US" dirty="0"/>
          </a:p>
        </p:txBody>
      </p:sp>
      <p:sp>
        <p:nvSpPr>
          <p:cNvPr id="10244" name="Rectangle 4"/>
          <p:cNvSpPr>
            <a:spLocks noChangeArrowheads="1"/>
          </p:cNvSpPr>
          <p:nvPr/>
        </p:nvSpPr>
        <p:spPr bwMode="auto">
          <a:xfrm>
            <a:off x="762000" y="1752600"/>
            <a:ext cx="7620000" cy="1800225"/>
          </a:xfrm>
          <a:prstGeom prst="rect">
            <a:avLst/>
          </a:prstGeom>
          <a:noFill/>
          <a:ln w="12700">
            <a:noFill/>
            <a:miter lim="800000"/>
            <a:headEnd type="none" w="sm" len="sm"/>
            <a:tailEnd type="none" w="sm" len="sm"/>
          </a:ln>
        </p:spPr>
        <p:txBody>
          <a:bodyPr anchor="ctr">
            <a:spAutoFit/>
          </a:bodyPr>
          <a:lstStyle/>
          <a:p>
            <a:r>
              <a:rPr lang="en-US" sz="2800" dirty="0">
                <a:latin typeface="+mj-lt"/>
                <a:cs typeface="Times New Roman" pitchFamily="18" charset="0"/>
              </a:rPr>
              <a:t>These element matrices are then combined to form the global transmissibility matrix.</a:t>
            </a:r>
          </a:p>
          <a:p>
            <a:endParaRPr lang="en-US" sz="2800" dirty="0">
              <a:latin typeface="+mj-lt"/>
            </a:endParaRPr>
          </a:p>
          <a:p>
            <a:r>
              <a:rPr lang="en-US" sz="2800" dirty="0">
                <a:latin typeface="+mj-lt"/>
                <a:cs typeface="Times New Roman" pitchFamily="18" charset="0"/>
              </a:rPr>
              <a:t>First initialize the global matrix to zero:</a:t>
            </a:r>
            <a:endParaRPr lang="en-US" sz="2800" dirty="0">
              <a:latin typeface="+mj-lt"/>
            </a:endParaRPr>
          </a:p>
        </p:txBody>
      </p:sp>
      <p:graphicFrame>
        <p:nvGraphicFramePr>
          <p:cNvPr id="10242" name="Object 2"/>
          <p:cNvGraphicFramePr>
            <a:graphicFrameLocks noChangeAspect="1"/>
          </p:cNvGraphicFramePr>
          <p:nvPr/>
        </p:nvGraphicFramePr>
        <p:xfrm>
          <a:off x="914400" y="3895725"/>
          <a:ext cx="4267200" cy="2428875"/>
        </p:xfrm>
        <a:graphic>
          <a:graphicData uri="http://schemas.openxmlformats.org/presentationml/2006/ole">
            <mc:AlternateContent xmlns:mc="http://schemas.openxmlformats.org/markup-compatibility/2006">
              <mc:Choice xmlns:v="urn:schemas-microsoft-com:vml" Requires="v">
                <p:oleObj name="Equation" r:id="rId3" imgW="1650960" imgH="939600" progId="Equation.3">
                  <p:embed/>
                </p:oleObj>
              </mc:Choice>
              <mc:Fallback>
                <p:oleObj name="Equation" r:id="rId3" imgW="1650960" imgH="939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914400" y="3895725"/>
                        <a:ext cx="4267200" cy="2428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Alternate 1D Derivation, cont.</a:t>
            </a:r>
            <a:endParaRPr lang="en-US" dirty="0"/>
          </a:p>
        </p:txBody>
      </p:sp>
      <p:sp>
        <p:nvSpPr>
          <p:cNvPr id="11268" name="Rectangle 4"/>
          <p:cNvSpPr>
            <a:spLocks noChangeArrowheads="1"/>
          </p:cNvSpPr>
          <p:nvPr/>
        </p:nvSpPr>
        <p:spPr bwMode="auto">
          <a:xfrm>
            <a:off x="838200" y="1644650"/>
            <a:ext cx="7391400" cy="946150"/>
          </a:xfrm>
          <a:prstGeom prst="rect">
            <a:avLst/>
          </a:prstGeom>
          <a:noFill/>
          <a:ln w="12700">
            <a:noFill/>
            <a:miter lim="800000"/>
            <a:headEnd type="none" w="sm" len="sm"/>
            <a:tailEnd type="none" w="sm" len="sm"/>
          </a:ln>
        </p:spPr>
        <p:txBody>
          <a:bodyPr anchor="ctr">
            <a:spAutoFit/>
          </a:bodyPr>
          <a:lstStyle/>
          <a:p>
            <a:r>
              <a:rPr lang="en-US" sz="2800" dirty="0">
                <a:latin typeface="+mj-lt"/>
                <a:cs typeface="Times New Roman" pitchFamily="18" charset="0"/>
              </a:rPr>
              <a:t>Each element matrix is then added to the global matrix in its proper location:</a:t>
            </a:r>
            <a:endParaRPr lang="en-US" sz="2800" dirty="0">
              <a:latin typeface="+mj-lt"/>
            </a:endParaRPr>
          </a:p>
        </p:txBody>
      </p:sp>
      <p:graphicFrame>
        <p:nvGraphicFramePr>
          <p:cNvPr id="11266" name="Object 5"/>
          <p:cNvGraphicFramePr>
            <a:graphicFrameLocks noChangeAspect="1"/>
          </p:cNvGraphicFramePr>
          <p:nvPr/>
        </p:nvGraphicFramePr>
        <p:xfrm>
          <a:off x="1219200" y="2743200"/>
          <a:ext cx="6953250" cy="3881438"/>
        </p:xfrm>
        <a:graphic>
          <a:graphicData uri="http://schemas.openxmlformats.org/presentationml/2006/ole">
            <mc:AlternateContent xmlns:mc="http://schemas.openxmlformats.org/markup-compatibility/2006">
              <mc:Choice xmlns:v="urn:schemas-microsoft-com:vml" Requires="v">
                <p:oleObj name="Visio" r:id="rId3" imgW="6953111" imgH="3881553" progId="Visio.Drawing.11">
                  <p:embed/>
                </p:oleObj>
              </mc:Choice>
              <mc:Fallback>
                <p:oleObj name="Visio" r:id="rId3" imgW="6953111" imgH="3881553"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743200"/>
                        <a:ext cx="6953250" cy="388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Alternate 1D Derivation, cont.</a:t>
            </a:r>
          </a:p>
        </p:txBody>
      </p:sp>
      <p:sp>
        <p:nvSpPr>
          <p:cNvPr id="12292" name="Rectangle 4"/>
          <p:cNvSpPr>
            <a:spLocks noChangeArrowheads="1"/>
          </p:cNvSpPr>
          <p:nvPr/>
        </p:nvSpPr>
        <p:spPr bwMode="auto">
          <a:xfrm>
            <a:off x="698500" y="1676400"/>
            <a:ext cx="2070100" cy="579438"/>
          </a:xfrm>
          <a:prstGeom prst="rect">
            <a:avLst/>
          </a:prstGeom>
          <a:noFill/>
          <a:ln w="12700">
            <a:noFill/>
            <a:miter lim="800000"/>
            <a:headEnd type="none" w="sm" len="sm"/>
            <a:tailEnd type="none" w="sm" len="sm"/>
          </a:ln>
        </p:spPr>
        <p:txBody>
          <a:bodyPr anchor="ctr">
            <a:spAutoFit/>
          </a:bodyPr>
          <a:lstStyle/>
          <a:p>
            <a:r>
              <a:rPr lang="en-US" sz="3200" dirty="0">
                <a:latin typeface="+mj-lt"/>
                <a:cs typeface="Times New Roman" pitchFamily="18" charset="0"/>
              </a:rPr>
              <a:t>Result:</a:t>
            </a:r>
            <a:endParaRPr lang="en-US" sz="3200" dirty="0">
              <a:latin typeface="+mj-lt"/>
            </a:endParaRPr>
          </a:p>
        </p:txBody>
      </p:sp>
      <p:sp>
        <p:nvSpPr>
          <p:cNvPr id="12293" name="Rectangle 5"/>
          <p:cNvSpPr>
            <a:spLocks noChangeArrowheads="1"/>
          </p:cNvSpPr>
          <p:nvPr/>
        </p:nvSpPr>
        <p:spPr bwMode="auto">
          <a:xfrm>
            <a:off x="698500" y="5373469"/>
            <a:ext cx="7835900" cy="646331"/>
          </a:xfrm>
          <a:prstGeom prst="rect">
            <a:avLst/>
          </a:prstGeom>
          <a:noFill/>
          <a:ln w="12700">
            <a:noFill/>
            <a:miter lim="800000"/>
            <a:headEnd type="none" w="sm" len="sm"/>
            <a:tailEnd type="none" w="sm" len="sm"/>
          </a:ln>
        </p:spPr>
        <p:txBody>
          <a:bodyPr wrap="square" anchor="ctr">
            <a:spAutoFit/>
          </a:bodyPr>
          <a:lstStyle/>
          <a:p>
            <a:r>
              <a:rPr lang="en-US" dirty="0">
                <a:latin typeface="+mj-lt"/>
                <a:cs typeface="Times New Roman" pitchFamily="18" charset="0"/>
              </a:rPr>
              <a:t>Which is the same as above. You can then add boundary conditions and simplify the equations as before.</a:t>
            </a:r>
            <a:endParaRPr lang="en-US" dirty="0">
              <a:latin typeface="+mj-lt"/>
            </a:endParaRPr>
          </a:p>
        </p:txBody>
      </p:sp>
      <p:graphicFrame>
        <p:nvGraphicFramePr>
          <p:cNvPr id="12290" name="Object 2"/>
          <p:cNvGraphicFramePr>
            <a:graphicFrameLocks noChangeAspect="1"/>
          </p:cNvGraphicFramePr>
          <p:nvPr/>
        </p:nvGraphicFramePr>
        <p:xfrm>
          <a:off x="762000" y="2487612"/>
          <a:ext cx="6400800" cy="2617788"/>
        </p:xfrm>
        <a:graphic>
          <a:graphicData uri="http://schemas.openxmlformats.org/presentationml/2006/ole">
            <mc:AlternateContent xmlns:mc="http://schemas.openxmlformats.org/markup-compatibility/2006">
              <mc:Choice xmlns:v="urn:schemas-microsoft-com:vml" Requires="v">
                <p:oleObj name="Equation" r:id="rId3" imgW="4470120" imgH="1828800" progId="Equation.3">
                  <p:embed/>
                </p:oleObj>
              </mc:Choice>
              <mc:Fallback>
                <p:oleObj name="Equation" r:id="rId3" imgW="4470120" imgH="1828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762000" y="2487612"/>
                        <a:ext cx="6400800" cy="2617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BA6D6-F6D2-F80A-C5C6-9054CC4B37E4}"/>
              </a:ext>
            </a:extLst>
          </p:cNvPr>
          <p:cNvSpPr>
            <a:spLocks noGrp="1"/>
          </p:cNvSpPr>
          <p:nvPr>
            <p:ph type="title"/>
          </p:nvPr>
        </p:nvSpPr>
        <p:spPr/>
        <p:txBody>
          <a:bodyPr/>
          <a:lstStyle/>
          <a:p>
            <a:r>
              <a:rPr lang="en-US" dirty="0"/>
              <a:t>Two-Dimensional Flow</a:t>
            </a:r>
          </a:p>
        </p:txBody>
      </p:sp>
      <p:sp>
        <p:nvSpPr>
          <p:cNvPr id="3" name="Text Placeholder 2">
            <a:extLst>
              <a:ext uri="{FF2B5EF4-FFF2-40B4-BE49-F238E27FC236}">
                <a16:creationId xmlns:a16="http://schemas.microsoft.com/office/drawing/2014/main" id="{C860DB62-4035-9DFD-1803-31BBB74A1D14}"/>
              </a:ext>
            </a:extLst>
          </p:cNvPr>
          <p:cNvSpPr>
            <a:spLocks noGrp="1"/>
          </p:cNvSpPr>
          <p:nvPr>
            <p:ph type="body" idx="1"/>
          </p:nvPr>
        </p:nvSpPr>
        <p:spPr/>
        <p:txBody>
          <a:bodyPr/>
          <a:lstStyle/>
          <a:p>
            <a:r>
              <a:rPr lang="en-US" dirty="0"/>
              <a:t>Triangular and quadrilateral elements</a:t>
            </a:r>
          </a:p>
        </p:txBody>
      </p:sp>
    </p:spTree>
    <p:extLst>
      <p:ext uri="{BB962C8B-B14F-4D97-AF65-F5344CB8AC3E}">
        <p14:creationId xmlns:p14="http://schemas.microsoft.com/office/powerpoint/2010/main" val="4275168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Two-Dimensional Flow</a:t>
            </a:r>
            <a:endParaRPr lang="en-US" dirty="0"/>
          </a:p>
        </p:txBody>
      </p:sp>
      <p:sp>
        <p:nvSpPr>
          <p:cNvPr id="13316" name="Rectangle 4"/>
          <p:cNvSpPr>
            <a:spLocks noChangeArrowheads="1"/>
          </p:cNvSpPr>
          <p:nvPr/>
        </p:nvSpPr>
        <p:spPr bwMode="auto">
          <a:xfrm>
            <a:off x="434975" y="1994971"/>
            <a:ext cx="8556625" cy="369332"/>
          </a:xfrm>
          <a:prstGeom prst="rect">
            <a:avLst/>
          </a:prstGeom>
          <a:noFill/>
          <a:ln w="12700">
            <a:noFill/>
            <a:miter lim="800000"/>
            <a:headEnd type="none" w="sm" len="sm"/>
            <a:tailEnd type="none" w="sm" len="sm"/>
          </a:ln>
        </p:spPr>
        <p:txBody>
          <a:bodyPr anchor="ctr">
            <a:spAutoFit/>
          </a:bodyPr>
          <a:lstStyle/>
          <a:p>
            <a:r>
              <a:rPr lang="en-US" dirty="0">
                <a:latin typeface="+mj-lt"/>
                <a:cs typeface="Times New Roman" pitchFamily="18" charset="0"/>
              </a:rPr>
              <a:t>We now subdivide the problem domain into triangular and quadrilateral elements.</a:t>
            </a:r>
          </a:p>
        </p:txBody>
      </p:sp>
      <p:sp>
        <p:nvSpPr>
          <p:cNvPr id="13317" name="Rectangle 5"/>
          <p:cNvSpPr>
            <a:spLocks noChangeArrowheads="1"/>
          </p:cNvSpPr>
          <p:nvPr/>
        </p:nvSpPr>
        <p:spPr bwMode="auto">
          <a:xfrm>
            <a:off x="511175" y="5576371"/>
            <a:ext cx="7924800" cy="369332"/>
          </a:xfrm>
          <a:prstGeom prst="rect">
            <a:avLst/>
          </a:prstGeom>
          <a:noFill/>
          <a:ln w="12700">
            <a:noFill/>
            <a:miter lim="800000"/>
            <a:headEnd type="none" w="sm" len="sm"/>
            <a:tailEnd type="none" w="sm" len="sm"/>
          </a:ln>
        </p:spPr>
        <p:txBody>
          <a:bodyPr anchor="ctr">
            <a:spAutoFit/>
          </a:bodyPr>
          <a:lstStyle/>
          <a:p>
            <a:r>
              <a:rPr lang="en-US">
                <a:latin typeface="+mj-lt"/>
                <a:cs typeface="Times New Roman" pitchFamily="18" charset="0"/>
              </a:rPr>
              <a:t>Each element is associated with a soil type.  Each soil type has a k</a:t>
            </a:r>
            <a:r>
              <a:rPr lang="en-US" baseline="-30000">
                <a:latin typeface="+mj-lt"/>
                <a:cs typeface="Times New Roman" pitchFamily="18" charset="0"/>
              </a:rPr>
              <a:t>x</a:t>
            </a:r>
            <a:r>
              <a:rPr lang="en-US">
                <a:latin typeface="+mj-lt"/>
                <a:cs typeface="Times New Roman" pitchFamily="18" charset="0"/>
              </a:rPr>
              <a:t> and k</a:t>
            </a:r>
            <a:r>
              <a:rPr lang="en-US" baseline="-30000">
                <a:latin typeface="+mj-lt"/>
                <a:cs typeface="Times New Roman" pitchFamily="18" charset="0"/>
              </a:rPr>
              <a:t>y</a:t>
            </a:r>
            <a:r>
              <a:rPr lang="en-US">
                <a:latin typeface="+mj-lt"/>
                <a:cs typeface="Times New Roman" pitchFamily="18" charset="0"/>
              </a:rPr>
              <a:t>.</a:t>
            </a:r>
            <a:endParaRPr lang="en-US">
              <a:latin typeface="+mj-lt"/>
            </a:endParaRPr>
          </a:p>
        </p:txBody>
      </p:sp>
      <p:graphicFrame>
        <p:nvGraphicFramePr>
          <p:cNvPr id="13314" name="Object 6"/>
          <p:cNvGraphicFramePr>
            <a:graphicFrameLocks noChangeAspect="1"/>
          </p:cNvGraphicFramePr>
          <p:nvPr/>
        </p:nvGraphicFramePr>
        <p:xfrm>
          <a:off x="554038" y="2751138"/>
          <a:ext cx="7577137" cy="2354262"/>
        </p:xfrm>
        <a:graphic>
          <a:graphicData uri="http://schemas.openxmlformats.org/presentationml/2006/ole">
            <mc:AlternateContent xmlns:mc="http://schemas.openxmlformats.org/markup-compatibility/2006">
              <mc:Choice xmlns:v="urn:schemas-microsoft-com:vml" Requires="v">
                <p:oleObj name="Visio" r:id="rId3" imgW="7577625" imgH="2354506" progId="Visio.Drawing.11">
                  <p:embed/>
                </p:oleObj>
              </mc:Choice>
              <mc:Fallback>
                <p:oleObj name="Visio" r:id="rId3" imgW="7577625" imgH="2354506"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038" y="2751138"/>
                        <a:ext cx="7577137" cy="235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p:cNvSpPr>
            <a:spLocks noGrp="1" noChangeArrowheads="1"/>
          </p:cNvSpPr>
          <p:nvPr>
            <p:ph type="title"/>
          </p:nvPr>
        </p:nvSpPr>
        <p:spPr/>
        <p:txBody>
          <a:bodyPr/>
          <a:lstStyle/>
          <a:p>
            <a:r>
              <a:rPr lang="en-US"/>
              <a:t>Element Types</a:t>
            </a:r>
            <a:endParaRPr lang="en-US" dirty="0"/>
          </a:p>
        </p:txBody>
      </p:sp>
      <p:sp>
        <p:nvSpPr>
          <p:cNvPr id="14341" name="Rectangle 9"/>
          <p:cNvSpPr>
            <a:spLocks noChangeArrowheads="1"/>
          </p:cNvSpPr>
          <p:nvPr/>
        </p:nvSpPr>
        <p:spPr bwMode="auto">
          <a:xfrm>
            <a:off x="2057400" y="2933700"/>
            <a:ext cx="977900" cy="0"/>
          </a:xfrm>
          <a:prstGeom prst="rect">
            <a:avLst/>
          </a:prstGeom>
          <a:noFill/>
          <a:ln w="12700">
            <a:noFill/>
            <a:miter lim="800000"/>
            <a:headEnd type="none" w="sm" len="sm"/>
            <a:tailEnd type="none" w="sm" len="sm"/>
          </a:ln>
        </p:spPr>
        <p:txBody>
          <a:bodyPr wrap="none">
            <a:spAutoFit/>
          </a:bodyPr>
          <a:lstStyle/>
          <a:p>
            <a:endParaRPr lang="en-US">
              <a:latin typeface="Corbel" pitchFamily="34" charset="0"/>
            </a:endParaRPr>
          </a:p>
        </p:txBody>
      </p:sp>
      <p:sp>
        <p:nvSpPr>
          <p:cNvPr id="14342" name="Rectangle 13"/>
          <p:cNvSpPr>
            <a:spLocks noChangeArrowheads="1"/>
          </p:cNvSpPr>
          <p:nvPr/>
        </p:nvSpPr>
        <p:spPr bwMode="auto">
          <a:xfrm>
            <a:off x="2057400" y="2933700"/>
            <a:ext cx="977900" cy="0"/>
          </a:xfrm>
          <a:prstGeom prst="rect">
            <a:avLst/>
          </a:prstGeom>
          <a:noFill/>
          <a:ln w="12700">
            <a:noFill/>
            <a:miter lim="800000"/>
            <a:headEnd type="none" w="sm" len="sm"/>
            <a:tailEnd type="none" w="sm" len="sm"/>
          </a:ln>
        </p:spPr>
        <p:txBody>
          <a:bodyPr wrap="none">
            <a:spAutoFit/>
          </a:bodyPr>
          <a:lstStyle/>
          <a:p>
            <a:endParaRPr lang="en-US">
              <a:latin typeface="Corbel" pitchFamily="34" charset="0"/>
            </a:endParaRPr>
          </a:p>
        </p:txBody>
      </p:sp>
      <p:sp>
        <p:nvSpPr>
          <p:cNvPr id="14343" name="Rectangle 17"/>
          <p:cNvSpPr>
            <a:spLocks noChangeArrowheads="1"/>
          </p:cNvSpPr>
          <p:nvPr/>
        </p:nvSpPr>
        <p:spPr bwMode="auto">
          <a:xfrm>
            <a:off x="2057400" y="2933700"/>
            <a:ext cx="977900" cy="0"/>
          </a:xfrm>
          <a:prstGeom prst="rect">
            <a:avLst/>
          </a:prstGeom>
          <a:noFill/>
          <a:ln w="12700">
            <a:noFill/>
            <a:miter lim="800000"/>
            <a:headEnd type="none" w="sm" len="sm"/>
            <a:tailEnd type="none" w="sm" len="sm"/>
          </a:ln>
        </p:spPr>
        <p:txBody>
          <a:bodyPr wrap="none">
            <a:spAutoFit/>
          </a:bodyPr>
          <a:lstStyle/>
          <a:p>
            <a:endParaRPr lang="en-US">
              <a:latin typeface="Corbel" pitchFamily="34" charset="0"/>
            </a:endParaRPr>
          </a:p>
        </p:txBody>
      </p:sp>
      <p:sp>
        <p:nvSpPr>
          <p:cNvPr id="14344" name="Rectangle 38"/>
          <p:cNvSpPr>
            <a:spLocks noChangeArrowheads="1"/>
          </p:cNvSpPr>
          <p:nvPr/>
        </p:nvSpPr>
        <p:spPr bwMode="auto">
          <a:xfrm>
            <a:off x="838200" y="1957388"/>
            <a:ext cx="1646605" cy="369332"/>
          </a:xfrm>
          <a:prstGeom prst="rect">
            <a:avLst/>
          </a:prstGeom>
          <a:noFill/>
          <a:ln w="12700">
            <a:noFill/>
            <a:miter lim="800000"/>
            <a:headEnd type="none" w="sm" len="sm"/>
            <a:tailEnd type="none" w="sm" len="sm"/>
          </a:ln>
        </p:spPr>
        <p:txBody>
          <a:bodyPr wrap="none">
            <a:spAutoFit/>
          </a:bodyPr>
          <a:lstStyle/>
          <a:p>
            <a:r>
              <a:rPr lang="en-US">
                <a:latin typeface="+mj-lt"/>
                <a:ea typeface="Times New Roman" pitchFamily="18" charset="0"/>
                <a:cs typeface="Arial" pitchFamily="34" charset="0"/>
              </a:rPr>
              <a:t>Linear Triangle:</a:t>
            </a:r>
          </a:p>
        </p:txBody>
      </p:sp>
      <p:sp>
        <p:nvSpPr>
          <p:cNvPr id="14345" name="Rectangle 40"/>
          <p:cNvSpPr>
            <a:spLocks noChangeArrowheads="1"/>
          </p:cNvSpPr>
          <p:nvPr/>
        </p:nvSpPr>
        <p:spPr bwMode="auto">
          <a:xfrm>
            <a:off x="838200" y="4319588"/>
            <a:ext cx="1997663" cy="369332"/>
          </a:xfrm>
          <a:prstGeom prst="rect">
            <a:avLst/>
          </a:prstGeom>
          <a:noFill/>
          <a:ln w="12700">
            <a:noFill/>
            <a:miter lim="800000"/>
            <a:headEnd type="none" w="sm" len="sm"/>
            <a:tailEnd type="none" w="sm" len="sm"/>
          </a:ln>
        </p:spPr>
        <p:txBody>
          <a:bodyPr wrap="none">
            <a:spAutoFit/>
          </a:bodyPr>
          <a:lstStyle/>
          <a:p>
            <a:r>
              <a:rPr lang="en-US" dirty="0">
                <a:latin typeface="+mj-lt"/>
                <a:ea typeface="Times New Roman" pitchFamily="18" charset="0"/>
                <a:cs typeface="Arial" pitchFamily="34" charset="0"/>
              </a:rPr>
              <a:t>Quadratic Triangle:</a:t>
            </a:r>
          </a:p>
        </p:txBody>
      </p:sp>
      <p:sp>
        <p:nvSpPr>
          <p:cNvPr id="14346" name="Rectangle 44"/>
          <p:cNvSpPr>
            <a:spLocks noChangeArrowheads="1"/>
          </p:cNvSpPr>
          <p:nvPr/>
        </p:nvSpPr>
        <p:spPr bwMode="auto">
          <a:xfrm>
            <a:off x="3962400" y="2947988"/>
            <a:ext cx="1971675" cy="369887"/>
          </a:xfrm>
          <a:prstGeom prst="rect">
            <a:avLst/>
          </a:prstGeom>
          <a:noFill/>
          <a:ln w="12700">
            <a:noFill/>
            <a:miter lim="800000"/>
            <a:headEnd type="none" w="sm" len="sm"/>
            <a:tailEnd type="none" w="sm" len="sm"/>
          </a:ln>
        </p:spPr>
        <p:txBody>
          <a:bodyPr wrap="none">
            <a:spAutoFit/>
          </a:bodyPr>
          <a:lstStyle/>
          <a:p>
            <a:r>
              <a:rPr lang="en-US" dirty="0">
                <a:ea typeface="Times New Roman" pitchFamily="18" charset="0"/>
                <a:cs typeface="Arial" pitchFamily="34" charset="0"/>
              </a:rPr>
              <a:t>h = a</a:t>
            </a:r>
            <a:r>
              <a:rPr lang="en-US" baseline="-30000" dirty="0">
                <a:ea typeface="Times New Roman" pitchFamily="18" charset="0"/>
                <a:cs typeface="Arial" pitchFamily="34" charset="0"/>
              </a:rPr>
              <a:t>1</a:t>
            </a:r>
            <a:r>
              <a:rPr lang="en-US" dirty="0">
                <a:ea typeface="Times New Roman" pitchFamily="18" charset="0"/>
                <a:cs typeface="Arial" pitchFamily="34" charset="0"/>
              </a:rPr>
              <a:t> + a</a:t>
            </a:r>
            <a:r>
              <a:rPr lang="en-US" baseline="-30000" dirty="0">
                <a:ea typeface="Times New Roman" pitchFamily="18" charset="0"/>
                <a:cs typeface="Arial" pitchFamily="34" charset="0"/>
              </a:rPr>
              <a:t>2</a:t>
            </a:r>
            <a:r>
              <a:rPr lang="en-US" dirty="0">
                <a:ea typeface="Times New Roman" pitchFamily="18" charset="0"/>
                <a:cs typeface="Arial" pitchFamily="34" charset="0"/>
              </a:rPr>
              <a:t>x + a</a:t>
            </a:r>
            <a:r>
              <a:rPr lang="en-US" baseline="-30000" dirty="0">
                <a:ea typeface="Times New Roman" pitchFamily="18" charset="0"/>
                <a:cs typeface="Arial" pitchFamily="34" charset="0"/>
              </a:rPr>
              <a:t>3</a:t>
            </a:r>
            <a:r>
              <a:rPr lang="en-US" dirty="0">
                <a:ea typeface="Times New Roman" pitchFamily="18" charset="0"/>
                <a:cs typeface="Arial" pitchFamily="34" charset="0"/>
              </a:rPr>
              <a:t>y</a:t>
            </a:r>
          </a:p>
        </p:txBody>
      </p:sp>
      <p:sp>
        <p:nvSpPr>
          <p:cNvPr id="14347" name="Rectangle 46"/>
          <p:cNvSpPr>
            <a:spLocks noChangeArrowheads="1"/>
          </p:cNvSpPr>
          <p:nvPr/>
        </p:nvSpPr>
        <p:spPr bwMode="auto">
          <a:xfrm>
            <a:off x="3962400" y="5005388"/>
            <a:ext cx="3276600" cy="646112"/>
          </a:xfrm>
          <a:prstGeom prst="rect">
            <a:avLst/>
          </a:prstGeom>
          <a:noFill/>
          <a:ln w="12700">
            <a:noFill/>
            <a:miter lim="800000"/>
            <a:headEnd type="none" w="sm" len="sm"/>
            <a:tailEnd type="none" w="sm" len="sm"/>
          </a:ln>
        </p:spPr>
        <p:txBody>
          <a:bodyPr>
            <a:spAutoFit/>
          </a:bodyPr>
          <a:lstStyle/>
          <a:p>
            <a:r>
              <a:rPr lang="en-US">
                <a:ea typeface="Times New Roman" pitchFamily="18" charset="0"/>
                <a:cs typeface="Arial" pitchFamily="34" charset="0"/>
              </a:rPr>
              <a:t>h = a</a:t>
            </a:r>
            <a:r>
              <a:rPr lang="en-US" baseline="-30000">
                <a:ea typeface="Times New Roman" pitchFamily="18" charset="0"/>
                <a:cs typeface="Arial" pitchFamily="34" charset="0"/>
              </a:rPr>
              <a:t>1</a:t>
            </a:r>
            <a:r>
              <a:rPr lang="en-US">
                <a:ea typeface="Times New Roman" pitchFamily="18" charset="0"/>
                <a:cs typeface="Arial" pitchFamily="34" charset="0"/>
              </a:rPr>
              <a:t> + a</a:t>
            </a:r>
            <a:r>
              <a:rPr lang="en-US" baseline="-30000">
                <a:ea typeface="Times New Roman" pitchFamily="18" charset="0"/>
                <a:cs typeface="Arial" pitchFamily="34" charset="0"/>
              </a:rPr>
              <a:t>2</a:t>
            </a:r>
            <a:r>
              <a:rPr lang="en-US">
                <a:ea typeface="Times New Roman" pitchFamily="18" charset="0"/>
                <a:cs typeface="Arial" pitchFamily="34" charset="0"/>
              </a:rPr>
              <a:t>x + a</a:t>
            </a:r>
            <a:r>
              <a:rPr lang="en-US" baseline="-30000">
                <a:ea typeface="Times New Roman" pitchFamily="18" charset="0"/>
                <a:cs typeface="Arial" pitchFamily="34" charset="0"/>
              </a:rPr>
              <a:t>3</a:t>
            </a:r>
            <a:r>
              <a:rPr lang="en-US">
                <a:ea typeface="Times New Roman" pitchFamily="18" charset="0"/>
                <a:cs typeface="Arial" pitchFamily="34" charset="0"/>
              </a:rPr>
              <a:t>y + a</a:t>
            </a:r>
            <a:r>
              <a:rPr lang="en-US" baseline="-30000">
                <a:ea typeface="Times New Roman" pitchFamily="18" charset="0"/>
                <a:cs typeface="Arial" pitchFamily="34" charset="0"/>
              </a:rPr>
              <a:t>4</a:t>
            </a:r>
            <a:r>
              <a:rPr lang="en-US">
                <a:ea typeface="Times New Roman" pitchFamily="18" charset="0"/>
                <a:cs typeface="Arial" pitchFamily="34" charset="0"/>
              </a:rPr>
              <a:t>x</a:t>
            </a:r>
            <a:r>
              <a:rPr lang="en-US" baseline="30000">
                <a:ea typeface="Times New Roman" pitchFamily="18" charset="0"/>
                <a:cs typeface="Arial" pitchFamily="34" charset="0"/>
              </a:rPr>
              <a:t>2</a:t>
            </a:r>
            <a:r>
              <a:rPr lang="en-US">
                <a:ea typeface="Times New Roman" pitchFamily="18" charset="0"/>
                <a:cs typeface="Arial" pitchFamily="34" charset="0"/>
              </a:rPr>
              <a:t> + a</a:t>
            </a:r>
            <a:r>
              <a:rPr lang="en-US" baseline="-30000">
                <a:ea typeface="Times New Roman" pitchFamily="18" charset="0"/>
                <a:cs typeface="Arial" pitchFamily="34" charset="0"/>
              </a:rPr>
              <a:t>5</a:t>
            </a:r>
            <a:r>
              <a:rPr lang="en-US">
                <a:ea typeface="Times New Roman" pitchFamily="18" charset="0"/>
                <a:cs typeface="Arial" pitchFamily="34" charset="0"/>
              </a:rPr>
              <a:t>xy + a</a:t>
            </a:r>
            <a:r>
              <a:rPr lang="en-US" baseline="-30000">
                <a:ea typeface="Times New Roman" pitchFamily="18" charset="0"/>
                <a:cs typeface="Arial" pitchFamily="34" charset="0"/>
              </a:rPr>
              <a:t>6</a:t>
            </a:r>
            <a:r>
              <a:rPr lang="en-US">
                <a:ea typeface="Times New Roman" pitchFamily="18" charset="0"/>
                <a:cs typeface="Arial" pitchFamily="34" charset="0"/>
              </a:rPr>
              <a:t>y</a:t>
            </a:r>
            <a:r>
              <a:rPr lang="en-US" baseline="30000">
                <a:ea typeface="Times New Roman" pitchFamily="18" charset="0"/>
                <a:cs typeface="Arial" pitchFamily="34" charset="0"/>
              </a:rPr>
              <a:t>2</a:t>
            </a:r>
          </a:p>
        </p:txBody>
      </p:sp>
      <p:graphicFrame>
        <p:nvGraphicFramePr>
          <p:cNvPr id="14338" name="Object 12"/>
          <p:cNvGraphicFramePr>
            <a:graphicFrameLocks noChangeAspect="1"/>
          </p:cNvGraphicFramePr>
          <p:nvPr/>
        </p:nvGraphicFramePr>
        <p:xfrm>
          <a:off x="1600200" y="2490788"/>
          <a:ext cx="1317625" cy="1312862"/>
        </p:xfrm>
        <a:graphic>
          <a:graphicData uri="http://schemas.openxmlformats.org/presentationml/2006/ole">
            <mc:AlternateContent xmlns:mc="http://schemas.openxmlformats.org/markup-compatibility/2006">
              <mc:Choice xmlns:v="urn:schemas-microsoft-com:vml" Requires="v">
                <p:oleObj name="Visio" r:id="rId3" imgW="1317331" imgH="1313147" progId="Visio.Drawing.11">
                  <p:embed/>
                </p:oleObj>
              </mc:Choice>
              <mc:Fallback>
                <p:oleObj name="Visio" r:id="rId3" imgW="1317331" imgH="1313147" progId="Visio.Drawing.11">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490788"/>
                        <a:ext cx="1317625" cy="1312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9" name="Object 13"/>
          <p:cNvGraphicFramePr>
            <a:graphicFrameLocks noChangeAspect="1"/>
          </p:cNvGraphicFramePr>
          <p:nvPr/>
        </p:nvGraphicFramePr>
        <p:xfrm>
          <a:off x="1600200" y="5005388"/>
          <a:ext cx="1311275" cy="1319212"/>
        </p:xfrm>
        <a:graphic>
          <a:graphicData uri="http://schemas.openxmlformats.org/presentationml/2006/ole">
            <mc:AlternateContent xmlns:mc="http://schemas.openxmlformats.org/markup-compatibility/2006">
              <mc:Choice xmlns:v="urn:schemas-microsoft-com:vml" Requires="v">
                <p:oleObj name="Visio" r:id="rId5" imgW="1311755" imgH="1318732" progId="Visio.Drawing.11">
                  <p:embed/>
                </p:oleObj>
              </mc:Choice>
              <mc:Fallback>
                <p:oleObj name="Visio" r:id="rId5" imgW="1311755" imgH="1318732" progId="Visio.Drawing.11">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5005388"/>
                        <a:ext cx="1311275" cy="1319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title"/>
          </p:nvPr>
        </p:nvSpPr>
        <p:spPr/>
        <p:txBody>
          <a:bodyPr/>
          <a:lstStyle/>
          <a:p>
            <a:r>
              <a:rPr lang="en-US"/>
              <a:t>Introduction</a:t>
            </a:r>
          </a:p>
        </p:txBody>
      </p:sp>
      <p:sp>
        <p:nvSpPr>
          <p:cNvPr id="38915" name="Rectangle 6"/>
          <p:cNvSpPr>
            <a:spLocks noChangeArrowheads="1"/>
          </p:cNvSpPr>
          <p:nvPr/>
        </p:nvSpPr>
        <p:spPr bwMode="auto">
          <a:xfrm>
            <a:off x="533400" y="1828800"/>
            <a:ext cx="7467600" cy="3540125"/>
          </a:xfrm>
          <a:prstGeom prst="rect">
            <a:avLst/>
          </a:prstGeom>
          <a:noFill/>
          <a:ln w="12700">
            <a:noFill/>
            <a:miter lim="800000"/>
            <a:headEnd type="none" w="sm" len="sm"/>
            <a:tailEnd type="none" w="sm" len="sm"/>
          </a:ln>
        </p:spPr>
        <p:txBody>
          <a:bodyPr anchor="ctr">
            <a:spAutoFit/>
          </a:bodyPr>
          <a:lstStyle/>
          <a:p>
            <a:r>
              <a:rPr lang="en-US" sz="2800" dirty="0">
                <a:latin typeface="Calibri" pitchFamily="34" charset="0"/>
                <a:cs typeface="Times New Roman" pitchFamily="18" charset="0"/>
              </a:rPr>
              <a:t>The finite element method is another numerical technique for solving the governing differential flow equations. As with the finite difference technique, the problem domain is discretized, and an approximate solution is found. The finite element technique is more flexible than the finite difference technique, but it is more complicated and more compute intensive.</a:t>
            </a:r>
            <a:r>
              <a:rPr lang="en-US" sz="2800" dirty="0">
                <a:latin typeface="Calibri" pitchFamily="34"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Element Types, cont.</a:t>
            </a:r>
          </a:p>
        </p:txBody>
      </p:sp>
      <p:sp>
        <p:nvSpPr>
          <p:cNvPr id="15366" name="Rectangle 35"/>
          <p:cNvSpPr>
            <a:spLocks noChangeArrowheads="1"/>
          </p:cNvSpPr>
          <p:nvPr/>
        </p:nvSpPr>
        <p:spPr bwMode="auto">
          <a:xfrm>
            <a:off x="762000" y="1752600"/>
            <a:ext cx="2147319" cy="369332"/>
          </a:xfrm>
          <a:prstGeom prst="rect">
            <a:avLst/>
          </a:prstGeom>
          <a:noFill/>
          <a:ln w="12700">
            <a:noFill/>
            <a:miter lim="800000"/>
            <a:headEnd type="none" w="sm" len="sm"/>
            <a:tailEnd type="none" w="sm" len="sm"/>
          </a:ln>
        </p:spPr>
        <p:txBody>
          <a:bodyPr wrap="none">
            <a:spAutoFit/>
          </a:bodyPr>
          <a:lstStyle/>
          <a:p>
            <a:r>
              <a:rPr lang="en-US" dirty="0">
                <a:latin typeface="+mj-lt"/>
                <a:ea typeface="Times New Roman" pitchFamily="18" charset="0"/>
                <a:cs typeface="Arial" pitchFamily="34" charset="0"/>
              </a:rPr>
              <a:t>Linear Quadrilateral:</a:t>
            </a:r>
          </a:p>
        </p:txBody>
      </p:sp>
      <p:sp>
        <p:nvSpPr>
          <p:cNvPr id="15367" name="Rectangle 38"/>
          <p:cNvSpPr>
            <a:spLocks noChangeArrowheads="1"/>
          </p:cNvSpPr>
          <p:nvPr/>
        </p:nvSpPr>
        <p:spPr bwMode="auto">
          <a:xfrm>
            <a:off x="762000" y="3276600"/>
            <a:ext cx="3609834" cy="369332"/>
          </a:xfrm>
          <a:prstGeom prst="rect">
            <a:avLst/>
          </a:prstGeom>
          <a:noFill/>
          <a:ln w="12700">
            <a:noFill/>
            <a:miter lim="800000"/>
            <a:headEnd type="none" w="sm" len="sm"/>
            <a:tailEnd type="none" w="sm" len="sm"/>
          </a:ln>
        </p:spPr>
        <p:txBody>
          <a:bodyPr wrap="none">
            <a:spAutoFit/>
          </a:bodyPr>
          <a:lstStyle/>
          <a:p>
            <a:r>
              <a:rPr lang="en-US">
                <a:latin typeface="+mj-lt"/>
                <a:ea typeface="Times New Roman" pitchFamily="18" charset="0"/>
                <a:cs typeface="Arial" pitchFamily="34" charset="0"/>
              </a:rPr>
              <a:t>Eight Node Quadratic Quadrilateral:</a:t>
            </a:r>
          </a:p>
        </p:txBody>
      </p:sp>
      <p:sp>
        <p:nvSpPr>
          <p:cNvPr id="15368" name="Rectangle 41"/>
          <p:cNvSpPr>
            <a:spLocks noChangeArrowheads="1"/>
          </p:cNvSpPr>
          <p:nvPr/>
        </p:nvSpPr>
        <p:spPr bwMode="auto">
          <a:xfrm>
            <a:off x="762000" y="4953000"/>
            <a:ext cx="3555332" cy="369332"/>
          </a:xfrm>
          <a:prstGeom prst="rect">
            <a:avLst/>
          </a:prstGeom>
          <a:noFill/>
          <a:ln w="12700">
            <a:noFill/>
            <a:miter lim="800000"/>
            <a:headEnd type="none" w="sm" len="sm"/>
            <a:tailEnd type="none" w="sm" len="sm"/>
          </a:ln>
        </p:spPr>
        <p:txBody>
          <a:bodyPr wrap="none">
            <a:spAutoFit/>
          </a:bodyPr>
          <a:lstStyle/>
          <a:p>
            <a:r>
              <a:rPr lang="en-US">
                <a:latin typeface="+mj-lt"/>
                <a:ea typeface="Times New Roman" pitchFamily="18" charset="0"/>
                <a:cs typeface="Arial" pitchFamily="34" charset="0"/>
              </a:rPr>
              <a:t>Nine Node Quadratic Quadrilateral:</a:t>
            </a:r>
          </a:p>
        </p:txBody>
      </p:sp>
      <p:sp>
        <p:nvSpPr>
          <p:cNvPr id="15369" name="Rectangle 45"/>
          <p:cNvSpPr>
            <a:spLocks noChangeArrowheads="1"/>
          </p:cNvSpPr>
          <p:nvPr/>
        </p:nvSpPr>
        <p:spPr bwMode="auto">
          <a:xfrm>
            <a:off x="4006850" y="2805113"/>
            <a:ext cx="977900" cy="0"/>
          </a:xfrm>
          <a:prstGeom prst="rect">
            <a:avLst/>
          </a:prstGeom>
          <a:noFill/>
          <a:ln w="12700">
            <a:noFill/>
            <a:miter lim="800000"/>
            <a:headEnd type="none" w="sm" len="sm"/>
            <a:tailEnd type="none" w="sm" len="sm"/>
          </a:ln>
        </p:spPr>
        <p:txBody>
          <a:bodyPr wrap="none">
            <a:spAutoFit/>
          </a:bodyPr>
          <a:lstStyle/>
          <a:p>
            <a:endParaRPr lang="en-US">
              <a:latin typeface="Corbel" pitchFamily="34" charset="0"/>
            </a:endParaRPr>
          </a:p>
        </p:txBody>
      </p:sp>
      <p:sp>
        <p:nvSpPr>
          <p:cNvPr id="15370" name="Rectangle 47"/>
          <p:cNvSpPr>
            <a:spLocks noChangeArrowheads="1"/>
          </p:cNvSpPr>
          <p:nvPr/>
        </p:nvSpPr>
        <p:spPr bwMode="auto">
          <a:xfrm>
            <a:off x="4006850" y="2805113"/>
            <a:ext cx="977900" cy="0"/>
          </a:xfrm>
          <a:prstGeom prst="rect">
            <a:avLst/>
          </a:prstGeom>
          <a:noFill/>
          <a:ln w="12700">
            <a:noFill/>
            <a:miter lim="800000"/>
            <a:headEnd type="none" w="sm" len="sm"/>
            <a:tailEnd type="none" w="sm" len="sm"/>
          </a:ln>
        </p:spPr>
        <p:txBody>
          <a:bodyPr wrap="none">
            <a:spAutoFit/>
          </a:bodyPr>
          <a:lstStyle/>
          <a:p>
            <a:endParaRPr lang="en-US">
              <a:latin typeface="Corbel" pitchFamily="34" charset="0"/>
            </a:endParaRPr>
          </a:p>
        </p:txBody>
      </p:sp>
      <p:sp>
        <p:nvSpPr>
          <p:cNvPr id="15371" name="Rectangle 49"/>
          <p:cNvSpPr>
            <a:spLocks noChangeArrowheads="1"/>
          </p:cNvSpPr>
          <p:nvPr/>
        </p:nvSpPr>
        <p:spPr bwMode="auto">
          <a:xfrm>
            <a:off x="4006850" y="2805113"/>
            <a:ext cx="977900" cy="0"/>
          </a:xfrm>
          <a:prstGeom prst="rect">
            <a:avLst/>
          </a:prstGeom>
          <a:noFill/>
          <a:ln w="12700">
            <a:noFill/>
            <a:miter lim="800000"/>
            <a:headEnd type="none" w="sm" len="sm"/>
            <a:tailEnd type="none" w="sm" len="sm"/>
          </a:ln>
        </p:spPr>
        <p:txBody>
          <a:bodyPr wrap="none">
            <a:spAutoFit/>
          </a:bodyPr>
          <a:lstStyle/>
          <a:p>
            <a:endParaRPr lang="en-US">
              <a:latin typeface="Corbel" pitchFamily="34" charset="0"/>
            </a:endParaRPr>
          </a:p>
        </p:txBody>
      </p:sp>
      <p:sp>
        <p:nvSpPr>
          <p:cNvPr id="15372" name="Rectangle 93"/>
          <p:cNvSpPr>
            <a:spLocks noChangeArrowheads="1"/>
          </p:cNvSpPr>
          <p:nvPr/>
        </p:nvSpPr>
        <p:spPr bwMode="auto">
          <a:xfrm>
            <a:off x="3276600" y="2438400"/>
            <a:ext cx="2679700" cy="369888"/>
          </a:xfrm>
          <a:prstGeom prst="rect">
            <a:avLst/>
          </a:prstGeom>
          <a:noFill/>
          <a:ln w="12700">
            <a:noFill/>
            <a:miter lim="800000"/>
            <a:headEnd type="none" w="sm" len="sm"/>
            <a:tailEnd type="none" w="sm" len="sm"/>
          </a:ln>
        </p:spPr>
        <p:txBody>
          <a:bodyPr wrap="none">
            <a:spAutoFit/>
          </a:bodyPr>
          <a:lstStyle/>
          <a:p>
            <a:r>
              <a:rPr lang="en-US">
                <a:ea typeface="Times New Roman" pitchFamily="18" charset="0"/>
                <a:cs typeface="Arial" pitchFamily="34" charset="0"/>
              </a:rPr>
              <a:t>h = a</a:t>
            </a:r>
            <a:r>
              <a:rPr lang="en-US" baseline="-30000">
                <a:ea typeface="Times New Roman" pitchFamily="18" charset="0"/>
                <a:cs typeface="Arial" pitchFamily="34" charset="0"/>
              </a:rPr>
              <a:t>1</a:t>
            </a:r>
            <a:r>
              <a:rPr lang="en-US">
                <a:ea typeface="Times New Roman" pitchFamily="18" charset="0"/>
                <a:cs typeface="Arial" pitchFamily="34" charset="0"/>
              </a:rPr>
              <a:t> + a</a:t>
            </a:r>
            <a:r>
              <a:rPr lang="en-US" baseline="-30000">
                <a:ea typeface="Times New Roman" pitchFamily="18" charset="0"/>
                <a:cs typeface="Arial" pitchFamily="34" charset="0"/>
              </a:rPr>
              <a:t>2</a:t>
            </a:r>
            <a:r>
              <a:rPr lang="en-US">
                <a:ea typeface="Times New Roman" pitchFamily="18" charset="0"/>
                <a:cs typeface="Arial" pitchFamily="34" charset="0"/>
              </a:rPr>
              <a:t>x + a</a:t>
            </a:r>
            <a:r>
              <a:rPr lang="en-US" baseline="-30000">
                <a:ea typeface="Times New Roman" pitchFamily="18" charset="0"/>
                <a:cs typeface="Arial" pitchFamily="34" charset="0"/>
              </a:rPr>
              <a:t>3</a:t>
            </a:r>
            <a:r>
              <a:rPr lang="en-US">
                <a:ea typeface="Times New Roman" pitchFamily="18" charset="0"/>
                <a:cs typeface="Arial" pitchFamily="34" charset="0"/>
              </a:rPr>
              <a:t>y + a</a:t>
            </a:r>
            <a:r>
              <a:rPr lang="en-US" baseline="-30000">
                <a:ea typeface="Times New Roman" pitchFamily="18" charset="0"/>
                <a:cs typeface="Arial" pitchFamily="34" charset="0"/>
              </a:rPr>
              <a:t>4</a:t>
            </a:r>
            <a:r>
              <a:rPr lang="en-US">
                <a:ea typeface="Times New Roman" pitchFamily="18" charset="0"/>
                <a:cs typeface="Arial" pitchFamily="34" charset="0"/>
              </a:rPr>
              <a:t>xy</a:t>
            </a:r>
          </a:p>
        </p:txBody>
      </p:sp>
      <p:sp>
        <p:nvSpPr>
          <p:cNvPr id="15373" name="Rectangle 96"/>
          <p:cNvSpPr>
            <a:spLocks noChangeArrowheads="1"/>
          </p:cNvSpPr>
          <p:nvPr/>
        </p:nvSpPr>
        <p:spPr bwMode="auto">
          <a:xfrm>
            <a:off x="3276600" y="3886200"/>
            <a:ext cx="5334000" cy="646113"/>
          </a:xfrm>
          <a:prstGeom prst="rect">
            <a:avLst/>
          </a:prstGeom>
          <a:noFill/>
          <a:ln w="12700">
            <a:noFill/>
            <a:miter lim="800000"/>
            <a:headEnd type="none" w="sm" len="sm"/>
            <a:tailEnd type="none" w="sm" len="sm"/>
          </a:ln>
        </p:spPr>
        <p:txBody>
          <a:bodyPr>
            <a:spAutoFit/>
          </a:bodyPr>
          <a:lstStyle/>
          <a:p>
            <a:r>
              <a:rPr lang="en-US">
                <a:ea typeface="Times New Roman" pitchFamily="18" charset="0"/>
                <a:cs typeface="Arial" pitchFamily="34" charset="0"/>
              </a:rPr>
              <a:t>h = a</a:t>
            </a:r>
            <a:r>
              <a:rPr lang="en-US" baseline="-30000">
                <a:ea typeface="Times New Roman" pitchFamily="18" charset="0"/>
                <a:cs typeface="Arial" pitchFamily="34" charset="0"/>
              </a:rPr>
              <a:t>1</a:t>
            </a:r>
            <a:r>
              <a:rPr lang="en-US">
                <a:ea typeface="Times New Roman" pitchFamily="18" charset="0"/>
                <a:cs typeface="Arial" pitchFamily="34" charset="0"/>
              </a:rPr>
              <a:t> + a</a:t>
            </a:r>
            <a:r>
              <a:rPr lang="en-US" baseline="-30000">
                <a:ea typeface="Times New Roman" pitchFamily="18" charset="0"/>
                <a:cs typeface="Arial" pitchFamily="34" charset="0"/>
              </a:rPr>
              <a:t>2</a:t>
            </a:r>
            <a:r>
              <a:rPr lang="en-US">
                <a:ea typeface="Times New Roman" pitchFamily="18" charset="0"/>
                <a:cs typeface="Arial" pitchFamily="34" charset="0"/>
              </a:rPr>
              <a:t>x + a</a:t>
            </a:r>
            <a:r>
              <a:rPr lang="en-US" baseline="-30000">
                <a:ea typeface="Times New Roman" pitchFamily="18" charset="0"/>
                <a:cs typeface="Arial" pitchFamily="34" charset="0"/>
              </a:rPr>
              <a:t>3</a:t>
            </a:r>
            <a:r>
              <a:rPr lang="en-US">
                <a:ea typeface="Times New Roman" pitchFamily="18" charset="0"/>
                <a:cs typeface="Arial" pitchFamily="34" charset="0"/>
              </a:rPr>
              <a:t>y + a</a:t>
            </a:r>
            <a:r>
              <a:rPr lang="en-US" baseline="-30000">
                <a:ea typeface="Times New Roman" pitchFamily="18" charset="0"/>
                <a:cs typeface="Arial" pitchFamily="34" charset="0"/>
              </a:rPr>
              <a:t>4</a:t>
            </a:r>
            <a:r>
              <a:rPr lang="en-US">
                <a:ea typeface="Times New Roman" pitchFamily="18" charset="0"/>
                <a:cs typeface="Arial" pitchFamily="34" charset="0"/>
              </a:rPr>
              <a:t>x</a:t>
            </a:r>
            <a:r>
              <a:rPr lang="en-US" baseline="30000">
                <a:ea typeface="Times New Roman" pitchFamily="18" charset="0"/>
                <a:cs typeface="Arial" pitchFamily="34" charset="0"/>
              </a:rPr>
              <a:t>2</a:t>
            </a:r>
            <a:r>
              <a:rPr lang="en-US">
                <a:ea typeface="Times New Roman" pitchFamily="18" charset="0"/>
                <a:cs typeface="Arial" pitchFamily="34" charset="0"/>
              </a:rPr>
              <a:t> + a</a:t>
            </a:r>
            <a:r>
              <a:rPr lang="en-US" baseline="-30000">
                <a:ea typeface="Times New Roman" pitchFamily="18" charset="0"/>
                <a:cs typeface="Arial" pitchFamily="34" charset="0"/>
              </a:rPr>
              <a:t>5</a:t>
            </a:r>
            <a:r>
              <a:rPr lang="en-US">
                <a:ea typeface="Times New Roman" pitchFamily="18" charset="0"/>
                <a:cs typeface="Arial" pitchFamily="34" charset="0"/>
              </a:rPr>
              <a:t>xy + a</a:t>
            </a:r>
            <a:r>
              <a:rPr lang="en-US" baseline="-30000">
                <a:ea typeface="Times New Roman" pitchFamily="18" charset="0"/>
                <a:cs typeface="Arial" pitchFamily="34" charset="0"/>
              </a:rPr>
              <a:t>6</a:t>
            </a:r>
            <a:r>
              <a:rPr lang="en-US">
                <a:ea typeface="Times New Roman" pitchFamily="18" charset="0"/>
                <a:cs typeface="Arial" pitchFamily="34" charset="0"/>
              </a:rPr>
              <a:t>y</a:t>
            </a:r>
            <a:r>
              <a:rPr lang="en-US" baseline="30000">
                <a:ea typeface="Times New Roman" pitchFamily="18" charset="0"/>
                <a:cs typeface="Arial" pitchFamily="34" charset="0"/>
              </a:rPr>
              <a:t>2</a:t>
            </a:r>
            <a:r>
              <a:rPr lang="en-US">
                <a:ea typeface="Times New Roman" pitchFamily="18" charset="0"/>
                <a:cs typeface="Arial" pitchFamily="34" charset="0"/>
              </a:rPr>
              <a:t> + a</a:t>
            </a:r>
            <a:r>
              <a:rPr lang="en-US" baseline="-30000">
                <a:ea typeface="Times New Roman" pitchFamily="18" charset="0"/>
                <a:cs typeface="Arial" pitchFamily="34" charset="0"/>
              </a:rPr>
              <a:t>7</a:t>
            </a:r>
            <a:r>
              <a:rPr lang="en-US">
                <a:ea typeface="Times New Roman" pitchFamily="18" charset="0"/>
                <a:cs typeface="Arial" pitchFamily="34" charset="0"/>
              </a:rPr>
              <a:t>xy</a:t>
            </a:r>
            <a:r>
              <a:rPr lang="en-US" baseline="30000">
                <a:ea typeface="Times New Roman" pitchFamily="18" charset="0"/>
                <a:cs typeface="Arial" pitchFamily="34" charset="0"/>
              </a:rPr>
              <a:t>2</a:t>
            </a:r>
            <a:r>
              <a:rPr lang="en-US">
                <a:ea typeface="Times New Roman" pitchFamily="18" charset="0"/>
                <a:cs typeface="Arial" pitchFamily="34" charset="0"/>
              </a:rPr>
              <a:t> + a</a:t>
            </a:r>
            <a:r>
              <a:rPr lang="en-US" baseline="-30000">
                <a:ea typeface="Times New Roman" pitchFamily="18" charset="0"/>
                <a:cs typeface="Arial" pitchFamily="34" charset="0"/>
              </a:rPr>
              <a:t>8</a:t>
            </a:r>
            <a:r>
              <a:rPr lang="en-US">
                <a:ea typeface="Times New Roman" pitchFamily="18" charset="0"/>
                <a:cs typeface="Arial" pitchFamily="34" charset="0"/>
              </a:rPr>
              <a:t>x</a:t>
            </a:r>
            <a:r>
              <a:rPr lang="en-US" baseline="30000">
                <a:ea typeface="Times New Roman" pitchFamily="18" charset="0"/>
                <a:cs typeface="Arial" pitchFamily="34" charset="0"/>
              </a:rPr>
              <a:t>2</a:t>
            </a:r>
            <a:r>
              <a:rPr lang="en-US">
                <a:ea typeface="Times New Roman" pitchFamily="18" charset="0"/>
                <a:cs typeface="Arial" pitchFamily="34" charset="0"/>
              </a:rPr>
              <a:t>y</a:t>
            </a:r>
          </a:p>
        </p:txBody>
      </p:sp>
      <p:sp>
        <p:nvSpPr>
          <p:cNvPr id="15374" name="Rectangle 99"/>
          <p:cNvSpPr>
            <a:spLocks noChangeArrowheads="1"/>
          </p:cNvSpPr>
          <p:nvPr/>
        </p:nvSpPr>
        <p:spPr bwMode="auto">
          <a:xfrm>
            <a:off x="3276600" y="5638800"/>
            <a:ext cx="5410200" cy="646113"/>
          </a:xfrm>
          <a:prstGeom prst="rect">
            <a:avLst/>
          </a:prstGeom>
          <a:noFill/>
          <a:ln w="12700">
            <a:noFill/>
            <a:miter lim="800000"/>
            <a:headEnd type="none" w="sm" len="sm"/>
            <a:tailEnd type="none" w="sm" len="sm"/>
          </a:ln>
        </p:spPr>
        <p:txBody>
          <a:bodyPr>
            <a:spAutoFit/>
          </a:bodyPr>
          <a:lstStyle/>
          <a:p>
            <a:r>
              <a:rPr lang="en-US">
                <a:ea typeface="Times New Roman" pitchFamily="18" charset="0"/>
                <a:cs typeface="Arial" pitchFamily="34" charset="0"/>
              </a:rPr>
              <a:t>h = a</a:t>
            </a:r>
            <a:r>
              <a:rPr lang="en-US" baseline="-30000">
                <a:ea typeface="Times New Roman" pitchFamily="18" charset="0"/>
                <a:cs typeface="Arial" pitchFamily="34" charset="0"/>
              </a:rPr>
              <a:t>1</a:t>
            </a:r>
            <a:r>
              <a:rPr lang="en-US">
                <a:ea typeface="Times New Roman" pitchFamily="18" charset="0"/>
                <a:cs typeface="Arial" pitchFamily="34" charset="0"/>
              </a:rPr>
              <a:t> + a</a:t>
            </a:r>
            <a:r>
              <a:rPr lang="en-US" baseline="-30000">
                <a:ea typeface="Times New Roman" pitchFamily="18" charset="0"/>
                <a:cs typeface="Arial" pitchFamily="34" charset="0"/>
              </a:rPr>
              <a:t>2</a:t>
            </a:r>
            <a:r>
              <a:rPr lang="en-US">
                <a:ea typeface="Times New Roman" pitchFamily="18" charset="0"/>
                <a:cs typeface="Arial" pitchFamily="34" charset="0"/>
              </a:rPr>
              <a:t>x + a</a:t>
            </a:r>
            <a:r>
              <a:rPr lang="en-US" baseline="-30000">
                <a:ea typeface="Times New Roman" pitchFamily="18" charset="0"/>
                <a:cs typeface="Arial" pitchFamily="34" charset="0"/>
              </a:rPr>
              <a:t>3</a:t>
            </a:r>
            <a:r>
              <a:rPr lang="en-US">
                <a:ea typeface="Times New Roman" pitchFamily="18" charset="0"/>
                <a:cs typeface="Arial" pitchFamily="34" charset="0"/>
              </a:rPr>
              <a:t>y + a</a:t>
            </a:r>
            <a:r>
              <a:rPr lang="en-US" baseline="-30000">
                <a:ea typeface="Times New Roman" pitchFamily="18" charset="0"/>
                <a:cs typeface="Arial" pitchFamily="34" charset="0"/>
              </a:rPr>
              <a:t>4</a:t>
            </a:r>
            <a:r>
              <a:rPr lang="en-US">
                <a:ea typeface="Times New Roman" pitchFamily="18" charset="0"/>
                <a:cs typeface="Arial" pitchFamily="34" charset="0"/>
              </a:rPr>
              <a:t>x</a:t>
            </a:r>
            <a:r>
              <a:rPr lang="en-US" baseline="30000">
                <a:ea typeface="Times New Roman" pitchFamily="18" charset="0"/>
                <a:cs typeface="Arial" pitchFamily="34" charset="0"/>
              </a:rPr>
              <a:t>2</a:t>
            </a:r>
            <a:r>
              <a:rPr lang="en-US">
                <a:ea typeface="Times New Roman" pitchFamily="18" charset="0"/>
                <a:cs typeface="Arial" pitchFamily="34" charset="0"/>
              </a:rPr>
              <a:t> + a</a:t>
            </a:r>
            <a:r>
              <a:rPr lang="en-US" baseline="-30000">
                <a:ea typeface="Times New Roman" pitchFamily="18" charset="0"/>
                <a:cs typeface="Arial" pitchFamily="34" charset="0"/>
              </a:rPr>
              <a:t>5</a:t>
            </a:r>
            <a:r>
              <a:rPr lang="en-US">
                <a:ea typeface="Times New Roman" pitchFamily="18" charset="0"/>
                <a:cs typeface="Arial" pitchFamily="34" charset="0"/>
              </a:rPr>
              <a:t>xy + a</a:t>
            </a:r>
            <a:r>
              <a:rPr lang="en-US" baseline="-30000">
                <a:ea typeface="Times New Roman" pitchFamily="18" charset="0"/>
                <a:cs typeface="Arial" pitchFamily="34" charset="0"/>
              </a:rPr>
              <a:t>6</a:t>
            </a:r>
            <a:r>
              <a:rPr lang="en-US">
                <a:ea typeface="Times New Roman" pitchFamily="18" charset="0"/>
                <a:cs typeface="Arial" pitchFamily="34" charset="0"/>
              </a:rPr>
              <a:t>y</a:t>
            </a:r>
            <a:r>
              <a:rPr lang="en-US" baseline="30000">
                <a:ea typeface="Times New Roman" pitchFamily="18" charset="0"/>
                <a:cs typeface="Arial" pitchFamily="34" charset="0"/>
              </a:rPr>
              <a:t>2</a:t>
            </a:r>
            <a:r>
              <a:rPr lang="en-US">
                <a:ea typeface="Times New Roman" pitchFamily="18" charset="0"/>
                <a:cs typeface="Arial" pitchFamily="34" charset="0"/>
              </a:rPr>
              <a:t> + a</a:t>
            </a:r>
            <a:r>
              <a:rPr lang="en-US" baseline="-30000">
                <a:ea typeface="Times New Roman" pitchFamily="18" charset="0"/>
                <a:cs typeface="Arial" pitchFamily="34" charset="0"/>
              </a:rPr>
              <a:t>7</a:t>
            </a:r>
            <a:r>
              <a:rPr lang="en-US">
                <a:ea typeface="Times New Roman" pitchFamily="18" charset="0"/>
                <a:cs typeface="Arial" pitchFamily="34" charset="0"/>
              </a:rPr>
              <a:t>xy</a:t>
            </a:r>
            <a:r>
              <a:rPr lang="en-US" baseline="30000">
                <a:ea typeface="Times New Roman" pitchFamily="18" charset="0"/>
                <a:cs typeface="Arial" pitchFamily="34" charset="0"/>
              </a:rPr>
              <a:t>2</a:t>
            </a:r>
            <a:r>
              <a:rPr lang="en-US">
                <a:ea typeface="Times New Roman" pitchFamily="18" charset="0"/>
                <a:cs typeface="Arial" pitchFamily="34" charset="0"/>
              </a:rPr>
              <a:t> + a</a:t>
            </a:r>
            <a:r>
              <a:rPr lang="en-US" baseline="-30000">
                <a:ea typeface="Times New Roman" pitchFamily="18" charset="0"/>
                <a:cs typeface="Arial" pitchFamily="34" charset="0"/>
              </a:rPr>
              <a:t>8</a:t>
            </a:r>
            <a:r>
              <a:rPr lang="en-US">
                <a:ea typeface="Times New Roman" pitchFamily="18" charset="0"/>
                <a:cs typeface="Arial" pitchFamily="34" charset="0"/>
              </a:rPr>
              <a:t>x</a:t>
            </a:r>
            <a:r>
              <a:rPr lang="en-US" baseline="30000">
                <a:ea typeface="Times New Roman" pitchFamily="18" charset="0"/>
                <a:cs typeface="Arial" pitchFamily="34" charset="0"/>
              </a:rPr>
              <a:t>2</a:t>
            </a:r>
            <a:r>
              <a:rPr lang="en-US">
                <a:ea typeface="Times New Roman" pitchFamily="18" charset="0"/>
                <a:cs typeface="Arial" pitchFamily="34" charset="0"/>
              </a:rPr>
              <a:t>y + a</a:t>
            </a:r>
            <a:r>
              <a:rPr lang="en-US" baseline="-30000">
                <a:ea typeface="Times New Roman" pitchFamily="18" charset="0"/>
                <a:cs typeface="Arial" pitchFamily="34" charset="0"/>
              </a:rPr>
              <a:t>9</a:t>
            </a:r>
            <a:r>
              <a:rPr lang="en-US">
                <a:ea typeface="Times New Roman" pitchFamily="18" charset="0"/>
                <a:cs typeface="Arial" pitchFamily="34" charset="0"/>
              </a:rPr>
              <a:t>x</a:t>
            </a:r>
            <a:r>
              <a:rPr lang="en-US" baseline="30000">
                <a:ea typeface="Times New Roman" pitchFamily="18" charset="0"/>
                <a:cs typeface="Arial" pitchFamily="34" charset="0"/>
              </a:rPr>
              <a:t>2</a:t>
            </a:r>
            <a:r>
              <a:rPr lang="en-US">
                <a:ea typeface="Times New Roman" pitchFamily="18" charset="0"/>
                <a:cs typeface="Arial" pitchFamily="34" charset="0"/>
              </a:rPr>
              <a:t>y</a:t>
            </a:r>
            <a:r>
              <a:rPr lang="en-US" baseline="30000">
                <a:ea typeface="Times New Roman" pitchFamily="18" charset="0"/>
                <a:cs typeface="Arial" pitchFamily="34" charset="0"/>
              </a:rPr>
              <a:t>2</a:t>
            </a:r>
          </a:p>
        </p:txBody>
      </p:sp>
      <p:graphicFrame>
        <p:nvGraphicFramePr>
          <p:cNvPr id="15362" name="Object 15"/>
          <p:cNvGraphicFramePr>
            <a:graphicFrameLocks noChangeAspect="1"/>
          </p:cNvGraphicFramePr>
          <p:nvPr/>
        </p:nvGraphicFramePr>
        <p:xfrm>
          <a:off x="1371600" y="2209800"/>
          <a:ext cx="938213" cy="939800"/>
        </p:xfrm>
        <a:graphic>
          <a:graphicData uri="http://schemas.openxmlformats.org/presentationml/2006/ole">
            <mc:AlternateContent xmlns:mc="http://schemas.openxmlformats.org/markup-compatibility/2006">
              <mc:Choice xmlns:v="urn:schemas-microsoft-com:vml" Requires="v">
                <p:oleObj name="Visio" r:id="rId2" imgW="938189" imgH="939345" progId="Visio.Drawing.11">
                  <p:embed/>
                </p:oleObj>
              </mc:Choice>
              <mc:Fallback>
                <p:oleObj name="Visio" r:id="rId2" imgW="938189" imgH="939345" progId="Visio.Drawing.11">
                  <p:embed/>
                  <p:pic>
                    <p:nvPicPr>
                      <p:cNvPr id="0" name="Object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209800"/>
                        <a:ext cx="938213"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3" name="Object 16"/>
          <p:cNvGraphicFramePr>
            <a:graphicFrameLocks noChangeAspect="1"/>
          </p:cNvGraphicFramePr>
          <p:nvPr/>
        </p:nvGraphicFramePr>
        <p:xfrm>
          <a:off x="1371600" y="3810000"/>
          <a:ext cx="938213" cy="935038"/>
        </p:xfrm>
        <a:graphic>
          <a:graphicData uri="http://schemas.openxmlformats.org/presentationml/2006/ole">
            <mc:AlternateContent xmlns:mc="http://schemas.openxmlformats.org/markup-compatibility/2006">
              <mc:Choice xmlns:v="urn:schemas-microsoft-com:vml" Requires="v">
                <p:oleObj name="Visio" r:id="rId4" imgW="938189" imgH="935622" progId="Visio.Drawing.11">
                  <p:embed/>
                </p:oleObj>
              </mc:Choice>
              <mc:Fallback>
                <p:oleObj name="Visio" r:id="rId4" imgW="938189" imgH="935622" progId="Visio.Drawing.11">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3810000"/>
                        <a:ext cx="938213"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4" name="Object 17"/>
          <p:cNvGraphicFramePr>
            <a:graphicFrameLocks noChangeAspect="1"/>
          </p:cNvGraphicFramePr>
          <p:nvPr/>
        </p:nvGraphicFramePr>
        <p:xfrm>
          <a:off x="1371600" y="5486400"/>
          <a:ext cx="938213" cy="939800"/>
        </p:xfrm>
        <a:graphic>
          <a:graphicData uri="http://schemas.openxmlformats.org/presentationml/2006/ole">
            <mc:AlternateContent xmlns:mc="http://schemas.openxmlformats.org/markup-compatibility/2006">
              <mc:Choice xmlns:v="urn:schemas-microsoft-com:vml" Requires="v">
                <p:oleObj name="Visio" r:id="rId6" imgW="938189" imgH="939345" progId="Visio.Drawing.11">
                  <p:embed/>
                </p:oleObj>
              </mc:Choice>
              <mc:Fallback>
                <p:oleObj name="Visio" r:id="rId6" imgW="938189" imgH="939345" progId="Visio.Drawing.11">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5486400"/>
                        <a:ext cx="938213"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p:txBody>
          <a:bodyPr/>
          <a:lstStyle/>
          <a:p>
            <a:r>
              <a:rPr lang="en-US"/>
              <a:t>Element Types, cont.</a:t>
            </a:r>
          </a:p>
        </p:txBody>
      </p:sp>
      <p:sp>
        <p:nvSpPr>
          <p:cNvPr id="40963" name="Rectangle 6"/>
          <p:cNvSpPr>
            <a:spLocks noChangeArrowheads="1"/>
          </p:cNvSpPr>
          <p:nvPr/>
        </p:nvSpPr>
        <p:spPr bwMode="auto">
          <a:xfrm>
            <a:off x="457200" y="1905030"/>
            <a:ext cx="8305800" cy="4524315"/>
          </a:xfrm>
          <a:prstGeom prst="rect">
            <a:avLst/>
          </a:prstGeom>
          <a:noFill/>
          <a:ln w="12700">
            <a:noFill/>
            <a:miter lim="800000"/>
            <a:headEnd type="none" w="sm" len="sm"/>
            <a:tailEnd type="none" w="sm" len="sm"/>
          </a:ln>
        </p:spPr>
        <p:txBody>
          <a:bodyPr anchor="ctr">
            <a:spAutoFit/>
          </a:bodyPr>
          <a:lstStyle/>
          <a:p>
            <a:r>
              <a:rPr lang="en-US" sz="2400" dirty="0">
                <a:latin typeface="+mj-lt"/>
                <a:cs typeface="Times New Roman" pitchFamily="18" charset="0"/>
              </a:rPr>
              <a:t>Quadratic elements are more accurate and more efficient than linear elements. However, some programs only support linear elements for the sake of simplicity.</a:t>
            </a:r>
          </a:p>
          <a:p>
            <a:endParaRPr lang="en-US" sz="2400" dirty="0">
              <a:latin typeface="+mj-lt"/>
            </a:endParaRPr>
          </a:p>
          <a:p>
            <a:r>
              <a:rPr lang="en-US" sz="2400" dirty="0">
                <a:latin typeface="+mj-lt"/>
                <a:cs typeface="Times New Roman" pitchFamily="18" charset="0"/>
              </a:rPr>
              <a:t>Meshes may be composed of both triangular and quadrilateral elements. In some cases, quadrilateral elements are preferable because they often lead to faster and more accurate solutions. Some triangular elements are necessary in almost all meshes to provide transitions between different regions of the mesh and to model complex geometries. Triangular elements are also very useful for automatic mesh generation, so they are frequently used.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Grp="1" noChangeArrowheads="1"/>
          </p:cNvSpPr>
          <p:nvPr>
            <p:ph type="title"/>
          </p:nvPr>
        </p:nvSpPr>
        <p:spPr/>
        <p:txBody>
          <a:bodyPr/>
          <a:lstStyle/>
          <a:p>
            <a:r>
              <a:rPr lang="en-US"/>
              <a:t>Derivation of Equations</a:t>
            </a:r>
          </a:p>
        </p:txBody>
      </p:sp>
      <p:sp>
        <p:nvSpPr>
          <p:cNvPr id="16388" name="Rectangle 6"/>
          <p:cNvSpPr>
            <a:spLocks noChangeArrowheads="1"/>
          </p:cNvSpPr>
          <p:nvPr/>
        </p:nvSpPr>
        <p:spPr bwMode="auto">
          <a:xfrm>
            <a:off x="0" y="2185988"/>
            <a:ext cx="9144000" cy="0"/>
          </a:xfrm>
          <a:prstGeom prst="rect">
            <a:avLst/>
          </a:prstGeom>
          <a:noFill/>
          <a:ln w="12700">
            <a:noFill/>
            <a:miter lim="800000"/>
            <a:headEnd type="none" w="sm" len="sm"/>
            <a:tailEnd type="none" w="sm" len="sm"/>
          </a:ln>
        </p:spPr>
        <p:txBody>
          <a:bodyPr wrap="none" anchor="ctr">
            <a:spAutoFit/>
          </a:bodyPr>
          <a:lstStyle/>
          <a:p>
            <a:endParaRPr lang="en-US">
              <a:latin typeface="Corbel" pitchFamily="34" charset="0"/>
            </a:endParaRPr>
          </a:p>
        </p:txBody>
      </p:sp>
      <p:sp>
        <p:nvSpPr>
          <p:cNvPr id="16389" name="Rectangle 7"/>
          <p:cNvSpPr>
            <a:spLocks noChangeArrowheads="1"/>
          </p:cNvSpPr>
          <p:nvPr/>
        </p:nvSpPr>
        <p:spPr bwMode="auto">
          <a:xfrm>
            <a:off x="914400" y="5911334"/>
            <a:ext cx="5257017" cy="369332"/>
          </a:xfrm>
          <a:prstGeom prst="rect">
            <a:avLst/>
          </a:prstGeom>
          <a:noFill/>
          <a:ln w="12700">
            <a:noFill/>
            <a:miter lim="800000"/>
            <a:headEnd type="none" w="sm" len="sm"/>
            <a:tailEnd type="none" w="sm" len="sm"/>
          </a:ln>
        </p:spPr>
        <p:txBody>
          <a:bodyPr wrap="none" anchor="ctr">
            <a:spAutoFit/>
          </a:bodyPr>
          <a:lstStyle/>
          <a:p>
            <a:r>
              <a:rPr lang="en-US">
                <a:latin typeface="+mj-lt"/>
                <a:cs typeface="Times New Roman" pitchFamily="18" charset="0"/>
              </a:rPr>
              <a:t>Develop transmissibility matrix for individual element</a:t>
            </a:r>
            <a:endParaRPr lang="en-US">
              <a:latin typeface="+mj-lt"/>
            </a:endParaRPr>
          </a:p>
        </p:txBody>
      </p:sp>
      <p:sp>
        <p:nvSpPr>
          <p:cNvPr id="16390" name="Rectangle 8"/>
          <p:cNvSpPr>
            <a:spLocks noChangeArrowheads="1"/>
          </p:cNvSpPr>
          <p:nvPr/>
        </p:nvSpPr>
        <p:spPr bwMode="auto">
          <a:xfrm>
            <a:off x="914400" y="2025134"/>
            <a:ext cx="4158511" cy="369332"/>
          </a:xfrm>
          <a:prstGeom prst="rect">
            <a:avLst/>
          </a:prstGeom>
          <a:noFill/>
          <a:ln w="12700">
            <a:noFill/>
            <a:miter lim="800000"/>
            <a:headEnd type="none" w="sm" len="sm"/>
            <a:tailEnd type="none" w="sm" len="sm"/>
          </a:ln>
        </p:spPr>
        <p:txBody>
          <a:bodyPr wrap="none" anchor="ctr">
            <a:spAutoFit/>
          </a:bodyPr>
          <a:lstStyle/>
          <a:p>
            <a:r>
              <a:rPr lang="en-US" dirty="0">
                <a:latin typeface="+mj-lt"/>
                <a:cs typeface="Times New Roman" pitchFamily="18" charset="0"/>
              </a:rPr>
              <a:t>Derive equations based on linear triangles</a:t>
            </a:r>
            <a:endParaRPr lang="en-US" dirty="0">
              <a:latin typeface="+mj-lt"/>
            </a:endParaRPr>
          </a:p>
        </p:txBody>
      </p:sp>
      <p:graphicFrame>
        <p:nvGraphicFramePr>
          <p:cNvPr id="16386" name="Object 7"/>
          <p:cNvGraphicFramePr>
            <a:graphicFrameLocks noChangeAspect="1"/>
          </p:cNvGraphicFramePr>
          <p:nvPr/>
        </p:nvGraphicFramePr>
        <p:xfrm>
          <a:off x="1447800" y="2667000"/>
          <a:ext cx="5691188" cy="2986088"/>
        </p:xfrm>
        <a:graphic>
          <a:graphicData uri="http://schemas.openxmlformats.org/presentationml/2006/ole">
            <mc:AlternateContent xmlns:mc="http://schemas.openxmlformats.org/markup-compatibility/2006">
              <mc:Choice xmlns:v="urn:schemas-microsoft-com:vml" Requires="v">
                <p:oleObj name="Visio" r:id="rId2" imgW="5691954" imgH="2985948" progId="Visio.Drawing.11">
                  <p:embed/>
                </p:oleObj>
              </mc:Choice>
              <mc:Fallback>
                <p:oleObj name="Visio" r:id="rId2" imgW="5691954" imgH="2985948" progId="Visio.Drawing.11">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667000"/>
                        <a:ext cx="5691188" cy="298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Grp="1" noChangeArrowheads="1"/>
          </p:cNvSpPr>
          <p:nvPr>
            <p:ph type="title"/>
          </p:nvPr>
        </p:nvSpPr>
        <p:spPr/>
        <p:txBody>
          <a:bodyPr/>
          <a:lstStyle/>
          <a:p>
            <a:r>
              <a:rPr lang="en-US"/>
              <a:t>Linear Triangle Derivation, cont.</a:t>
            </a:r>
          </a:p>
        </p:txBody>
      </p:sp>
      <p:sp>
        <p:nvSpPr>
          <p:cNvPr id="17413" name="Rectangle 8"/>
          <p:cNvSpPr>
            <a:spLocks noChangeArrowheads="1"/>
          </p:cNvSpPr>
          <p:nvPr/>
        </p:nvSpPr>
        <p:spPr bwMode="auto">
          <a:xfrm>
            <a:off x="0" y="3840163"/>
            <a:ext cx="9144000" cy="0"/>
          </a:xfrm>
          <a:prstGeom prst="rect">
            <a:avLst/>
          </a:prstGeom>
          <a:noFill/>
          <a:ln w="12700">
            <a:noFill/>
            <a:miter lim="800000"/>
            <a:headEnd type="none" w="sm" len="sm"/>
            <a:tailEnd type="none" w="sm" len="sm"/>
          </a:ln>
        </p:spPr>
        <p:txBody>
          <a:bodyPr wrap="none" anchor="ctr">
            <a:spAutoFit/>
          </a:bodyPr>
          <a:lstStyle/>
          <a:p>
            <a:endParaRPr lang="en-US">
              <a:latin typeface="Corbel" pitchFamily="34" charset="0"/>
            </a:endParaRPr>
          </a:p>
        </p:txBody>
      </p:sp>
      <p:sp>
        <p:nvSpPr>
          <p:cNvPr id="17414" name="Rectangle 10"/>
          <p:cNvSpPr>
            <a:spLocks noChangeArrowheads="1"/>
          </p:cNvSpPr>
          <p:nvPr/>
        </p:nvSpPr>
        <p:spPr bwMode="auto">
          <a:xfrm>
            <a:off x="990600" y="1828800"/>
            <a:ext cx="6858000" cy="579438"/>
          </a:xfrm>
          <a:prstGeom prst="rect">
            <a:avLst/>
          </a:prstGeom>
          <a:noFill/>
          <a:ln w="12700">
            <a:noFill/>
            <a:miter lim="800000"/>
            <a:headEnd type="none" w="sm" len="sm"/>
            <a:tailEnd type="none" w="sm" len="sm"/>
          </a:ln>
        </p:spPr>
        <p:txBody>
          <a:bodyPr>
            <a:spAutoFit/>
          </a:bodyPr>
          <a:lstStyle/>
          <a:p>
            <a:r>
              <a:rPr lang="en-US" sz="3200" dirty="0">
                <a:latin typeface="+mj-lt"/>
                <a:cs typeface="Times New Roman" pitchFamily="18" charset="0"/>
              </a:rPr>
              <a:t>(1) Relate gradients to heads</a:t>
            </a:r>
          </a:p>
        </p:txBody>
      </p:sp>
      <p:sp>
        <p:nvSpPr>
          <p:cNvPr id="17415" name="Rectangle 12"/>
          <p:cNvSpPr>
            <a:spLocks noChangeArrowheads="1"/>
          </p:cNvSpPr>
          <p:nvPr/>
        </p:nvSpPr>
        <p:spPr bwMode="auto">
          <a:xfrm>
            <a:off x="1828800" y="2743200"/>
            <a:ext cx="4800600" cy="584775"/>
          </a:xfrm>
          <a:prstGeom prst="rect">
            <a:avLst/>
          </a:prstGeom>
          <a:noFill/>
          <a:ln w="12700">
            <a:noFill/>
            <a:miter lim="800000"/>
            <a:headEnd type="none" w="sm" len="sm"/>
            <a:tailEnd type="none" w="sm" len="sm"/>
          </a:ln>
        </p:spPr>
        <p:txBody>
          <a:bodyPr wrap="square">
            <a:spAutoFit/>
          </a:bodyPr>
          <a:lstStyle/>
          <a:p>
            <a:r>
              <a:rPr lang="en-US" sz="3200" dirty="0">
                <a:cs typeface="Arial" pitchFamily="34" charset="0"/>
              </a:rPr>
              <a:t>h = a</a:t>
            </a:r>
            <a:r>
              <a:rPr lang="en-US" sz="3200" baseline="-30000" dirty="0">
                <a:cs typeface="Arial" pitchFamily="34" charset="0"/>
              </a:rPr>
              <a:t>1</a:t>
            </a:r>
            <a:r>
              <a:rPr lang="en-US" sz="3200" dirty="0">
                <a:cs typeface="Arial" pitchFamily="34" charset="0"/>
              </a:rPr>
              <a:t> + a</a:t>
            </a:r>
            <a:r>
              <a:rPr lang="en-US" sz="3200" baseline="-30000" dirty="0">
                <a:cs typeface="Arial" pitchFamily="34" charset="0"/>
              </a:rPr>
              <a:t>2</a:t>
            </a:r>
            <a:r>
              <a:rPr lang="en-US" sz="3200" dirty="0">
                <a:cs typeface="Arial" pitchFamily="34" charset="0"/>
              </a:rPr>
              <a:t>x + a</a:t>
            </a:r>
            <a:r>
              <a:rPr lang="en-US" sz="3200" baseline="-30000" dirty="0">
                <a:cs typeface="Arial" pitchFamily="34" charset="0"/>
              </a:rPr>
              <a:t>3</a:t>
            </a:r>
            <a:r>
              <a:rPr lang="en-US" sz="3200" dirty="0">
                <a:cs typeface="Arial" pitchFamily="34" charset="0"/>
              </a:rPr>
              <a:t>y</a:t>
            </a:r>
          </a:p>
        </p:txBody>
      </p:sp>
      <p:graphicFrame>
        <p:nvGraphicFramePr>
          <p:cNvPr id="17410" name="Object 2"/>
          <p:cNvGraphicFramePr>
            <a:graphicFrameLocks noChangeAspect="1"/>
          </p:cNvGraphicFramePr>
          <p:nvPr/>
        </p:nvGraphicFramePr>
        <p:xfrm>
          <a:off x="1790700" y="3657600"/>
          <a:ext cx="1714500" cy="857250"/>
        </p:xfrm>
        <a:graphic>
          <a:graphicData uri="http://schemas.openxmlformats.org/presentationml/2006/ole">
            <mc:AlternateContent xmlns:mc="http://schemas.openxmlformats.org/markup-compatibility/2006">
              <mc:Choice xmlns:v="urn:schemas-microsoft-com:vml" Requires="v">
                <p:oleObj name="Equation" r:id="rId2" imgW="787320" imgH="393480" progId="Equation.3">
                  <p:embed/>
                </p:oleObj>
              </mc:Choice>
              <mc:Fallback>
                <p:oleObj name="Equation" r:id="rId2" imgW="787320" imgH="39348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black">
                      <a:xfrm>
                        <a:off x="1790700" y="3657600"/>
                        <a:ext cx="171450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1" name="Object 3"/>
          <p:cNvGraphicFramePr>
            <a:graphicFrameLocks noChangeAspect="1"/>
          </p:cNvGraphicFramePr>
          <p:nvPr/>
        </p:nvGraphicFramePr>
        <p:xfrm>
          <a:off x="1790700" y="4953000"/>
          <a:ext cx="1714500" cy="912813"/>
        </p:xfrm>
        <a:graphic>
          <a:graphicData uri="http://schemas.openxmlformats.org/presentationml/2006/ole">
            <mc:AlternateContent xmlns:mc="http://schemas.openxmlformats.org/markup-compatibility/2006">
              <mc:Choice xmlns:v="urn:schemas-microsoft-com:vml" Requires="v">
                <p:oleObj name="Equation" r:id="rId4" imgW="787320" imgH="419040" progId="Equation.3">
                  <p:embed/>
                </p:oleObj>
              </mc:Choice>
              <mc:Fallback>
                <p:oleObj name="Equation" r:id="rId4" imgW="787320" imgH="41904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
                      <a:xfrm>
                        <a:off x="1790700" y="4953000"/>
                        <a:ext cx="1714500" cy="912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Grp="1" noChangeArrowheads="1"/>
          </p:cNvSpPr>
          <p:nvPr>
            <p:ph type="title"/>
          </p:nvPr>
        </p:nvSpPr>
        <p:spPr/>
        <p:txBody>
          <a:bodyPr/>
          <a:lstStyle/>
          <a:p>
            <a:r>
              <a:rPr lang="en-US"/>
              <a:t>Linear Triangle Derivation, cont.</a:t>
            </a:r>
          </a:p>
        </p:txBody>
      </p:sp>
      <p:sp>
        <p:nvSpPr>
          <p:cNvPr id="18436" name="Rectangle 6"/>
          <p:cNvSpPr>
            <a:spLocks noChangeArrowheads="1"/>
          </p:cNvSpPr>
          <p:nvPr/>
        </p:nvSpPr>
        <p:spPr bwMode="auto">
          <a:xfrm>
            <a:off x="0" y="2306638"/>
            <a:ext cx="9144000" cy="0"/>
          </a:xfrm>
          <a:prstGeom prst="rect">
            <a:avLst/>
          </a:prstGeom>
          <a:noFill/>
          <a:ln w="12700">
            <a:noFill/>
            <a:miter lim="800000"/>
            <a:headEnd type="none" w="sm" len="sm"/>
            <a:tailEnd type="none" w="sm" len="sm"/>
          </a:ln>
        </p:spPr>
        <p:txBody>
          <a:bodyPr wrap="none" anchor="ctr">
            <a:spAutoFit/>
          </a:bodyPr>
          <a:lstStyle/>
          <a:p>
            <a:endParaRPr lang="en-US">
              <a:latin typeface="Corbel" pitchFamily="34" charset="0"/>
            </a:endParaRPr>
          </a:p>
        </p:txBody>
      </p:sp>
      <p:sp>
        <p:nvSpPr>
          <p:cNvPr id="18437" name="Rectangle 7"/>
          <p:cNvSpPr>
            <a:spLocks noChangeArrowheads="1"/>
          </p:cNvSpPr>
          <p:nvPr/>
        </p:nvSpPr>
        <p:spPr bwMode="auto">
          <a:xfrm>
            <a:off x="1524000" y="4792852"/>
            <a:ext cx="3775393" cy="1569660"/>
          </a:xfrm>
          <a:prstGeom prst="rect">
            <a:avLst/>
          </a:prstGeom>
          <a:noFill/>
          <a:ln w="12700">
            <a:noFill/>
            <a:miter lim="800000"/>
            <a:headEnd type="none" w="sm" len="sm"/>
            <a:tailEnd type="none" w="sm" len="sm"/>
          </a:ln>
        </p:spPr>
        <p:txBody>
          <a:bodyPr wrap="none" anchor="ctr">
            <a:spAutoFit/>
          </a:bodyPr>
          <a:lstStyle/>
          <a:p>
            <a:r>
              <a:rPr lang="en-US" sz="3200" dirty="0">
                <a:cs typeface="Arial" pitchFamily="34" charset="0"/>
              </a:rPr>
              <a:t>h</a:t>
            </a:r>
            <a:r>
              <a:rPr lang="en-US" sz="3200" baseline="-30000" dirty="0">
                <a:cs typeface="Arial" pitchFamily="34" charset="0"/>
              </a:rPr>
              <a:t>i</a:t>
            </a:r>
            <a:r>
              <a:rPr lang="en-US" sz="3200" dirty="0">
                <a:cs typeface="Arial" pitchFamily="34" charset="0"/>
              </a:rPr>
              <a:t> = a</a:t>
            </a:r>
            <a:r>
              <a:rPr lang="en-US" sz="3200" baseline="-30000" dirty="0">
                <a:cs typeface="Arial" pitchFamily="34" charset="0"/>
              </a:rPr>
              <a:t>1</a:t>
            </a:r>
            <a:r>
              <a:rPr lang="en-US" sz="3200" dirty="0">
                <a:cs typeface="Arial" pitchFamily="34" charset="0"/>
              </a:rPr>
              <a:t> + a</a:t>
            </a:r>
            <a:r>
              <a:rPr lang="en-US" sz="3200" baseline="-30000" dirty="0">
                <a:cs typeface="Arial" pitchFamily="34" charset="0"/>
              </a:rPr>
              <a:t>2</a:t>
            </a:r>
            <a:r>
              <a:rPr lang="en-US" sz="3200" dirty="0">
                <a:cs typeface="Arial" pitchFamily="34" charset="0"/>
              </a:rPr>
              <a:t>x</a:t>
            </a:r>
            <a:r>
              <a:rPr lang="en-US" sz="3200" baseline="-30000" dirty="0">
                <a:cs typeface="Arial" pitchFamily="34" charset="0"/>
              </a:rPr>
              <a:t>i</a:t>
            </a:r>
            <a:r>
              <a:rPr lang="en-US" sz="3200" dirty="0">
                <a:cs typeface="Arial" pitchFamily="34" charset="0"/>
              </a:rPr>
              <a:t> + a</a:t>
            </a:r>
            <a:r>
              <a:rPr lang="en-US" sz="3200" baseline="-30000" dirty="0">
                <a:cs typeface="Arial" pitchFamily="34" charset="0"/>
              </a:rPr>
              <a:t>3</a:t>
            </a:r>
            <a:r>
              <a:rPr lang="en-US" sz="3200" dirty="0">
                <a:cs typeface="Arial" pitchFamily="34" charset="0"/>
              </a:rPr>
              <a:t>y</a:t>
            </a:r>
            <a:r>
              <a:rPr lang="en-US" sz="3200" baseline="-30000" dirty="0">
                <a:cs typeface="Arial" pitchFamily="34" charset="0"/>
              </a:rPr>
              <a:t>i</a:t>
            </a:r>
            <a:endParaRPr lang="en-US" sz="3200" dirty="0">
              <a:cs typeface="Arial" pitchFamily="34" charset="0"/>
            </a:endParaRPr>
          </a:p>
          <a:p>
            <a:r>
              <a:rPr lang="en-US" sz="3200" dirty="0" err="1">
                <a:cs typeface="Arial" pitchFamily="34" charset="0"/>
              </a:rPr>
              <a:t>h</a:t>
            </a:r>
            <a:r>
              <a:rPr lang="en-US" sz="3200" baseline="-30000" dirty="0" err="1">
                <a:cs typeface="Arial" pitchFamily="34" charset="0"/>
              </a:rPr>
              <a:t>j</a:t>
            </a:r>
            <a:r>
              <a:rPr lang="en-US" sz="3200" dirty="0">
                <a:cs typeface="Arial" pitchFamily="34" charset="0"/>
              </a:rPr>
              <a:t> = a</a:t>
            </a:r>
            <a:r>
              <a:rPr lang="en-US" sz="3200" baseline="-30000" dirty="0">
                <a:cs typeface="Arial" pitchFamily="34" charset="0"/>
              </a:rPr>
              <a:t>1</a:t>
            </a:r>
            <a:r>
              <a:rPr lang="en-US" sz="3200" dirty="0">
                <a:cs typeface="Arial" pitchFamily="34" charset="0"/>
              </a:rPr>
              <a:t> + a</a:t>
            </a:r>
            <a:r>
              <a:rPr lang="en-US" sz="3200" baseline="-30000" dirty="0">
                <a:cs typeface="Arial" pitchFamily="34" charset="0"/>
              </a:rPr>
              <a:t>2</a:t>
            </a:r>
            <a:r>
              <a:rPr lang="en-US" sz="3200" dirty="0">
                <a:cs typeface="Arial" pitchFamily="34" charset="0"/>
              </a:rPr>
              <a:t>x</a:t>
            </a:r>
            <a:r>
              <a:rPr lang="en-US" sz="3200" baseline="-30000" dirty="0">
                <a:cs typeface="Arial" pitchFamily="34" charset="0"/>
              </a:rPr>
              <a:t>j</a:t>
            </a:r>
            <a:r>
              <a:rPr lang="en-US" sz="3200" dirty="0">
                <a:cs typeface="Arial" pitchFamily="34" charset="0"/>
              </a:rPr>
              <a:t> + a</a:t>
            </a:r>
            <a:r>
              <a:rPr lang="en-US" sz="3200" baseline="-30000" dirty="0">
                <a:cs typeface="Arial" pitchFamily="34" charset="0"/>
              </a:rPr>
              <a:t>3</a:t>
            </a:r>
            <a:r>
              <a:rPr lang="en-US" sz="3200" dirty="0">
                <a:cs typeface="Arial" pitchFamily="34" charset="0"/>
              </a:rPr>
              <a:t>y</a:t>
            </a:r>
            <a:r>
              <a:rPr lang="en-US" sz="3200" baseline="-30000" dirty="0">
                <a:cs typeface="Arial" pitchFamily="34" charset="0"/>
              </a:rPr>
              <a:t>j</a:t>
            </a:r>
            <a:endParaRPr lang="en-US" sz="3200" dirty="0">
              <a:cs typeface="Arial" pitchFamily="34" charset="0"/>
            </a:endParaRPr>
          </a:p>
          <a:p>
            <a:r>
              <a:rPr lang="en-US" sz="3200" dirty="0" err="1">
                <a:cs typeface="Arial" pitchFamily="34" charset="0"/>
              </a:rPr>
              <a:t>h</a:t>
            </a:r>
            <a:r>
              <a:rPr lang="en-US" sz="3200" baseline="-30000" dirty="0" err="1">
                <a:cs typeface="Arial" pitchFamily="34" charset="0"/>
              </a:rPr>
              <a:t>k</a:t>
            </a:r>
            <a:r>
              <a:rPr lang="en-US" sz="3200" dirty="0">
                <a:cs typeface="Arial" pitchFamily="34" charset="0"/>
              </a:rPr>
              <a:t> = a</a:t>
            </a:r>
            <a:r>
              <a:rPr lang="en-US" sz="3200" baseline="-30000" dirty="0">
                <a:cs typeface="Arial" pitchFamily="34" charset="0"/>
              </a:rPr>
              <a:t>1</a:t>
            </a:r>
            <a:r>
              <a:rPr lang="en-US" sz="3200" dirty="0">
                <a:cs typeface="Arial" pitchFamily="34" charset="0"/>
              </a:rPr>
              <a:t> + a</a:t>
            </a:r>
            <a:r>
              <a:rPr lang="en-US" sz="3200" baseline="-30000" dirty="0">
                <a:cs typeface="Arial" pitchFamily="34" charset="0"/>
              </a:rPr>
              <a:t>2</a:t>
            </a:r>
            <a:r>
              <a:rPr lang="en-US" sz="3200" dirty="0">
                <a:cs typeface="Arial" pitchFamily="34" charset="0"/>
              </a:rPr>
              <a:t>x</a:t>
            </a:r>
            <a:r>
              <a:rPr lang="en-US" sz="3200" baseline="-30000" dirty="0">
                <a:cs typeface="Arial" pitchFamily="34" charset="0"/>
              </a:rPr>
              <a:t>k</a:t>
            </a:r>
            <a:r>
              <a:rPr lang="en-US" sz="3200" dirty="0">
                <a:cs typeface="Arial" pitchFamily="34" charset="0"/>
              </a:rPr>
              <a:t> + a</a:t>
            </a:r>
            <a:r>
              <a:rPr lang="en-US" sz="3200" baseline="-30000" dirty="0">
                <a:cs typeface="Arial" pitchFamily="34" charset="0"/>
              </a:rPr>
              <a:t>3</a:t>
            </a:r>
            <a:r>
              <a:rPr lang="en-US" sz="3200" dirty="0">
                <a:cs typeface="Arial" pitchFamily="34" charset="0"/>
              </a:rPr>
              <a:t>y</a:t>
            </a:r>
            <a:r>
              <a:rPr lang="en-US" sz="3200" baseline="-30000" dirty="0">
                <a:cs typeface="Arial" pitchFamily="34" charset="0"/>
              </a:rPr>
              <a:t>k</a:t>
            </a:r>
            <a:endParaRPr lang="en-US" sz="3200" dirty="0">
              <a:cs typeface="Arial" pitchFamily="34" charset="0"/>
            </a:endParaRPr>
          </a:p>
        </p:txBody>
      </p:sp>
      <p:graphicFrame>
        <p:nvGraphicFramePr>
          <p:cNvPr id="18434" name="Object 6"/>
          <p:cNvGraphicFramePr>
            <a:graphicFrameLocks noChangeAspect="1"/>
          </p:cNvGraphicFramePr>
          <p:nvPr/>
        </p:nvGraphicFramePr>
        <p:xfrm>
          <a:off x="1524000" y="1752600"/>
          <a:ext cx="4256088" cy="2592388"/>
        </p:xfrm>
        <a:graphic>
          <a:graphicData uri="http://schemas.openxmlformats.org/presentationml/2006/ole">
            <mc:AlternateContent xmlns:mc="http://schemas.openxmlformats.org/markup-compatibility/2006">
              <mc:Choice xmlns:v="urn:schemas-microsoft-com:vml" Requires="v">
                <p:oleObj name="Visio" r:id="rId2" imgW="4256420" imgH="2593158" progId="Visio.Drawing.11">
                  <p:embed/>
                </p:oleObj>
              </mc:Choice>
              <mc:Fallback>
                <p:oleObj name="Visio" r:id="rId2" imgW="4256420" imgH="2593158" progId="Visio.Drawing.11">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752600"/>
                        <a:ext cx="4256088"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Linear Triangle Derivation, cont.</a:t>
            </a:r>
          </a:p>
        </p:txBody>
      </p:sp>
      <p:sp>
        <p:nvSpPr>
          <p:cNvPr id="19461" name="Rectangle 5"/>
          <p:cNvSpPr>
            <a:spLocks noChangeArrowheads="1"/>
          </p:cNvSpPr>
          <p:nvPr/>
        </p:nvSpPr>
        <p:spPr bwMode="auto">
          <a:xfrm>
            <a:off x="762000" y="1609636"/>
            <a:ext cx="7010400" cy="1200329"/>
          </a:xfrm>
          <a:prstGeom prst="rect">
            <a:avLst/>
          </a:prstGeom>
          <a:noFill/>
          <a:ln w="12700">
            <a:noFill/>
            <a:miter lim="800000"/>
            <a:headEnd type="none" w="sm" len="sm"/>
            <a:tailEnd type="none" w="sm" len="sm"/>
          </a:ln>
        </p:spPr>
        <p:txBody>
          <a:bodyPr wrap="square" anchor="ctr">
            <a:spAutoFit/>
          </a:bodyPr>
          <a:lstStyle/>
          <a:p>
            <a:r>
              <a:rPr lang="en-US" sz="2400" dirty="0">
                <a:latin typeface="+mj-lt"/>
                <a:cs typeface="Times New Roman" pitchFamily="18" charset="0"/>
              </a:rPr>
              <a:t>With these three equations we can solve for a</a:t>
            </a:r>
            <a:r>
              <a:rPr lang="en-US" sz="2400" baseline="-30000" dirty="0">
                <a:latin typeface="+mj-lt"/>
                <a:cs typeface="Times New Roman" pitchFamily="18" charset="0"/>
              </a:rPr>
              <a:t>1</a:t>
            </a:r>
            <a:r>
              <a:rPr lang="en-US" sz="2400" dirty="0">
                <a:latin typeface="+mj-lt"/>
                <a:cs typeface="Times New Roman" pitchFamily="18" charset="0"/>
              </a:rPr>
              <a:t>, a</a:t>
            </a:r>
            <a:r>
              <a:rPr lang="en-US" sz="2400" baseline="-30000" dirty="0">
                <a:latin typeface="+mj-lt"/>
                <a:cs typeface="Times New Roman" pitchFamily="18" charset="0"/>
              </a:rPr>
              <a:t>2</a:t>
            </a:r>
            <a:r>
              <a:rPr lang="en-US" sz="2400" dirty="0">
                <a:latin typeface="+mj-lt"/>
                <a:cs typeface="Times New Roman" pitchFamily="18" charset="0"/>
              </a:rPr>
              <a:t>, and a</a:t>
            </a:r>
            <a:r>
              <a:rPr lang="en-US" sz="2400" baseline="-30000" dirty="0">
                <a:latin typeface="+mj-lt"/>
                <a:cs typeface="Times New Roman" pitchFamily="18" charset="0"/>
              </a:rPr>
              <a:t>3</a:t>
            </a:r>
            <a:r>
              <a:rPr lang="en-US" sz="2400" dirty="0">
                <a:latin typeface="+mj-lt"/>
                <a:cs typeface="Times New Roman" pitchFamily="18" charset="0"/>
              </a:rPr>
              <a:t>.  We can express equations for gradient in matrix form:</a:t>
            </a:r>
            <a:endParaRPr lang="en-US" sz="2400" dirty="0">
              <a:latin typeface="+mj-lt"/>
            </a:endParaRPr>
          </a:p>
        </p:txBody>
      </p:sp>
      <p:sp>
        <p:nvSpPr>
          <p:cNvPr id="19462" name="Rectangle 7"/>
          <p:cNvSpPr>
            <a:spLocks noChangeArrowheads="1"/>
          </p:cNvSpPr>
          <p:nvPr/>
        </p:nvSpPr>
        <p:spPr bwMode="auto">
          <a:xfrm>
            <a:off x="2362200" y="2971800"/>
            <a:ext cx="2378075" cy="646113"/>
          </a:xfrm>
          <a:prstGeom prst="rect">
            <a:avLst/>
          </a:prstGeom>
          <a:noFill/>
          <a:ln w="12700">
            <a:noFill/>
            <a:miter lim="800000"/>
            <a:headEnd type="none" w="sm" len="sm"/>
            <a:tailEnd type="none" w="sm" len="sm"/>
          </a:ln>
        </p:spPr>
        <p:txBody>
          <a:bodyPr wrap="none">
            <a:spAutoFit/>
          </a:bodyPr>
          <a:lstStyle/>
          <a:p>
            <a:r>
              <a:rPr lang="en-US" sz="3600" dirty="0"/>
              <a:t>{</a:t>
            </a:r>
            <a:r>
              <a:rPr lang="en-US" sz="3600" dirty="0" err="1"/>
              <a:t>i</a:t>
            </a:r>
            <a:r>
              <a:rPr lang="en-US" sz="3600" dirty="0"/>
              <a:t>} = [B] {h}</a:t>
            </a:r>
          </a:p>
        </p:txBody>
      </p:sp>
      <p:sp>
        <p:nvSpPr>
          <p:cNvPr id="19463" name="Rectangle 8"/>
          <p:cNvSpPr>
            <a:spLocks noChangeArrowheads="1"/>
          </p:cNvSpPr>
          <p:nvPr/>
        </p:nvSpPr>
        <p:spPr bwMode="auto">
          <a:xfrm>
            <a:off x="762000" y="3679825"/>
            <a:ext cx="978153" cy="461665"/>
          </a:xfrm>
          <a:prstGeom prst="rect">
            <a:avLst/>
          </a:prstGeom>
          <a:noFill/>
          <a:ln w="12700">
            <a:noFill/>
            <a:miter lim="800000"/>
            <a:headEnd type="none" w="sm" len="sm"/>
            <a:tailEnd type="none" w="sm" len="sm"/>
          </a:ln>
        </p:spPr>
        <p:txBody>
          <a:bodyPr wrap="none">
            <a:spAutoFit/>
          </a:bodyPr>
          <a:lstStyle/>
          <a:p>
            <a:r>
              <a:rPr lang="en-US" sz="2400">
                <a:latin typeface="+mj-lt"/>
              </a:rPr>
              <a:t>where</a:t>
            </a:r>
          </a:p>
        </p:txBody>
      </p:sp>
      <p:graphicFrame>
        <p:nvGraphicFramePr>
          <p:cNvPr id="19458" name="Object 2"/>
          <p:cNvGraphicFramePr>
            <a:graphicFrameLocks noChangeAspect="1"/>
          </p:cNvGraphicFramePr>
          <p:nvPr/>
        </p:nvGraphicFramePr>
        <p:xfrm>
          <a:off x="1295400" y="4572000"/>
          <a:ext cx="1943100" cy="1476375"/>
        </p:xfrm>
        <a:graphic>
          <a:graphicData uri="http://schemas.openxmlformats.org/presentationml/2006/ole">
            <mc:AlternateContent xmlns:mc="http://schemas.openxmlformats.org/markup-compatibility/2006">
              <mc:Choice xmlns:v="urn:schemas-microsoft-com:vml" Requires="v">
                <p:oleObj name="Equation" r:id="rId3" imgW="634680" imgH="482400" progId="Equation.3">
                  <p:embed/>
                </p:oleObj>
              </mc:Choice>
              <mc:Fallback>
                <p:oleObj name="Equation" r:id="rId3" imgW="634680" imgH="482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1295400" y="4572000"/>
                        <a:ext cx="1943100" cy="1476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9" name="Object 3"/>
          <p:cNvGraphicFramePr>
            <a:graphicFrameLocks noChangeAspect="1"/>
          </p:cNvGraphicFramePr>
          <p:nvPr/>
        </p:nvGraphicFramePr>
        <p:xfrm>
          <a:off x="4343400" y="4343400"/>
          <a:ext cx="1981200" cy="2174875"/>
        </p:xfrm>
        <a:graphic>
          <a:graphicData uri="http://schemas.openxmlformats.org/presentationml/2006/ole">
            <mc:AlternateContent xmlns:mc="http://schemas.openxmlformats.org/markup-compatibility/2006">
              <mc:Choice xmlns:v="urn:schemas-microsoft-com:vml" Requires="v">
                <p:oleObj name="Equation" r:id="rId5" imgW="647640" imgH="711000" progId="Equation.3">
                  <p:embed/>
                </p:oleObj>
              </mc:Choice>
              <mc:Fallback>
                <p:oleObj name="Equation" r:id="rId5" imgW="647640" imgH="7110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4343400" y="4343400"/>
                        <a:ext cx="1981200" cy="217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Linear Triangle Derivation, cont.</a:t>
            </a:r>
          </a:p>
        </p:txBody>
      </p:sp>
      <p:sp>
        <p:nvSpPr>
          <p:cNvPr id="20485" name="Rectangle 5"/>
          <p:cNvSpPr>
            <a:spLocks noChangeArrowheads="1"/>
          </p:cNvSpPr>
          <p:nvPr/>
        </p:nvSpPr>
        <p:spPr bwMode="auto">
          <a:xfrm>
            <a:off x="0" y="2638425"/>
            <a:ext cx="9144000" cy="0"/>
          </a:xfrm>
          <a:prstGeom prst="rect">
            <a:avLst/>
          </a:prstGeom>
          <a:noFill/>
          <a:ln w="12700">
            <a:noFill/>
            <a:miter lim="800000"/>
            <a:headEnd type="none" w="sm" len="sm"/>
            <a:tailEnd type="none" w="sm" len="sm"/>
          </a:ln>
        </p:spPr>
        <p:txBody>
          <a:bodyPr wrap="none" anchor="ctr">
            <a:spAutoFit/>
          </a:bodyPr>
          <a:lstStyle/>
          <a:p>
            <a:endParaRPr lang="en-US">
              <a:latin typeface="Corbel" pitchFamily="34" charset="0"/>
            </a:endParaRPr>
          </a:p>
        </p:txBody>
      </p:sp>
      <p:sp>
        <p:nvSpPr>
          <p:cNvPr id="20486" name="Rectangle 6"/>
          <p:cNvSpPr>
            <a:spLocks noChangeArrowheads="1"/>
          </p:cNvSpPr>
          <p:nvPr/>
        </p:nvSpPr>
        <p:spPr bwMode="auto">
          <a:xfrm>
            <a:off x="609600" y="3500735"/>
            <a:ext cx="2874505" cy="461665"/>
          </a:xfrm>
          <a:prstGeom prst="rect">
            <a:avLst/>
          </a:prstGeom>
          <a:noFill/>
          <a:ln w="12700">
            <a:noFill/>
            <a:miter lim="800000"/>
            <a:headEnd type="none" w="sm" len="sm"/>
            <a:tailEnd type="none" w="sm" len="sm"/>
          </a:ln>
        </p:spPr>
        <p:txBody>
          <a:bodyPr wrap="none" anchor="ctr">
            <a:spAutoFit/>
          </a:bodyPr>
          <a:lstStyle/>
          <a:p>
            <a:r>
              <a:rPr lang="en-US" sz="2400" dirty="0">
                <a:latin typeface="Symbol" pitchFamily="18" charset="2"/>
                <a:cs typeface="Times New Roman" pitchFamily="18" charset="0"/>
              </a:rPr>
              <a:t>D</a:t>
            </a:r>
            <a:r>
              <a:rPr lang="en-US" sz="2400" dirty="0">
                <a:latin typeface="+mj-lt"/>
                <a:cs typeface="Times New Roman" pitchFamily="18" charset="0"/>
              </a:rPr>
              <a:t> = area of triangle = </a:t>
            </a:r>
            <a:endParaRPr lang="en-US" sz="2400" dirty="0">
              <a:latin typeface="+mj-lt"/>
            </a:endParaRPr>
          </a:p>
        </p:txBody>
      </p:sp>
      <p:sp>
        <p:nvSpPr>
          <p:cNvPr id="20487" name="Rectangle 7"/>
          <p:cNvSpPr>
            <a:spLocks noChangeArrowheads="1"/>
          </p:cNvSpPr>
          <p:nvPr/>
        </p:nvSpPr>
        <p:spPr bwMode="auto">
          <a:xfrm>
            <a:off x="609600" y="5253465"/>
            <a:ext cx="7391400" cy="830997"/>
          </a:xfrm>
          <a:prstGeom prst="rect">
            <a:avLst/>
          </a:prstGeom>
          <a:noFill/>
          <a:ln w="12700">
            <a:noFill/>
            <a:miter lim="800000"/>
            <a:headEnd type="none" w="sm" len="sm"/>
            <a:tailEnd type="none" w="sm" len="sm"/>
          </a:ln>
        </p:spPr>
        <p:txBody>
          <a:bodyPr anchor="ctr">
            <a:spAutoFit/>
          </a:bodyPr>
          <a:lstStyle/>
          <a:p>
            <a:r>
              <a:rPr lang="en-US" sz="2400" dirty="0">
                <a:latin typeface="+mj-lt"/>
                <a:cs typeface="Times New Roman" pitchFamily="18" charset="0"/>
              </a:rPr>
              <a:t>We now have an equation for </a:t>
            </a:r>
            <a:r>
              <a:rPr lang="en-US" sz="2400" dirty="0" err="1">
                <a:latin typeface="+mj-lt"/>
                <a:cs typeface="Times New Roman" pitchFamily="18" charset="0"/>
              </a:rPr>
              <a:t>i</a:t>
            </a:r>
            <a:r>
              <a:rPr lang="en-US" sz="2400" dirty="0">
                <a:latin typeface="+mj-lt"/>
                <a:cs typeface="Times New Roman" pitchFamily="18" charset="0"/>
              </a:rPr>
              <a:t> expressed in terms of heads and element geometry.</a:t>
            </a:r>
            <a:endParaRPr lang="en-US" sz="2400" dirty="0">
              <a:latin typeface="+mj-lt"/>
            </a:endParaRPr>
          </a:p>
        </p:txBody>
      </p:sp>
      <p:graphicFrame>
        <p:nvGraphicFramePr>
          <p:cNvPr id="20482" name="Object 2"/>
          <p:cNvGraphicFramePr>
            <a:graphicFrameLocks noChangeAspect="1"/>
          </p:cNvGraphicFramePr>
          <p:nvPr>
            <p:extLst>
              <p:ext uri="{D42A27DB-BD31-4B8C-83A1-F6EECF244321}">
                <p14:modId xmlns:p14="http://schemas.microsoft.com/office/powerpoint/2010/main" val="2195454704"/>
              </p:ext>
            </p:extLst>
          </p:nvPr>
        </p:nvGraphicFramePr>
        <p:xfrm>
          <a:off x="1143000" y="2057400"/>
          <a:ext cx="5191125" cy="1027113"/>
        </p:xfrm>
        <a:graphic>
          <a:graphicData uri="http://schemas.openxmlformats.org/presentationml/2006/ole">
            <mc:AlternateContent xmlns:mc="http://schemas.openxmlformats.org/markup-compatibility/2006">
              <mc:Choice xmlns:v="urn:schemas-microsoft-com:vml" Requires="v">
                <p:oleObj name="Equation" r:id="rId3" imgW="2438280" imgH="482400" progId="Equation.3">
                  <p:embed/>
                </p:oleObj>
              </mc:Choice>
              <mc:Fallback>
                <p:oleObj name="Equation" r:id="rId3" imgW="2438280" imgH="482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1143000" y="2057400"/>
                        <a:ext cx="5191125" cy="1027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3" name="Object 3"/>
          <p:cNvGraphicFramePr>
            <a:graphicFrameLocks noChangeAspect="1"/>
          </p:cNvGraphicFramePr>
          <p:nvPr>
            <p:extLst>
              <p:ext uri="{D42A27DB-BD31-4B8C-83A1-F6EECF244321}">
                <p14:modId xmlns:p14="http://schemas.microsoft.com/office/powerpoint/2010/main" val="1696783547"/>
              </p:ext>
            </p:extLst>
          </p:nvPr>
        </p:nvGraphicFramePr>
        <p:xfrm>
          <a:off x="1143000" y="4191000"/>
          <a:ext cx="5083175" cy="838200"/>
        </p:xfrm>
        <a:graphic>
          <a:graphicData uri="http://schemas.openxmlformats.org/presentationml/2006/ole">
            <mc:AlternateContent xmlns:mc="http://schemas.openxmlformats.org/markup-compatibility/2006">
              <mc:Choice xmlns:v="urn:schemas-microsoft-com:vml" Requires="v">
                <p:oleObj name="Equation" r:id="rId5" imgW="2387520" imgH="393480" progId="Equation.3">
                  <p:embed/>
                </p:oleObj>
              </mc:Choice>
              <mc:Fallback>
                <p:oleObj name="Equation" r:id="rId5" imgW="2387520" imgH="3934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1143000" y="4191000"/>
                        <a:ext cx="508317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Linear Triangle Derivation, cont.</a:t>
            </a:r>
          </a:p>
        </p:txBody>
      </p:sp>
      <p:sp>
        <p:nvSpPr>
          <p:cNvPr id="21508" name="Rectangle 4"/>
          <p:cNvSpPr>
            <a:spLocks noChangeArrowheads="1"/>
          </p:cNvSpPr>
          <p:nvPr/>
        </p:nvSpPr>
        <p:spPr bwMode="auto">
          <a:xfrm>
            <a:off x="2279650" y="1957388"/>
            <a:ext cx="342900" cy="647700"/>
          </a:xfrm>
          <a:prstGeom prst="rect">
            <a:avLst/>
          </a:prstGeom>
          <a:noFill/>
          <a:ln w="12700">
            <a:noFill/>
            <a:miter lim="800000"/>
            <a:headEnd type="none" w="sm" len="sm"/>
            <a:tailEnd type="none" w="sm" len="sm"/>
          </a:ln>
        </p:spPr>
        <p:txBody>
          <a:bodyPr wrap="none" lIns="342792" tIns="152352" rIns="0" bIns="38088" anchor="ctr">
            <a:spAutoFit/>
          </a:bodyPr>
          <a:lstStyle/>
          <a:p>
            <a:endParaRPr lang="en-US" sz="1200" b="1">
              <a:cs typeface="Times New Roman" pitchFamily="18" charset="0"/>
            </a:endParaRPr>
          </a:p>
          <a:p>
            <a:endParaRPr lang="en-US"/>
          </a:p>
        </p:txBody>
      </p:sp>
      <p:sp>
        <p:nvSpPr>
          <p:cNvPr id="21509" name="Rectangle 5"/>
          <p:cNvSpPr>
            <a:spLocks noChangeArrowheads="1"/>
          </p:cNvSpPr>
          <p:nvPr/>
        </p:nvSpPr>
        <p:spPr bwMode="auto">
          <a:xfrm>
            <a:off x="838200" y="1828800"/>
            <a:ext cx="5752216" cy="369332"/>
          </a:xfrm>
          <a:prstGeom prst="rect">
            <a:avLst/>
          </a:prstGeom>
          <a:noFill/>
          <a:ln w="12700">
            <a:noFill/>
            <a:miter lim="800000"/>
            <a:headEnd type="none" w="sm" len="sm"/>
            <a:tailEnd type="none" w="sm" len="sm"/>
          </a:ln>
        </p:spPr>
        <p:txBody>
          <a:bodyPr wrap="none">
            <a:spAutoFit/>
          </a:bodyPr>
          <a:lstStyle/>
          <a:p>
            <a:r>
              <a:rPr lang="en-US" dirty="0">
                <a:latin typeface="+mj-lt"/>
              </a:rPr>
              <a:t>(2) Relate the velocities to lumped flow through the nodes.</a:t>
            </a:r>
          </a:p>
        </p:txBody>
      </p:sp>
      <p:sp>
        <p:nvSpPr>
          <p:cNvPr id="21510" name="Rectangle 9"/>
          <p:cNvSpPr>
            <a:spLocks noChangeArrowheads="1"/>
          </p:cNvSpPr>
          <p:nvPr/>
        </p:nvSpPr>
        <p:spPr bwMode="auto">
          <a:xfrm>
            <a:off x="5105400" y="2759581"/>
            <a:ext cx="3163045" cy="3046988"/>
          </a:xfrm>
          <a:prstGeom prst="rect">
            <a:avLst/>
          </a:prstGeom>
          <a:noFill/>
          <a:ln w="12700">
            <a:noFill/>
            <a:miter lim="800000"/>
            <a:headEnd type="none" w="sm" len="sm"/>
            <a:tailEnd type="none" w="sm" len="sm"/>
          </a:ln>
        </p:spPr>
        <p:txBody>
          <a:bodyPr wrap="none" anchor="ctr">
            <a:spAutoFit/>
          </a:bodyPr>
          <a:lstStyle/>
          <a:p>
            <a:r>
              <a:rPr lang="en-US" sz="3200" dirty="0" err="1">
                <a:cs typeface="Arial" pitchFamily="34" charset="0"/>
              </a:rPr>
              <a:t>q</a:t>
            </a:r>
            <a:r>
              <a:rPr lang="en-US" sz="3200" baseline="-25000" dirty="0" err="1">
                <a:cs typeface="Arial" pitchFamily="34" charset="0"/>
              </a:rPr>
              <a:t>xij</a:t>
            </a:r>
            <a:r>
              <a:rPr lang="en-US" sz="3200" dirty="0">
                <a:cs typeface="Arial" pitchFamily="34" charset="0"/>
              </a:rPr>
              <a:t> = - </a:t>
            </a:r>
            <a:r>
              <a:rPr lang="en-US" sz="3200" dirty="0" err="1">
                <a:cs typeface="Arial" pitchFamily="34" charset="0"/>
              </a:rPr>
              <a:t>v</a:t>
            </a:r>
            <a:r>
              <a:rPr lang="en-US" sz="3200" baseline="-25000" dirty="0" err="1">
                <a:cs typeface="Arial" pitchFamily="34" charset="0"/>
              </a:rPr>
              <a:t>x</a:t>
            </a:r>
            <a:r>
              <a:rPr lang="en-US" sz="3200" dirty="0">
                <a:cs typeface="Arial" pitchFamily="34" charset="0"/>
              </a:rPr>
              <a:t> (</a:t>
            </a:r>
            <a:r>
              <a:rPr lang="en-US" sz="3200" dirty="0" err="1">
                <a:cs typeface="Arial" pitchFamily="34" charset="0"/>
              </a:rPr>
              <a:t>y</a:t>
            </a:r>
            <a:r>
              <a:rPr lang="en-US" sz="3200" baseline="-25000" dirty="0" err="1">
                <a:cs typeface="Arial" pitchFamily="34" charset="0"/>
              </a:rPr>
              <a:t>j</a:t>
            </a:r>
            <a:r>
              <a:rPr lang="en-US" sz="3200" dirty="0">
                <a:cs typeface="Arial" pitchFamily="34" charset="0"/>
              </a:rPr>
              <a:t> - </a:t>
            </a:r>
            <a:r>
              <a:rPr lang="en-US" sz="3200" dirty="0" err="1">
                <a:cs typeface="Arial" pitchFamily="34" charset="0"/>
              </a:rPr>
              <a:t>y</a:t>
            </a:r>
            <a:r>
              <a:rPr lang="en-US" sz="3200" baseline="-25000" dirty="0" err="1">
                <a:cs typeface="Arial" pitchFamily="34" charset="0"/>
              </a:rPr>
              <a:t>i</a:t>
            </a:r>
            <a:r>
              <a:rPr lang="en-US" sz="3200" dirty="0">
                <a:cs typeface="Arial" pitchFamily="34" charset="0"/>
              </a:rPr>
              <a:t>)</a:t>
            </a:r>
          </a:p>
          <a:p>
            <a:r>
              <a:rPr lang="en-US" sz="3200" dirty="0" err="1">
                <a:cs typeface="Arial" pitchFamily="34" charset="0"/>
              </a:rPr>
              <a:t>q</a:t>
            </a:r>
            <a:r>
              <a:rPr lang="en-US" sz="3200" baseline="-25000" dirty="0" err="1">
                <a:cs typeface="Arial" pitchFamily="34" charset="0"/>
              </a:rPr>
              <a:t>yij</a:t>
            </a:r>
            <a:r>
              <a:rPr lang="en-US" sz="3200" dirty="0">
                <a:cs typeface="Arial" pitchFamily="34" charset="0"/>
              </a:rPr>
              <a:t> = </a:t>
            </a:r>
            <a:r>
              <a:rPr lang="en-US" sz="3200" dirty="0" err="1">
                <a:cs typeface="Arial" pitchFamily="34" charset="0"/>
              </a:rPr>
              <a:t>v</a:t>
            </a:r>
            <a:r>
              <a:rPr lang="en-US" sz="3200" baseline="-25000" dirty="0" err="1">
                <a:cs typeface="Arial" pitchFamily="34" charset="0"/>
              </a:rPr>
              <a:t>y</a:t>
            </a:r>
            <a:r>
              <a:rPr lang="en-US" sz="3200" dirty="0">
                <a:cs typeface="Arial" pitchFamily="34" charset="0"/>
              </a:rPr>
              <a:t> (</a:t>
            </a:r>
            <a:r>
              <a:rPr lang="en-US" sz="3200" dirty="0" err="1">
                <a:cs typeface="Arial" pitchFamily="34" charset="0"/>
              </a:rPr>
              <a:t>x</a:t>
            </a:r>
            <a:r>
              <a:rPr lang="en-US" sz="3200" baseline="-25000" dirty="0" err="1">
                <a:cs typeface="Arial" pitchFamily="34" charset="0"/>
              </a:rPr>
              <a:t>j</a:t>
            </a:r>
            <a:r>
              <a:rPr lang="en-US" sz="3200" dirty="0">
                <a:cs typeface="Arial" pitchFamily="34" charset="0"/>
              </a:rPr>
              <a:t> - x</a:t>
            </a:r>
            <a:r>
              <a:rPr lang="en-US" sz="3200" baseline="-25000" dirty="0">
                <a:cs typeface="Arial" pitchFamily="34" charset="0"/>
              </a:rPr>
              <a:t>i</a:t>
            </a:r>
            <a:r>
              <a:rPr lang="en-US" sz="3200" dirty="0">
                <a:cs typeface="Arial" pitchFamily="34" charset="0"/>
              </a:rPr>
              <a:t>)</a:t>
            </a:r>
          </a:p>
          <a:p>
            <a:r>
              <a:rPr lang="en-US" sz="3200" dirty="0" err="1">
                <a:cs typeface="Arial" pitchFamily="34" charset="0"/>
              </a:rPr>
              <a:t>q</a:t>
            </a:r>
            <a:r>
              <a:rPr lang="en-US" sz="3200" baseline="-25000" dirty="0" err="1">
                <a:cs typeface="Arial" pitchFamily="34" charset="0"/>
              </a:rPr>
              <a:t>xjk</a:t>
            </a:r>
            <a:r>
              <a:rPr lang="en-US" sz="3200" dirty="0">
                <a:cs typeface="Arial" pitchFamily="34" charset="0"/>
              </a:rPr>
              <a:t> = - </a:t>
            </a:r>
            <a:r>
              <a:rPr lang="en-US" sz="3200" dirty="0" err="1">
                <a:cs typeface="Arial" pitchFamily="34" charset="0"/>
              </a:rPr>
              <a:t>v</a:t>
            </a:r>
            <a:r>
              <a:rPr lang="en-US" sz="3200" baseline="-25000" dirty="0" err="1">
                <a:cs typeface="Arial" pitchFamily="34" charset="0"/>
              </a:rPr>
              <a:t>x</a:t>
            </a:r>
            <a:r>
              <a:rPr lang="en-US" sz="3200" dirty="0">
                <a:cs typeface="Arial" pitchFamily="34" charset="0"/>
              </a:rPr>
              <a:t> (</a:t>
            </a:r>
            <a:r>
              <a:rPr lang="en-US" sz="3200" dirty="0" err="1">
                <a:cs typeface="Arial" pitchFamily="34" charset="0"/>
              </a:rPr>
              <a:t>y</a:t>
            </a:r>
            <a:r>
              <a:rPr lang="en-US" sz="3200" baseline="-25000" dirty="0" err="1">
                <a:cs typeface="Arial" pitchFamily="34" charset="0"/>
              </a:rPr>
              <a:t>k</a:t>
            </a:r>
            <a:r>
              <a:rPr lang="en-US" sz="3200" dirty="0">
                <a:cs typeface="Arial" pitchFamily="34" charset="0"/>
              </a:rPr>
              <a:t> - </a:t>
            </a:r>
            <a:r>
              <a:rPr lang="en-US" sz="3200" dirty="0" err="1">
                <a:cs typeface="Arial" pitchFamily="34" charset="0"/>
              </a:rPr>
              <a:t>y</a:t>
            </a:r>
            <a:r>
              <a:rPr lang="en-US" sz="3200" baseline="-25000" dirty="0" err="1">
                <a:cs typeface="Arial" pitchFamily="34" charset="0"/>
              </a:rPr>
              <a:t>j</a:t>
            </a:r>
            <a:r>
              <a:rPr lang="en-US" sz="3200" dirty="0">
                <a:cs typeface="Arial" pitchFamily="34" charset="0"/>
              </a:rPr>
              <a:t>)</a:t>
            </a:r>
          </a:p>
          <a:p>
            <a:r>
              <a:rPr lang="en-US" sz="3200" dirty="0" err="1">
                <a:cs typeface="Arial" pitchFamily="34" charset="0"/>
              </a:rPr>
              <a:t>q</a:t>
            </a:r>
            <a:r>
              <a:rPr lang="en-US" sz="3200" baseline="-25000" dirty="0" err="1">
                <a:cs typeface="Arial" pitchFamily="34" charset="0"/>
              </a:rPr>
              <a:t>yjk</a:t>
            </a:r>
            <a:r>
              <a:rPr lang="en-US" sz="3200" dirty="0">
                <a:cs typeface="Arial" pitchFamily="34" charset="0"/>
              </a:rPr>
              <a:t> = - </a:t>
            </a:r>
            <a:r>
              <a:rPr lang="en-US" sz="3200" dirty="0" err="1">
                <a:cs typeface="Arial" pitchFamily="34" charset="0"/>
              </a:rPr>
              <a:t>v</a:t>
            </a:r>
            <a:r>
              <a:rPr lang="en-US" sz="3200" baseline="-25000" dirty="0" err="1">
                <a:cs typeface="Arial" pitchFamily="34" charset="0"/>
              </a:rPr>
              <a:t>y</a:t>
            </a:r>
            <a:r>
              <a:rPr lang="en-US" sz="3200" dirty="0">
                <a:cs typeface="Arial" pitchFamily="34" charset="0"/>
              </a:rPr>
              <a:t> (</a:t>
            </a:r>
            <a:r>
              <a:rPr lang="en-US" sz="3200" dirty="0" err="1">
                <a:cs typeface="Arial" pitchFamily="34" charset="0"/>
              </a:rPr>
              <a:t>x</a:t>
            </a:r>
            <a:r>
              <a:rPr lang="en-US" sz="3200" baseline="-25000" dirty="0" err="1">
                <a:cs typeface="Arial" pitchFamily="34" charset="0"/>
              </a:rPr>
              <a:t>j</a:t>
            </a:r>
            <a:r>
              <a:rPr lang="en-US" sz="3200" dirty="0">
                <a:cs typeface="Arial" pitchFamily="34" charset="0"/>
              </a:rPr>
              <a:t> - </a:t>
            </a:r>
            <a:r>
              <a:rPr lang="en-US" sz="3200" dirty="0" err="1">
                <a:cs typeface="Arial" pitchFamily="34" charset="0"/>
              </a:rPr>
              <a:t>x</a:t>
            </a:r>
            <a:r>
              <a:rPr lang="en-US" sz="3200" baseline="-25000" dirty="0" err="1">
                <a:cs typeface="Arial" pitchFamily="34" charset="0"/>
              </a:rPr>
              <a:t>k</a:t>
            </a:r>
            <a:r>
              <a:rPr lang="en-US" sz="3200" dirty="0">
                <a:cs typeface="Arial" pitchFamily="34" charset="0"/>
              </a:rPr>
              <a:t>)</a:t>
            </a:r>
          </a:p>
          <a:p>
            <a:r>
              <a:rPr lang="en-US" sz="3200" dirty="0" err="1">
                <a:cs typeface="Arial" pitchFamily="34" charset="0"/>
              </a:rPr>
              <a:t>q</a:t>
            </a:r>
            <a:r>
              <a:rPr lang="en-US" sz="3200" baseline="-25000" dirty="0" err="1">
                <a:cs typeface="Arial" pitchFamily="34" charset="0"/>
              </a:rPr>
              <a:t>xki</a:t>
            </a:r>
            <a:r>
              <a:rPr lang="en-US" sz="3200" dirty="0">
                <a:cs typeface="Arial" pitchFamily="34" charset="0"/>
              </a:rPr>
              <a:t> = </a:t>
            </a:r>
            <a:r>
              <a:rPr lang="en-US" sz="3200" dirty="0" err="1">
                <a:cs typeface="Arial" pitchFamily="34" charset="0"/>
              </a:rPr>
              <a:t>v</a:t>
            </a:r>
            <a:r>
              <a:rPr lang="en-US" sz="3200" baseline="-25000" dirty="0" err="1">
                <a:cs typeface="Arial" pitchFamily="34" charset="0"/>
              </a:rPr>
              <a:t>x</a:t>
            </a:r>
            <a:r>
              <a:rPr lang="en-US" sz="3200" dirty="0">
                <a:cs typeface="Arial" pitchFamily="34" charset="0"/>
              </a:rPr>
              <a:t> (</a:t>
            </a:r>
            <a:r>
              <a:rPr lang="en-US" sz="3200" dirty="0" err="1">
                <a:cs typeface="Arial" pitchFamily="34" charset="0"/>
              </a:rPr>
              <a:t>y</a:t>
            </a:r>
            <a:r>
              <a:rPr lang="en-US" sz="3200" baseline="-25000" dirty="0" err="1">
                <a:cs typeface="Arial" pitchFamily="34" charset="0"/>
              </a:rPr>
              <a:t>k</a:t>
            </a:r>
            <a:r>
              <a:rPr lang="en-US" sz="3200" dirty="0">
                <a:cs typeface="Arial" pitchFamily="34" charset="0"/>
              </a:rPr>
              <a:t> - </a:t>
            </a:r>
            <a:r>
              <a:rPr lang="en-US" sz="3200" dirty="0" err="1">
                <a:cs typeface="Arial" pitchFamily="34" charset="0"/>
              </a:rPr>
              <a:t>y</a:t>
            </a:r>
            <a:r>
              <a:rPr lang="en-US" sz="3200" baseline="-25000" dirty="0" err="1">
                <a:cs typeface="Arial" pitchFamily="34" charset="0"/>
              </a:rPr>
              <a:t>i</a:t>
            </a:r>
            <a:r>
              <a:rPr lang="en-US" sz="3200" dirty="0">
                <a:cs typeface="Arial" pitchFamily="34" charset="0"/>
              </a:rPr>
              <a:t>)</a:t>
            </a:r>
          </a:p>
          <a:p>
            <a:r>
              <a:rPr lang="en-US" sz="3200" dirty="0" err="1">
                <a:cs typeface="Arial" pitchFamily="34" charset="0"/>
              </a:rPr>
              <a:t>q</a:t>
            </a:r>
            <a:r>
              <a:rPr lang="en-US" sz="3200" baseline="-25000" dirty="0" err="1">
                <a:cs typeface="Arial" pitchFamily="34" charset="0"/>
              </a:rPr>
              <a:t>yki</a:t>
            </a:r>
            <a:r>
              <a:rPr lang="en-US" sz="3200" dirty="0">
                <a:cs typeface="Arial" pitchFamily="34" charset="0"/>
              </a:rPr>
              <a:t> = - </a:t>
            </a:r>
            <a:r>
              <a:rPr lang="en-US" sz="3200" dirty="0" err="1">
                <a:cs typeface="Arial" pitchFamily="34" charset="0"/>
              </a:rPr>
              <a:t>v</a:t>
            </a:r>
            <a:r>
              <a:rPr lang="en-US" sz="3200" baseline="-25000" dirty="0" err="1">
                <a:cs typeface="Arial" pitchFamily="34" charset="0"/>
              </a:rPr>
              <a:t>y</a:t>
            </a:r>
            <a:r>
              <a:rPr lang="en-US" sz="3200" dirty="0">
                <a:cs typeface="Arial" pitchFamily="34" charset="0"/>
              </a:rPr>
              <a:t> (</a:t>
            </a:r>
            <a:r>
              <a:rPr lang="en-US" sz="3200" dirty="0" err="1">
                <a:cs typeface="Arial" pitchFamily="34" charset="0"/>
              </a:rPr>
              <a:t>x</a:t>
            </a:r>
            <a:r>
              <a:rPr lang="en-US" sz="3200" baseline="-25000" dirty="0" err="1">
                <a:cs typeface="Arial" pitchFamily="34" charset="0"/>
              </a:rPr>
              <a:t>k</a:t>
            </a:r>
            <a:r>
              <a:rPr lang="en-US" sz="3200" dirty="0">
                <a:cs typeface="Arial" pitchFamily="34" charset="0"/>
              </a:rPr>
              <a:t> - x</a:t>
            </a:r>
            <a:r>
              <a:rPr lang="en-US" sz="3200" baseline="-25000" dirty="0">
                <a:cs typeface="Arial" pitchFamily="34" charset="0"/>
              </a:rPr>
              <a:t>i</a:t>
            </a:r>
            <a:r>
              <a:rPr lang="en-US" sz="3200" dirty="0">
                <a:cs typeface="Arial" pitchFamily="34" charset="0"/>
              </a:rPr>
              <a:t>)</a:t>
            </a:r>
          </a:p>
        </p:txBody>
      </p:sp>
      <p:graphicFrame>
        <p:nvGraphicFramePr>
          <p:cNvPr id="21506" name="Object 7"/>
          <p:cNvGraphicFramePr>
            <a:graphicFrameLocks noChangeAspect="1"/>
          </p:cNvGraphicFramePr>
          <p:nvPr/>
        </p:nvGraphicFramePr>
        <p:xfrm>
          <a:off x="609600" y="2667000"/>
          <a:ext cx="3889375" cy="3140075"/>
        </p:xfrm>
        <a:graphic>
          <a:graphicData uri="http://schemas.openxmlformats.org/presentationml/2006/ole">
            <mc:AlternateContent xmlns:mc="http://schemas.openxmlformats.org/markup-compatibility/2006">
              <mc:Choice xmlns:v="urn:schemas-microsoft-com:vml" Requires="v">
                <p:oleObj name="Visio" r:id="rId3" imgW="3889917" imgH="3140458" progId="Visio.Drawing.11">
                  <p:embed/>
                </p:oleObj>
              </mc:Choice>
              <mc:Fallback>
                <p:oleObj name="Visio" r:id="rId3" imgW="3889917" imgH="3140458"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667000"/>
                        <a:ext cx="3889375"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Linear Triangle Derivation, cont.</a:t>
            </a:r>
          </a:p>
        </p:txBody>
      </p:sp>
      <p:sp>
        <p:nvSpPr>
          <p:cNvPr id="22533" name="Rectangle 14"/>
          <p:cNvSpPr>
            <a:spLocks noChangeArrowheads="1"/>
          </p:cNvSpPr>
          <p:nvPr/>
        </p:nvSpPr>
        <p:spPr bwMode="auto">
          <a:xfrm>
            <a:off x="762000" y="1978532"/>
            <a:ext cx="4919937" cy="584775"/>
          </a:xfrm>
          <a:prstGeom prst="rect">
            <a:avLst/>
          </a:prstGeom>
          <a:noFill/>
          <a:ln w="12700">
            <a:noFill/>
            <a:miter lim="800000"/>
            <a:headEnd type="none" w="sm" len="sm"/>
            <a:tailEnd type="none" w="sm" len="sm"/>
          </a:ln>
        </p:spPr>
        <p:txBody>
          <a:bodyPr wrap="none" anchor="ctr">
            <a:spAutoFit/>
          </a:bodyPr>
          <a:lstStyle/>
          <a:p>
            <a:r>
              <a:rPr lang="en-US" sz="3200" dirty="0">
                <a:latin typeface="+mj-lt"/>
                <a:cs typeface="Times New Roman" pitchFamily="18" charset="0"/>
              </a:rPr>
              <a:t>Lump the flow at the nodes:</a:t>
            </a:r>
            <a:endParaRPr lang="en-US" sz="3200" dirty="0">
              <a:latin typeface="+mj-lt"/>
            </a:endParaRPr>
          </a:p>
        </p:txBody>
      </p:sp>
      <p:sp>
        <p:nvSpPr>
          <p:cNvPr id="22534" name="Rectangle 16"/>
          <p:cNvSpPr>
            <a:spLocks noChangeArrowheads="1"/>
          </p:cNvSpPr>
          <p:nvPr/>
        </p:nvSpPr>
        <p:spPr bwMode="auto">
          <a:xfrm>
            <a:off x="1066800" y="5257800"/>
            <a:ext cx="838200" cy="579438"/>
          </a:xfrm>
          <a:prstGeom prst="rect">
            <a:avLst/>
          </a:prstGeom>
          <a:noFill/>
          <a:ln w="12700">
            <a:noFill/>
            <a:miter lim="800000"/>
            <a:headEnd type="none" w="sm" len="sm"/>
            <a:tailEnd type="none" w="sm" len="sm"/>
          </a:ln>
        </p:spPr>
        <p:txBody>
          <a:bodyPr wrap="none" anchor="ctr">
            <a:spAutoFit/>
          </a:bodyPr>
          <a:lstStyle/>
          <a:p>
            <a:r>
              <a:rPr lang="en-US" sz="3200">
                <a:latin typeface="+mj-lt"/>
                <a:cs typeface="Times New Roman" pitchFamily="18" charset="0"/>
              </a:rPr>
              <a:t>etc.</a:t>
            </a:r>
            <a:endParaRPr lang="en-US" sz="3200">
              <a:latin typeface="+mj-lt"/>
            </a:endParaRPr>
          </a:p>
        </p:txBody>
      </p:sp>
      <p:graphicFrame>
        <p:nvGraphicFramePr>
          <p:cNvPr id="22530" name="Object 2"/>
          <p:cNvGraphicFramePr>
            <a:graphicFrameLocks noChangeAspect="1"/>
          </p:cNvGraphicFramePr>
          <p:nvPr/>
        </p:nvGraphicFramePr>
        <p:xfrm>
          <a:off x="914400" y="3038475"/>
          <a:ext cx="7056438" cy="685800"/>
        </p:xfrm>
        <a:graphic>
          <a:graphicData uri="http://schemas.openxmlformats.org/presentationml/2006/ole">
            <mc:AlternateContent xmlns:mc="http://schemas.openxmlformats.org/markup-compatibility/2006">
              <mc:Choice xmlns:v="urn:schemas-microsoft-com:vml" Requires="v">
                <p:oleObj name="Equation" r:id="rId3" imgW="4051080" imgH="393480" progId="Equation.3">
                  <p:embed/>
                </p:oleObj>
              </mc:Choice>
              <mc:Fallback>
                <p:oleObj name="Equation" r:id="rId3" imgW="4051080" imgH="3934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914400" y="3038475"/>
                        <a:ext cx="7056438"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1" name="Object 3"/>
          <p:cNvGraphicFramePr>
            <a:graphicFrameLocks noChangeAspect="1"/>
          </p:cNvGraphicFramePr>
          <p:nvPr/>
        </p:nvGraphicFramePr>
        <p:xfrm>
          <a:off x="914400" y="4191000"/>
          <a:ext cx="7013575" cy="685800"/>
        </p:xfrm>
        <a:graphic>
          <a:graphicData uri="http://schemas.openxmlformats.org/presentationml/2006/ole">
            <mc:AlternateContent xmlns:mc="http://schemas.openxmlformats.org/markup-compatibility/2006">
              <mc:Choice xmlns:v="urn:schemas-microsoft-com:vml" Requires="v">
                <p:oleObj name="Equation" r:id="rId5" imgW="4025880" imgH="393480" progId="Equation.3">
                  <p:embed/>
                </p:oleObj>
              </mc:Choice>
              <mc:Fallback>
                <p:oleObj name="Equation" r:id="rId5" imgW="4025880" imgH="3934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914400" y="4191000"/>
                        <a:ext cx="70135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Linear Triangle Derivation, cont.</a:t>
            </a:r>
          </a:p>
        </p:txBody>
      </p:sp>
      <p:sp>
        <p:nvSpPr>
          <p:cNvPr id="23556" name="Rectangle 9"/>
          <p:cNvSpPr>
            <a:spLocks noChangeArrowheads="1"/>
          </p:cNvSpPr>
          <p:nvPr/>
        </p:nvSpPr>
        <p:spPr bwMode="auto">
          <a:xfrm>
            <a:off x="990600" y="1826132"/>
            <a:ext cx="1350050" cy="584775"/>
          </a:xfrm>
          <a:prstGeom prst="rect">
            <a:avLst/>
          </a:prstGeom>
          <a:noFill/>
          <a:ln w="12700">
            <a:noFill/>
            <a:miter lim="800000"/>
            <a:headEnd type="none" w="sm" len="sm"/>
            <a:tailEnd type="none" w="sm" len="sm"/>
          </a:ln>
        </p:spPr>
        <p:txBody>
          <a:bodyPr wrap="none" anchor="ctr">
            <a:spAutoFit/>
          </a:bodyPr>
          <a:lstStyle/>
          <a:p>
            <a:r>
              <a:rPr lang="en-US" sz="3200" dirty="0">
                <a:latin typeface="+mj-lt"/>
                <a:cs typeface="Times New Roman" pitchFamily="18" charset="0"/>
              </a:rPr>
              <a:t>Result:</a:t>
            </a:r>
            <a:endParaRPr lang="en-US" sz="3200" dirty="0">
              <a:latin typeface="+mj-lt"/>
            </a:endParaRPr>
          </a:p>
        </p:txBody>
      </p:sp>
      <p:sp>
        <p:nvSpPr>
          <p:cNvPr id="23557" name="Rectangle 10"/>
          <p:cNvSpPr>
            <a:spLocks noChangeArrowheads="1"/>
          </p:cNvSpPr>
          <p:nvPr/>
        </p:nvSpPr>
        <p:spPr bwMode="auto">
          <a:xfrm>
            <a:off x="1487488" y="5486400"/>
            <a:ext cx="2322512" cy="579438"/>
          </a:xfrm>
          <a:prstGeom prst="rect">
            <a:avLst/>
          </a:prstGeom>
          <a:noFill/>
          <a:ln w="12700">
            <a:noFill/>
            <a:miter lim="800000"/>
            <a:headEnd type="none" w="sm" len="sm"/>
            <a:tailEnd type="none" w="sm" len="sm"/>
          </a:ln>
        </p:spPr>
        <p:txBody>
          <a:bodyPr wrap="none" anchor="ctr">
            <a:spAutoFit/>
          </a:bodyPr>
          <a:lstStyle/>
          <a:p>
            <a:r>
              <a:rPr lang="en-US" sz="3200">
                <a:solidFill>
                  <a:srgbClr val="FF0000"/>
                </a:solidFill>
                <a:cs typeface="Arial" pitchFamily="34" charset="0"/>
              </a:rPr>
              <a:t>{Q} = [E] {v}</a:t>
            </a:r>
          </a:p>
        </p:txBody>
      </p:sp>
      <p:graphicFrame>
        <p:nvGraphicFramePr>
          <p:cNvPr id="23554" name="Object 2"/>
          <p:cNvGraphicFramePr>
            <a:graphicFrameLocks noChangeAspect="1"/>
          </p:cNvGraphicFramePr>
          <p:nvPr/>
        </p:nvGraphicFramePr>
        <p:xfrm>
          <a:off x="1600200" y="2652713"/>
          <a:ext cx="4572000" cy="2674937"/>
        </p:xfrm>
        <a:graphic>
          <a:graphicData uri="http://schemas.openxmlformats.org/presentationml/2006/ole">
            <mc:AlternateContent xmlns:mc="http://schemas.openxmlformats.org/markup-compatibility/2006">
              <mc:Choice xmlns:v="urn:schemas-microsoft-com:vml" Requires="v">
                <p:oleObj name="Equation" r:id="rId2" imgW="2387520" imgH="1396800" progId="Equation.3">
                  <p:embed/>
                </p:oleObj>
              </mc:Choice>
              <mc:Fallback>
                <p:oleObj name="Equation" r:id="rId2" imgW="2387520" imgH="13968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black">
                      <a:xfrm>
                        <a:off x="1600200" y="2652713"/>
                        <a:ext cx="4572000" cy="2674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AD48-834F-1E13-B67A-D09EB271FE87}"/>
              </a:ext>
            </a:extLst>
          </p:cNvPr>
          <p:cNvSpPr>
            <a:spLocks noGrp="1"/>
          </p:cNvSpPr>
          <p:nvPr>
            <p:ph type="title"/>
          </p:nvPr>
        </p:nvSpPr>
        <p:spPr/>
        <p:txBody>
          <a:bodyPr/>
          <a:lstStyle/>
          <a:p>
            <a:r>
              <a:rPr lang="en-US" dirty="0"/>
              <a:t>One-Dimensional Flow</a:t>
            </a:r>
          </a:p>
        </p:txBody>
      </p:sp>
      <p:sp>
        <p:nvSpPr>
          <p:cNvPr id="3" name="Text Placeholder 2">
            <a:extLst>
              <a:ext uri="{FF2B5EF4-FFF2-40B4-BE49-F238E27FC236}">
                <a16:creationId xmlns:a16="http://schemas.microsoft.com/office/drawing/2014/main" id="{B806A7FE-2D62-96EB-8F0A-F22B7CF6AFC9}"/>
              </a:ext>
            </a:extLst>
          </p:cNvPr>
          <p:cNvSpPr>
            <a:spLocks noGrp="1"/>
          </p:cNvSpPr>
          <p:nvPr>
            <p:ph type="body" idx="1"/>
          </p:nvPr>
        </p:nvSpPr>
        <p:spPr/>
        <p:txBody>
          <a:bodyPr/>
          <a:lstStyle/>
          <a:p>
            <a:r>
              <a:rPr lang="en-US" dirty="0"/>
              <a:t>Derivation of FE equations using simple line elements</a:t>
            </a:r>
          </a:p>
        </p:txBody>
      </p:sp>
    </p:spTree>
    <p:extLst>
      <p:ext uri="{BB962C8B-B14F-4D97-AF65-F5344CB8AC3E}">
        <p14:creationId xmlns:p14="http://schemas.microsoft.com/office/powerpoint/2010/main" val="161285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Linear Triangle Derivation, cont.</a:t>
            </a:r>
          </a:p>
        </p:txBody>
      </p:sp>
      <p:sp>
        <p:nvSpPr>
          <p:cNvPr id="24580" name="Rectangle 4"/>
          <p:cNvSpPr>
            <a:spLocks noChangeArrowheads="1"/>
          </p:cNvSpPr>
          <p:nvPr/>
        </p:nvSpPr>
        <p:spPr bwMode="auto">
          <a:xfrm>
            <a:off x="1066800" y="1902768"/>
            <a:ext cx="2505751" cy="461665"/>
          </a:xfrm>
          <a:prstGeom prst="rect">
            <a:avLst/>
          </a:prstGeom>
          <a:noFill/>
          <a:ln w="12700">
            <a:noFill/>
            <a:miter lim="800000"/>
            <a:headEnd type="none" w="sm" len="sm"/>
            <a:tailEnd type="none" w="sm" len="sm"/>
          </a:ln>
        </p:spPr>
        <p:txBody>
          <a:bodyPr wrap="none" anchor="ctr">
            <a:spAutoFit/>
          </a:bodyPr>
          <a:lstStyle/>
          <a:p>
            <a:r>
              <a:rPr lang="en-US" sz="2400" dirty="0">
                <a:latin typeface="+mj-lt"/>
                <a:cs typeface="Times New Roman" pitchFamily="18" charset="0"/>
              </a:rPr>
              <a:t>Define </a:t>
            </a:r>
            <a:r>
              <a:rPr lang="en-US" sz="2400" b="1" dirty="0">
                <a:latin typeface="+mj-lt"/>
                <a:cs typeface="Times New Roman" pitchFamily="18" charset="0"/>
              </a:rPr>
              <a:t>Q</a:t>
            </a:r>
            <a:r>
              <a:rPr lang="en-US" sz="2400" dirty="0">
                <a:latin typeface="+mj-lt"/>
                <a:cs typeface="Times New Roman" pitchFamily="18" charset="0"/>
              </a:rPr>
              <a:t> = </a:t>
            </a:r>
            <a:r>
              <a:rPr lang="en-US" sz="2400" dirty="0" err="1">
                <a:latin typeface="+mj-lt"/>
                <a:cs typeface="Times New Roman" pitchFamily="18" charset="0"/>
              </a:rPr>
              <a:t>Q</a:t>
            </a:r>
            <a:r>
              <a:rPr lang="en-US" sz="2400" baseline="-25000" dirty="0" err="1">
                <a:latin typeface="+mj-lt"/>
                <a:cs typeface="Times New Roman" pitchFamily="18" charset="0"/>
              </a:rPr>
              <a:t>x</a:t>
            </a:r>
            <a:r>
              <a:rPr lang="en-US" sz="2400" dirty="0">
                <a:latin typeface="+mj-lt"/>
                <a:cs typeface="Times New Roman" pitchFamily="18" charset="0"/>
              </a:rPr>
              <a:t> + </a:t>
            </a:r>
            <a:r>
              <a:rPr lang="en-US" sz="2400" dirty="0" err="1">
                <a:latin typeface="+mj-lt"/>
                <a:cs typeface="Times New Roman" pitchFamily="18" charset="0"/>
              </a:rPr>
              <a:t>Q</a:t>
            </a:r>
            <a:r>
              <a:rPr lang="en-US" sz="2400" baseline="-25000" dirty="0" err="1">
                <a:latin typeface="+mj-lt"/>
                <a:cs typeface="Times New Roman" pitchFamily="18" charset="0"/>
              </a:rPr>
              <a:t>y</a:t>
            </a:r>
            <a:endParaRPr lang="en-US" sz="2400" baseline="-25000" dirty="0">
              <a:latin typeface="+mj-lt"/>
            </a:endParaRPr>
          </a:p>
        </p:txBody>
      </p:sp>
      <p:sp>
        <p:nvSpPr>
          <p:cNvPr id="24581" name="Rectangle 5"/>
          <p:cNvSpPr>
            <a:spLocks noChangeArrowheads="1"/>
          </p:cNvSpPr>
          <p:nvPr/>
        </p:nvSpPr>
        <p:spPr bwMode="auto">
          <a:xfrm>
            <a:off x="1066800" y="4695825"/>
            <a:ext cx="1098550" cy="1187450"/>
          </a:xfrm>
          <a:prstGeom prst="rect">
            <a:avLst/>
          </a:prstGeom>
          <a:noFill/>
          <a:ln w="12700">
            <a:noFill/>
            <a:miter lim="800000"/>
            <a:headEnd type="none" w="sm" len="sm"/>
            <a:tailEnd type="none" w="sm" len="sm"/>
          </a:ln>
        </p:spPr>
        <p:txBody>
          <a:bodyPr wrap="none" anchor="ctr">
            <a:spAutoFit/>
          </a:bodyPr>
          <a:lstStyle/>
          <a:p>
            <a:r>
              <a:rPr lang="en-US">
                <a:latin typeface="Times" pitchFamily="18" charset="0"/>
                <a:cs typeface="Times New Roman" pitchFamily="18" charset="0"/>
              </a:rPr>
              <a:t>	</a:t>
            </a:r>
          </a:p>
          <a:p>
            <a:endParaRPr lang="en-US">
              <a:latin typeface="Corbel" pitchFamily="34" charset="0"/>
            </a:endParaRPr>
          </a:p>
          <a:p>
            <a:r>
              <a:rPr lang="en-US">
                <a:latin typeface="Times" pitchFamily="18" charset="0"/>
                <a:cs typeface="Times New Roman" pitchFamily="18" charset="0"/>
              </a:rPr>
              <a:t>	</a:t>
            </a:r>
            <a:endParaRPr lang="en-US"/>
          </a:p>
        </p:txBody>
      </p:sp>
      <p:sp>
        <p:nvSpPr>
          <p:cNvPr id="24582" name="Rectangle 7"/>
          <p:cNvSpPr>
            <a:spLocks noChangeArrowheads="1"/>
          </p:cNvSpPr>
          <p:nvPr/>
        </p:nvSpPr>
        <p:spPr bwMode="auto">
          <a:xfrm>
            <a:off x="1447800" y="4343400"/>
            <a:ext cx="2100263" cy="523220"/>
          </a:xfrm>
          <a:prstGeom prst="rect">
            <a:avLst/>
          </a:prstGeom>
          <a:noFill/>
          <a:ln w="12700">
            <a:noFill/>
            <a:miter lim="800000"/>
            <a:headEnd type="none" w="sm" len="sm"/>
            <a:tailEnd type="none" w="sm" len="sm"/>
          </a:ln>
        </p:spPr>
        <p:txBody>
          <a:bodyPr>
            <a:spAutoFit/>
          </a:bodyPr>
          <a:lstStyle/>
          <a:p>
            <a:pPr>
              <a:spcBef>
                <a:spcPct val="50000"/>
              </a:spcBef>
            </a:pPr>
            <a:r>
              <a:rPr lang="en-US" sz="2800" dirty="0">
                <a:solidFill>
                  <a:srgbClr val="FF0000"/>
                </a:solidFill>
                <a:cs typeface="Arial" pitchFamily="34" charset="0"/>
              </a:rPr>
              <a:t>{</a:t>
            </a:r>
            <a:r>
              <a:rPr lang="en-US" sz="2800" b="1" dirty="0">
                <a:solidFill>
                  <a:srgbClr val="FF0000"/>
                </a:solidFill>
                <a:cs typeface="Arial" pitchFamily="34" charset="0"/>
              </a:rPr>
              <a:t>Q</a:t>
            </a:r>
            <a:r>
              <a:rPr lang="en-US" sz="2800" dirty="0">
                <a:solidFill>
                  <a:srgbClr val="FF0000"/>
                </a:solidFill>
                <a:cs typeface="Arial" pitchFamily="34" charset="0"/>
              </a:rPr>
              <a:t>} = [G] {v}</a:t>
            </a:r>
          </a:p>
        </p:txBody>
      </p:sp>
      <p:sp>
        <p:nvSpPr>
          <p:cNvPr id="24583" name="Rectangle 9"/>
          <p:cNvSpPr>
            <a:spLocks noChangeArrowheads="1"/>
          </p:cNvSpPr>
          <p:nvPr/>
        </p:nvSpPr>
        <p:spPr bwMode="auto">
          <a:xfrm>
            <a:off x="1447800" y="5715000"/>
            <a:ext cx="2591287" cy="523220"/>
          </a:xfrm>
          <a:prstGeom prst="rect">
            <a:avLst/>
          </a:prstGeom>
          <a:noFill/>
          <a:ln w="12700">
            <a:noFill/>
            <a:miter lim="800000"/>
            <a:headEnd type="none" w="sm" len="sm"/>
            <a:tailEnd type="none" w="sm" len="sm"/>
          </a:ln>
        </p:spPr>
        <p:txBody>
          <a:bodyPr wrap="none">
            <a:spAutoFit/>
          </a:bodyPr>
          <a:lstStyle/>
          <a:p>
            <a:r>
              <a:rPr lang="en-US" sz="2800" dirty="0">
                <a:solidFill>
                  <a:srgbClr val="FF0000"/>
                </a:solidFill>
                <a:cs typeface="Arial" pitchFamily="34" charset="0"/>
              </a:rPr>
              <a:t>{</a:t>
            </a:r>
            <a:r>
              <a:rPr lang="en-US" sz="2800" b="1" dirty="0">
                <a:solidFill>
                  <a:srgbClr val="FF0000"/>
                </a:solidFill>
                <a:cs typeface="Arial" pitchFamily="34" charset="0"/>
              </a:rPr>
              <a:t>Q</a:t>
            </a:r>
            <a:r>
              <a:rPr lang="en-US" sz="2800" dirty="0">
                <a:solidFill>
                  <a:srgbClr val="FF0000"/>
                </a:solidFill>
                <a:cs typeface="Arial" pitchFamily="34" charset="0"/>
              </a:rPr>
              <a:t>} = -</a:t>
            </a:r>
            <a:r>
              <a:rPr lang="en-US" sz="2800" dirty="0">
                <a:solidFill>
                  <a:srgbClr val="FF0000"/>
                </a:solidFill>
                <a:latin typeface="Symbol" pitchFamily="18" charset="2"/>
                <a:cs typeface="Arial" pitchFamily="34" charset="0"/>
              </a:rPr>
              <a:t>D</a:t>
            </a:r>
            <a:r>
              <a:rPr lang="en-US" sz="2800" dirty="0">
                <a:solidFill>
                  <a:srgbClr val="FF0000"/>
                </a:solidFill>
                <a:cs typeface="Arial" pitchFamily="34" charset="0"/>
              </a:rPr>
              <a:t>[B]</a:t>
            </a:r>
            <a:r>
              <a:rPr lang="en-US" sz="2800" baseline="30000" dirty="0">
                <a:solidFill>
                  <a:srgbClr val="FF0000"/>
                </a:solidFill>
                <a:cs typeface="Arial" pitchFamily="34" charset="0"/>
              </a:rPr>
              <a:t>T</a:t>
            </a:r>
            <a:r>
              <a:rPr lang="en-US" sz="2800" dirty="0">
                <a:solidFill>
                  <a:srgbClr val="FF0000"/>
                </a:solidFill>
                <a:cs typeface="Arial" pitchFamily="34" charset="0"/>
              </a:rPr>
              <a:t> {v}</a:t>
            </a:r>
          </a:p>
        </p:txBody>
      </p:sp>
      <p:sp>
        <p:nvSpPr>
          <p:cNvPr id="24584" name="Rectangle 11"/>
          <p:cNvSpPr>
            <a:spLocks noChangeArrowheads="1"/>
          </p:cNvSpPr>
          <p:nvPr/>
        </p:nvSpPr>
        <p:spPr bwMode="auto">
          <a:xfrm>
            <a:off x="1093788" y="5105400"/>
            <a:ext cx="3352969" cy="461665"/>
          </a:xfrm>
          <a:prstGeom prst="rect">
            <a:avLst/>
          </a:prstGeom>
          <a:noFill/>
          <a:ln w="12700">
            <a:noFill/>
            <a:miter lim="800000"/>
            <a:headEnd type="none" w="sm" len="sm"/>
            <a:tailEnd type="none" w="sm" len="sm"/>
          </a:ln>
        </p:spPr>
        <p:txBody>
          <a:bodyPr wrap="none">
            <a:spAutoFit/>
          </a:bodyPr>
          <a:lstStyle/>
          <a:p>
            <a:r>
              <a:rPr lang="en-US" sz="2400" dirty="0">
                <a:latin typeface="+mj-lt"/>
                <a:cs typeface="Times New Roman" pitchFamily="18" charset="0"/>
              </a:rPr>
              <a:t>Note that [G] = -</a:t>
            </a:r>
            <a:r>
              <a:rPr lang="en-US" sz="2400" dirty="0">
                <a:latin typeface="Symbol" pitchFamily="18" charset="2"/>
                <a:cs typeface="Times New Roman" pitchFamily="18" charset="0"/>
              </a:rPr>
              <a:t>D</a:t>
            </a:r>
            <a:r>
              <a:rPr lang="en-US" sz="2400" dirty="0">
                <a:latin typeface="+mj-lt"/>
                <a:cs typeface="Times New Roman" pitchFamily="18" charset="0"/>
              </a:rPr>
              <a:t>[B]</a:t>
            </a:r>
            <a:r>
              <a:rPr lang="en-US" sz="2400" baseline="30000" dirty="0">
                <a:latin typeface="+mj-lt"/>
                <a:cs typeface="Times New Roman" pitchFamily="18" charset="0"/>
              </a:rPr>
              <a:t>T</a:t>
            </a:r>
            <a:r>
              <a:rPr lang="en-US" sz="2400" dirty="0">
                <a:latin typeface="+mj-lt"/>
                <a:cs typeface="Times New Roman" pitchFamily="18" charset="0"/>
              </a:rPr>
              <a:t> or:</a:t>
            </a:r>
          </a:p>
        </p:txBody>
      </p:sp>
      <p:graphicFrame>
        <p:nvGraphicFramePr>
          <p:cNvPr id="24578" name="Object 2"/>
          <p:cNvGraphicFramePr>
            <a:graphicFrameLocks noChangeAspect="1"/>
          </p:cNvGraphicFramePr>
          <p:nvPr/>
        </p:nvGraphicFramePr>
        <p:xfrm>
          <a:off x="1409700" y="2609850"/>
          <a:ext cx="4433888" cy="1428750"/>
        </p:xfrm>
        <a:graphic>
          <a:graphicData uri="http://schemas.openxmlformats.org/presentationml/2006/ole">
            <mc:AlternateContent xmlns:mc="http://schemas.openxmlformats.org/markup-compatibility/2006">
              <mc:Choice xmlns:v="urn:schemas-microsoft-com:vml" Requires="v">
                <p:oleObj name="Equation" r:id="rId3" imgW="2286000" imgH="736560" progId="Equation.3">
                  <p:embed/>
                </p:oleObj>
              </mc:Choice>
              <mc:Fallback>
                <p:oleObj name="Equation" r:id="rId3" imgW="2286000" imgH="7365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1409700" y="2609850"/>
                        <a:ext cx="4433888" cy="142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Linear Triangle Derivation, cont.</a:t>
            </a:r>
          </a:p>
        </p:txBody>
      </p:sp>
      <p:sp>
        <p:nvSpPr>
          <p:cNvPr id="25604" name="Rectangle 5"/>
          <p:cNvSpPr>
            <a:spLocks noChangeArrowheads="1"/>
          </p:cNvSpPr>
          <p:nvPr/>
        </p:nvSpPr>
        <p:spPr bwMode="auto">
          <a:xfrm>
            <a:off x="3232150" y="2281238"/>
            <a:ext cx="342900" cy="647700"/>
          </a:xfrm>
          <a:prstGeom prst="rect">
            <a:avLst/>
          </a:prstGeom>
          <a:noFill/>
          <a:ln w="12700">
            <a:noFill/>
            <a:miter lim="800000"/>
            <a:headEnd type="none" w="sm" len="sm"/>
            <a:tailEnd type="none" w="sm" len="sm"/>
          </a:ln>
        </p:spPr>
        <p:txBody>
          <a:bodyPr wrap="none" lIns="342792" tIns="152352" rIns="0" bIns="38088" anchor="ctr">
            <a:spAutoFit/>
          </a:bodyPr>
          <a:lstStyle/>
          <a:p>
            <a:endParaRPr lang="en-US" sz="1200" b="1">
              <a:cs typeface="Times New Roman" pitchFamily="18" charset="0"/>
            </a:endParaRPr>
          </a:p>
          <a:p>
            <a:endParaRPr lang="en-US"/>
          </a:p>
        </p:txBody>
      </p:sp>
      <p:sp>
        <p:nvSpPr>
          <p:cNvPr id="25605" name="Rectangle 7"/>
          <p:cNvSpPr>
            <a:spLocks noChangeArrowheads="1"/>
          </p:cNvSpPr>
          <p:nvPr/>
        </p:nvSpPr>
        <p:spPr bwMode="auto">
          <a:xfrm>
            <a:off x="1600200" y="5608638"/>
            <a:ext cx="2071688" cy="519112"/>
          </a:xfrm>
          <a:prstGeom prst="rect">
            <a:avLst/>
          </a:prstGeom>
          <a:noFill/>
          <a:ln w="12700">
            <a:noFill/>
            <a:miter lim="800000"/>
            <a:headEnd type="none" w="sm" len="sm"/>
            <a:tailEnd type="none" w="sm" len="sm"/>
          </a:ln>
        </p:spPr>
        <p:txBody>
          <a:bodyPr wrap="none" anchor="ctr">
            <a:spAutoFit/>
          </a:bodyPr>
          <a:lstStyle/>
          <a:p>
            <a:r>
              <a:rPr lang="en-US" sz="2800">
                <a:solidFill>
                  <a:srgbClr val="FF0000"/>
                </a:solidFill>
                <a:cs typeface="Arial" pitchFamily="34" charset="0"/>
              </a:rPr>
              <a:t>{v} = - [K] {i}</a:t>
            </a:r>
          </a:p>
        </p:txBody>
      </p:sp>
      <p:sp>
        <p:nvSpPr>
          <p:cNvPr id="25606" name="Rectangle 9"/>
          <p:cNvSpPr>
            <a:spLocks noChangeArrowheads="1"/>
          </p:cNvSpPr>
          <p:nvPr/>
        </p:nvSpPr>
        <p:spPr bwMode="auto">
          <a:xfrm>
            <a:off x="814388" y="1665288"/>
            <a:ext cx="4904932" cy="523220"/>
          </a:xfrm>
          <a:prstGeom prst="rect">
            <a:avLst/>
          </a:prstGeom>
          <a:noFill/>
          <a:ln w="12700">
            <a:noFill/>
            <a:miter lim="800000"/>
            <a:headEnd type="none" w="sm" len="sm"/>
            <a:tailEnd type="none" w="sm" len="sm"/>
          </a:ln>
        </p:spPr>
        <p:txBody>
          <a:bodyPr wrap="none">
            <a:spAutoFit/>
          </a:bodyPr>
          <a:lstStyle/>
          <a:p>
            <a:r>
              <a:rPr lang="en-US" sz="2800" dirty="0">
                <a:latin typeface="+mj-lt"/>
                <a:cs typeface="Times New Roman" pitchFamily="18" charset="0"/>
              </a:rPr>
              <a:t>(3) Relate velocities to gradients</a:t>
            </a:r>
          </a:p>
        </p:txBody>
      </p:sp>
      <p:sp>
        <p:nvSpPr>
          <p:cNvPr id="25607" name="Rectangle 11"/>
          <p:cNvSpPr>
            <a:spLocks noChangeArrowheads="1"/>
          </p:cNvSpPr>
          <p:nvPr/>
        </p:nvSpPr>
        <p:spPr bwMode="auto">
          <a:xfrm>
            <a:off x="1447800" y="2362200"/>
            <a:ext cx="3124200" cy="400110"/>
          </a:xfrm>
          <a:prstGeom prst="rect">
            <a:avLst/>
          </a:prstGeom>
          <a:noFill/>
          <a:ln w="12700">
            <a:noFill/>
            <a:miter lim="800000"/>
            <a:headEnd type="none" w="sm" len="sm"/>
            <a:tailEnd type="none" w="sm" len="sm"/>
          </a:ln>
        </p:spPr>
        <p:txBody>
          <a:bodyPr>
            <a:spAutoFit/>
          </a:bodyPr>
          <a:lstStyle/>
          <a:p>
            <a:r>
              <a:rPr lang="en-US" sz="2000" dirty="0">
                <a:latin typeface="+mj-lt"/>
                <a:cs typeface="Times New Roman" pitchFamily="18" charset="0"/>
              </a:rPr>
              <a:t>Use Darcy's law:</a:t>
            </a:r>
            <a:endParaRPr lang="en-US" sz="2000" dirty="0">
              <a:latin typeface="+mj-lt"/>
            </a:endParaRPr>
          </a:p>
        </p:txBody>
      </p:sp>
      <p:sp>
        <p:nvSpPr>
          <p:cNvPr id="25608" name="Rectangle 13"/>
          <p:cNvSpPr>
            <a:spLocks noChangeArrowheads="1"/>
          </p:cNvSpPr>
          <p:nvPr/>
        </p:nvSpPr>
        <p:spPr bwMode="auto">
          <a:xfrm>
            <a:off x="1600200" y="2971800"/>
            <a:ext cx="1518364" cy="584775"/>
          </a:xfrm>
          <a:prstGeom prst="rect">
            <a:avLst/>
          </a:prstGeom>
          <a:noFill/>
          <a:ln w="12700">
            <a:noFill/>
            <a:miter lim="800000"/>
            <a:headEnd type="none" w="sm" len="sm"/>
            <a:tailEnd type="none" w="sm" len="sm"/>
          </a:ln>
        </p:spPr>
        <p:txBody>
          <a:bodyPr wrap="none">
            <a:spAutoFit/>
          </a:bodyPr>
          <a:lstStyle/>
          <a:p>
            <a:r>
              <a:rPr lang="en-US" sz="3200" dirty="0">
                <a:cs typeface="Arial" pitchFamily="34" charset="0"/>
              </a:rPr>
              <a:t>v = - k </a:t>
            </a:r>
            <a:r>
              <a:rPr lang="en-US" sz="3200" dirty="0" err="1">
                <a:cs typeface="Arial" pitchFamily="34" charset="0"/>
              </a:rPr>
              <a:t>i</a:t>
            </a:r>
            <a:endParaRPr lang="en-US" sz="3200" dirty="0">
              <a:cs typeface="Arial" pitchFamily="34" charset="0"/>
            </a:endParaRPr>
          </a:p>
        </p:txBody>
      </p:sp>
      <p:sp>
        <p:nvSpPr>
          <p:cNvPr id="25609" name="Rectangle 15"/>
          <p:cNvSpPr>
            <a:spLocks noChangeArrowheads="1"/>
          </p:cNvSpPr>
          <p:nvPr/>
        </p:nvSpPr>
        <p:spPr bwMode="auto">
          <a:xfrm>
            <a:off x="0" y="3152775"/>
            <a:ext cx="9144000" cy="0"/>
          </a:xfrm>
          <a:prstGeom prst="rect">
            <a:avLst/>
          </a:prstGeom>
          <a:noFill/>
          <a:ln w="12700">
            <a:noFill/>
            <a:miter lim="800000"/>
            <a:headEnd type="none" w="sm" len="sm"/>
            <a:tailEnd type="none" w="sm" len="sm"/>
          </a:ln>
        </p:spPr>
        <p:txBody>
          <a:bodyPr wrap="none" anchor="ctr">
            <a:spAutoFit/>
          </a:bodyPr>
          <a:lstStyle/>
          <a:p>
            <a:endParaRPr lang="en-US">
              <a:latin typeface="Corbel" pitchFamily="34" charset="0"/>
            </a:endParaRPr>
          </a:p>
        </p:txBody>
      </p:sp>
      <p:graphicFrame>
        <p:nvGraphicFramePr>
          <p:cNvPr id="25602" name="Object 2"/>
          <p:cNvGraphicFramePr>
            <a:graphicFrameLocks noChangeAspect="1"/>
          </p:cNvGraphicFramePr>
          <p:nvPr/>
        </p:nvGraphicFramePr>
        <p:xfrm>
          <a:off x="1600200" y="3886200"/>
          <a:ext cx="4227513" cy="1295400"/>
        </p:xfrm>
        <a:graphic>
          <a:graphicData uri="http://schemas.openxmlformats.org/presentationml/2006/ole">
            <mc:AlternateContent xmlns:mc="http://schemas.openxmlformats.org/markup-compatibility/2006">
              <mc:Choice xmlns:v="urn:schemas-microsoft-com:vml" Requires="v">
                <p:oleObj name="Equation" r:id="rId3" imgW="1574640" imgH="482400" progId="Equation.3">
                  <p:embed/>
                </p:oleObj>
              </mc:Choice>
              <mc:Fallback>
                <p:oleObj name="Equation" r:id="rId3" imgW="1574640" imgH="482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1600200" y="3886200"/>
                        <a:ext cx="4227513"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Linear Triangle Derivation, cont.</a:t>
            </a:r>
            <a:endParaRPr lang="en-US" dirty="0"/>
          </a:p>
        </p:txBody>
      </p:sp>
      <p:sp>
        <p:nvSpPr>
          <p:cNvPr id="41987" name="Rectangle 6"/>
          <p:cNvSpPr>
            <a:spLocks noChangeArrowheads="1"/>
          </p:cNvSpPr>
          <p:nvPr/>
        </p:nvSpPr>
        <p:spPr bwMode="auto">
          <a:xfrm>
            <a:off x="1600200" y="2286000"/>
            <a:ext cx="4572000" cy="2308324"/>
          </a:xfrm>
          <a:prstGeom prst="rect">
            <a:avLst/>
          </a:prstGeom>
          <a:noFill/>
          <a:ln w="12700">
            <a:noFill/>
            <a:miter lim="800000"/>
            <a:headEnd type="none" w="sm" len="sm"/>
            <a:tailEnd type="none" w="sm" len="sm"/>
          </a:ln>
        </p:spPr>
        <p:txBody>
          <a:bodyPr>
            <a:spAutoFit/>
          </a:bodyPr>
          <a:lstStyle/>
          <a:p>
            <a:r>
              <a:rPr lang="en-US" sz="2400" dirty="0">
                <a:cs typeface="Arial" pitchFamily="34" charset="0"/>
              </a:rPr>
              <a:t>(1) {</a:t>
            </a:r>
            <a:r>
              <a:rPr lang="en-US" sz="2400" dirty="0" err="1">
                <a:cs typeface="Arial" pitchFamily="34" charset="0"/>
              </a:rPr>
              <a:t>i</a:t>
            </a:r>
            <a:r>
              <a:rPr lang="en-US" sz="2400" dirty="0">
                <a:cs typeface="Arial" pitchFamily="34" charset="0"/>
              </a:rPr>
              <a:t>} = [B] {h}</a:t>
            </a:r>
          </a:p>
          <a:p>
            <a:endParaRPr lang="en-US" sz="2400" dirty="0">
              <a:cs typeface="Arial" pitchFamily="34" charset="0"/>
            </a:endParaRPr>
          </a:p>
          <a:p>
            <a:r>
              <a:rPr lang="en-US" sz="2400" dirty="0">
                <a:cs typeface="Arial" pitchFamily="34" charset="0"/>
              </a:rPr>
              <a:t>(2) {</a:t>
            </a:r>
            <a:r>
              <a:rPr lang="en-US" sz="2400" b="1" dirty="0">
                <a:cs typeface="Arial" pitchFamily="34" charset="0"/>
              </a:rPr>
              <a:t>Q</a:t>
            </a:r>
            <a:r>
              <a:rPr lang="en-US" sz="2400" dirty="0">
                <a:cs typeface="Arial" pitchFamily="34" charset="0"/>
              </a:rPr>
              <a:t>} = -</a:t>
            </a:r>
            <a:r>
              <a:rPr lang="en-US" sz="2400" dirty="0">
                <a:latin typeface="Symbol" pitchFamily="18" charset="2"/>
                <a:cs typeface="Arial" pitchFamily="34" charset="0"/>
              </a:rPr>
              <a:t>D</a:t>
            </a:r>
            <a:r>
              <a:rPr lang="en-US" sz="2400" dirty="0">
                <a:cs typeface="Arial" pitchFamily="34" charset="0"/>
              </a:rPr>
              <a:t>[B]</a:t>
            </a:r>
            <a:r>
              <a:rPr lang="en-US" sz="2400" baseline="30000" dirty="0">
                <a:cs typeface="Arial" pitchFamily="34" charset="0"/>
              </a:rPr>
              <a:t>T</a:t>
            </a:r>
            <a:r>
              <a:rPr lang="en-US" sz="2400" dirty="0">
                <a:cs typeface="Arial" pitchFamily="34" charset="0"/>
              </a:rPr>
              <a:t> {v}</a:t>
            </a:r>
          </a:p>
          <a:p>
            <a:endParaRPr lang="en-US" sz="2400" dirty="0">
              <a:cs typeface="Arial" pitchFamily="34" charset="0"/>
            </a:endParaRPr>
          </a:p>
          <a:p>
            <a:r>
              <a:rPr lang="en-US" sz="2400" dirty="0">
                <a:cs typeface="Arial" pitchFamily="34" charset="0"/>
              </a:rPr>
              <a:t>(3) {v} = - [K] {</a:t>
            </a:r>
            <a:r>
              <a:rPr lang="en-US" sz="2400" dirty="0" err="1">
                <a:cs typeface="Arial" pitchFamily="34" charset="0"/>
              </a:rPr>
              <a:t>i</a:t>
            </a:r>
            <a:r>
              <a:rPr lang="en-US" sz="2400" dirty="0">
                <a:cs typeface="Arial" pitchFamily="34" charset="0"/>
              </a:rPr>
              <a:t>}</a:t>
            </a:r>
          </a:p>
          <a:p>
            <a:endParaRPr lang="en-US" sz="2400" dirty="0">
              <a:cs typeface="Arial" pitchFamily="34" charset="0"/>
            </a:endParaRPr>
          </a:p>
        </p:txBody>
      </p:sp>
      <p:sp>
        <p:nvSpPr>
          <p:cNvPr id="41988" name="Rectangle 8"/>
          <p:cNvSpPr>
            <a:spLocks noChangeArrowheads="1"/>
          </p:cNvSpPr>
          <p:nvPr/>
        </p:nvSpPr>
        <p:spPr bwMode="auto">
          <a:xfrm>
            <a:off x="1752600" y="5257800"/>
            <a:ext cx="4572000" cy="461665"/>
          </a:xfrm>
          <a:prstGeom prst="rect">
            <a:avLst/>
          </a:prstGeom>
          <a:noFill/>
          <a:ln w="12700">
            <a:noFill/>
            <a:miter lim="800000"/>
            <a:headEnd type="none" w="sm" len="sm"/>
            <a:tailEnd type="none" w="sm" len="sm"/>
          </a:ln>
        </p:spPr>
        <p:txBody>
          <a:bodyPr>
            <a:spAutoFit/>
          </a:bodyPr>
          <a:lstStyle/>
          <a:p>
            <a:r>
              <a:rPr lang="en-US" sz="2400">
                <a:cs typeface="Arial" pitchFamily="34" charset="0"/>
              </a:rPr>
              <a:t>{v} = - [K] [B] {h}</a:t>
            </a:r>
          </a:p>
        </p:txBody>
      </p:sp>
      <p:sp>
        <p:nvSpPr>
          <p:cNvPr id="41989" name="Rectangle 10"/>
          <p:cNvSpPr>
            <a:spLocks noChangeArrowheads="1"/>
          </p:cNvSpPr>
          <p:nvPr/>
        </p:nvSpPr>
        <p:spPr bwMode="auto">
          <a:xfrm>
            <a:off x="1295400" y="1604963"/>
            <a:ext cx="2448106" cy="584775"/>
          </a:xfrm>
          <a:prstGeom prst="rect">
            <a:avLst/>
          </a:prstGeom>
          <a:noFill/>
          <a:ln w="12700">
            <a:noFill/>
            <a:miter lim="800000"/>
            <a:headEnd type="none" w="sm" len="sm"/>
            <a:tailEnd type="none" w="sm" len="sm"/>
          </a:ln>
        </p:spPr>
        <p:txBody>
          <a:bodyPr wrap="none">
            <a:spAutoFit/>
          </a:bodyPr>
          <a:lstStyle/>
          <a:p>
            <a:r>
              <a:rPr lang="en-US" sz="3200" dirty="0">
                <a:latin typeface="+mj-lt"/>
                <a:cs typeface="Times New Roman" pitchFamily="18" charset="0"/>
              </a:rPr>
              <a:t>Summarizing</a:t>
            </a:r>
          </a:p>
        </p:txBody>
      </p:sp>
      <p:sp>
        <p:nvSpPr>
          <p:cNvPr id="41990" name="Rectangle 12"/>
          <p:cNvSpPr>
            <a:spLocks noChangeArrowheads="1"/>
          </p:cNvSpPr>
          <p:nvPr/>
        </p:nvSpPr>
        <p:spPr bwMode="auto">
          <a:xfrm>
            <a:off x="1219200" y="4471988"/>
            <a:ext cx="3841116" cy="584775"/>
          </a:xfrm>
          <a:prstGeom prst="rect">
            <a:avLst/>
          </a:prstGeom>
          <a:noFill/>
          <a:ln w="12700">
            <a:noFill/>
            <a:miter lim="800000"/>
            <a:headEnd type="none" w="sm" len="sm"/>
            <a:tailEnd type="none" w="sm" len="sm"/>
          </a:ln>
        </p:spPr>
        <p:txBody>
          <a:bodyPr wrap="none">
            <a:spAutoFit/>
          </a:bodyPr>
          <a:lstStyle/>
          <a:p>
            <a:r>
              <a:rPr lang="en-US" sz="3200">
                <a:latin typeface="+mj-lt"/>
                <a:cs typeface="Times New Roman" pitchFamily="18" charset="0"/>
              </a:rPr>
              <a:t>Substitute (1) into (3):</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Linear Triangle Derivation, cont.</a:t>
            </a:r>
          </a:p>
        </p:txBody>
      </p:sp>
      <p:sp>
        <p:nvSpPr>
          <p:cNvPr id="43011" name="Rectangle 4"/>
          <p:cNvSpPr>
            <a:spLocks noChangeArrowheads="1"/>
          </p:cNvSpPr>
          <p:nvPr/>
        </p:nvSpPr>
        <p:spPr bwMode="auto">
          <a:xfrm>
            <a:off x="892175" y="4455122"/>
            <a:ext cx="6175088" cy="1846659"/>
          </a:xfrm>
          <a:prstGeom prst="rect">
            <a:avLst/>
          </a:prstGeom>
          <a:noFill/>
          <a:ln w="12700">
            <a:noFill/>
            <a:miter lim="800000"/>
            <a:headEnd type="none" w="sm" len="sm"/>
            <a:tailEnd type="none" w="sm" len="sm"/>
          </a:ln>
        </p:spPr>
        <p:txBody>
          <a:bodyPr wrap="none" anchor="ctr">
            <a:spAutoFit/>
          </a:bodyPr>
          <a:lstStyle/>
          <a:p>
            <a:r>
              <a:rPr lang="en-US" sz="2400" dirty="0">
                <a:latin typeface="+mj-lt"/>
                <a:cs typeface="Times New Roman" pitchFamily="18" charset="0"/>
              </a:rPr>
              <a:t>where</a:t>
            </a:r>
          </a:p>
          <a:p>
            <a:endParaRPr lang="en-US" dirty="0">
              <a:latin typeface="Corbel" pitchFamily="34" charset="0"/>
            </a:endParaRPr>
          </a:p>
          <a:p>
            <a:r>
              <a:rPr lang="en-US" sz="2400" dirty="0">
                <a:latin typeface="Times" pitchFamily="18" charset="0"/>
                <a:cs typeface="Times New Roman" pitchFamily="18" charset="0"/>
              </a:rPr>
              <a:t>	</a:t>
            </a:r>
            <a:r>
              <a:rPr lang="en-US" sz="2400" dirty="0">
                <a:cs typeface="Arial" pitchFamily="34" charset="0"/>
              </a:rPr>
              <a:t>[T] = "Element transmissibility matrix"</a:t>
            </a:r>
            <a:endParaRPr lang="en-US" dirty="0">
              <a:cs typeface="Arial" pitchFamily="34" charset="0"/>
            </a:endParaRPr>
          </a:p>
          <a:p>
            <a:r>
              <a:rPr lang="en-US" sz="2400" dirty="0">
                <a:cs typeface="Arial" pitchFamily="34" charset="0"/>
              </a:rPr>
              <a:t>	</a:t>
            </a:r>
          </a:p>
          <a:p>
            <a:r>
              <a:rPr lang="en-US" sz="2400" dirty="0">
                <a:cs typeface="Arial" pitchFamily="34" charset="0"/>
              </a:rPr>
              <a:t>	[T] = </a:t>
            </a:r>
            <a:r>
              <a:rPr lang="en-US" sz="2400" dirty="0">
                <a:latin typeface="Symbol" pitchFamily="18" charset="2"/>
                <a:cs typeface="Arial" pitchFamily="34" charset="0"/>
              </a:rPr>
              <a:t>D</a:t>
            </a:r>
            <a:r>
              <a:rPr lang="en-US" sz="2400" dirty="0">
                <a:cs typeface="Arial" pitchFamily="34" charset="0"/>
              </a:rPr>
              <a:t>[B]</a:t>
            </a:r>
            <a:r>
              <a:rPr lang="en-US" sz="2400" baseline="30000" dirty="0">
                <a:cs typeface="Arial" pitchFamily="34" charset="0"/>
              </a:rPr>
              <a:t>T</a:t>
            </a:r>
            <a:r>
              <a:rPr lang="en-US" sz="2400" dirty="0">
                <a:cs typeface="Arial" pitchFamily="34" charset="0"/>
              </a:rPr>
              <a:t> [K] [B]</a:t>
            </a:r>
          </a:p>
        </p:txBody>
      </p:sp>
      <p:sp>
        <p:nvSpPr>
          <p:cNvPr id="43012" name="Rectangle 6"/>
          <p:cNvSpPr>
            <a:spLocks noChangeArrowheads="1"/>
          </p:cNvSpPr>
          <p:nvPr/>
        </p:nvSpPr>
        <p:spPr bwMode="auto">
          <a:xfrm>
            <a:off x="892175" y="1905000"/>
            <a:ext cx="2561920" cy="461665"/>
          </a:xfrm>
          <a:prstGeom prst="rect">
            <a:avLst/>
          </a:prstGeom>
          <a:noFill/>
          <a:ln w="12700">
            <a:noFill/>
            <a:miter lim="800000"/>
            <a:headEnd type="none" w="sm" len="sm"/>
            <a:tailEnd type="none" w="sm" len="sm"/>
          </a:ln>
        </p:spPr>
        <p:txBody>
          <a:bodyPr wrap="none">
            <a:spAutoFit/>
          </a:bodyPr>
          <a:lstStyle/>
          <a:p>
            <a:r>
              <a:rPr lang="en-US" sz="2400" dirty="0">
                <a:latin typeface="+mj-lt"/>
                <a:cs typeface="Times New Roman" pitchFamily="18" charset="0"/>
              </a:rPr>
              <a:t>Substitute into (2):</a:t>
            </a:r>
          </a:p>
        </p:txBody>
      </p:sp>
      <p:sp>
        <p:nvSpPr>
          <p:cNvPr id="43013" name="Rectangle 8"/>
          <p:cNvSpPr>
            <a:spLocks noChangeArrowheads="1"/>
          </p:cNvSpPr>
          <p:nvPr/>
        </p:nvSpPr>
        <p:spPr bwMode="auto">
          <a:xfrm>
            <a:off x="1905000" y="2590800"/>
            <a:ext cx="3128870" cy="461665"/>
          </a:xfrm>
          <a:prstGeom prst="rect">
            <a:avLst/>
          </a:prstGeom>
          <a:noFill/>
          <a:ln w="12700">
            <a:noFill/>
            <a:miter lim="800000"/>
            <a:headEnd type="none" w="sm" len="sm"/>
            <a:tailEnd type="none" w="sm" len="sm"/>
          </a:ln>
        </p:spPr>
        <p:txBody>
          <a:bodyPr wrap="none">
            <a:spAutoFit/>
          </a:bodyPr>
          <a:lstStyle/>
          <a:p>
            <a:r>
              <a:rPr lang="en-US" sz="2400" dirty="0">
                <a:cs typeface="Arial" pitchFamily="34" charset="0"/>
              </a:rPr>
              <a:t>{</a:t>
            </a:r>
            <a:r>
              <a:rPr lang="en-US" sz="2400" b="1" dirty="0">
                <a:cs typeface="Arial" pitchFamily="34" charset="0"/>
              </a:rPr>
              <a:t>Q</a:t>
            </a:r>
            <a:r>
              <a:rPr lang="en-US" sz="2400" dirty="0">
                <a:cs typeface="Arial" pitchFamily="34" charset="0"/>
              </a:rPr>
              <a:t>} = </a:t>
            </a:r>
            <a:r>
              <a:rPr lang="en-US" sz="2400" dirty="0">
                <a:latin typeface="Symbol" pitchFamily="18" charset="2"/>
                <a:cs typeface="Arial" pitchFamily="34" charset="0"/>
              </a:rPr>
              <a:t>D</a:t>
            </a:r>
            <a:r>
              <a:rPr lang="en-US" sz="2400" dirty="0">
                <a:cs typeface="Arial" pitchFamily="34" charset="0"/>
              </a:rPr>
              <a:t> [B]</a:t>
            </a:r>
            <a:r>
              <a:rPr lang="en-US" sz="2400" baseline="30000" dirty="0">
                <a:cs typeface="Arial" pitchFamily="34" charset="0"/>
              </a:rPr>
              <a:t>T</a:t>
            </a:r>
            <a:r>
              <a:rPr lang="en-US" sz="2400" dirty="0">
                <a:cs typeface="Arial" pitchFamily="34" charset="0"/>
              </a:rPr>
              <a:t> [K] [B] {h}</a:t>
            </a:r>
          </a:p>
        </p:txBody>
      </p:sp>
      <p:sp>
        <p:nvSpPr>
          <p:cNvPr id="43014" name="Rectangle 10"/>
          <p:cNvSpPr>
            <a:spLocks noChangeArrowheads="1"/>
          </p:cNvSpPr>
          <p:nvPr/>
        </p:nvSpPr>
        <p:spPr bwMode="auto">
          <a:xfrm>
            <a:off x="892175" y="3078163"/>
            <a:ext cx="450764" cy="461665"/>
          </a:xfrm>
          <a:prstGeom prst="rect">
            <a:avLst/>
          </a:prstGeom>
          <a:noFill/>
          <a:ln w="12700">
            <a:noFill/>
            <a:miter lim="800000"/>
            <a:headEnd type="none" w="sm" len="sm"/>
            <a:tailEnd type="none" w="sm" len="sm"/>
          </a:ln>
        </p:spPr>
        <p:txBody>
          <a:bodyPr wrap="none">
            <a:spAutoFit/>
          </a:bodyPr>
          <a:lstStyle/>
          <a:p>
            <a:r>
              <a:rPr lang="en-US" sz="2400">
                <a:latin typeface="+mj-lt"/>
                <a:cs typeface="Times New Roman" pitchFamily="18" charset="0"/>
              </a:rPr>
              <a:t>or</a:t>
            </a:r>
          </a:p>
        </p:txBody>
      </p:sp>
      <p:sp>
        <p:nvSpPr>
          <p:cNvPr id="43015" name="Rectangle 12"/>
          <p:cNvSpPr>
            <a:spLocks noChangeArrowheads="1"/>
          </p:cNvSpPr>
          <p:nvPr/>
        </p:nvSpPr>
        <p:spPr bwMode="auto">
          <a:xfrm>
            <a:off x="1828800" y="3733800"/>
            <a:ext cx="1797287" cy="461665"/>
          </a:xfrm>
          <a:prstGeom prst="rect">
            <a:avLst/>
          </a:prstGeom>
          <a:noFill/>
          <a:ln w="12700">
            <a:noFill/>
            <a:miter lim="800000"/>
            <a:headEnd type="none" w="sm" len="sm"/>
            <a:tailEnd type="none" w="sm" len="sm"/>
          </a:ln>
        </p:spPr>
        <p:txBody>
          <a:bodyPr wrap="none">
            <a:spAutoFit/>
          </a:bodyPr>
          <a:lstStyle/>
          <a:p>
            <a:r>
              <a:rPr lang="en-US" sz="2400">
                <a:cs typeface="Arial" pitchFamily="34" charset="0"/>
              </a:rPr>
              <a:t>{</a:t>
            </a:r>
            <a:r>
              <a:rPr lang="en-US" sz="2400" b="1">
                <a:cs typeface="Arial" pitchFamily="34" charset="0"/>
              </a:rPr>
              <a:t>Q</a:t>
            </a:r>
            <a:r>
              <a:rPr lang="en-US" sz="2400">
                <a:cs typeface="Arial" pitchFamily="34" charset="0"/>
              </a:rPr>
              <a:t>} = [T] {h}</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Linear Triangle Derivation, cont.</a:t>
            </a:r>
            <a:endParaRPr lang="en-US" dirty="0"/>
          </a:p>
        </p:txBody>
      </p:sp>
      <p:sp>
        <p:nvSpPr>
          <p:cNvPr id="44035" name="Rectangle 4"/>
          <p:cNvSpPr>
            <a:spLocks noChangeArrowheads="1"/>
          </p:cNvSpPr>
          <p:nvPr/>
        </p:nvSpPr>
        <p:spPr bwMode="auto">
          <a:xfrm>
            <a:off x="762000" y="1751886"/>
            <a:ext cx="7696200" cy="4801314"/>
          </a:xfrm>
          <a:prstGeom prst="rect">
            <a:avLst/>
          </a:prstGeom>
          <a:noFill/>
          <a:ln w="12700">
            <a:noFill/>
            <a:miter lim="800000"/>
            <a:headEnd type="none" w="sm" len="sm"/>
            <a:tailEnd type="none" w="sm" len="sm"/>
          </a:ln>
        </p:spPr>
        <p:txBody>
          <a:bodyPr anchor="ctr">
            <a:spAutoFit/>
          </a:bodyPr>
          <a:lstStyle/>
          <a:p>
            <a:r>
              <a:rPr lang="en-US" sz="2400" dirty="0">
                <a:latin typeface="+mj-lt"/>
                <a:cs typeface="Times New Roman" pitchFamily="18" charset="0"/>
              </a:rPr>
              <a:t>Note that [T] is a function of</a:t>
            </a:r>
          </a:p>
          <a:p>
            <a:endParaRPr lang="en-US" dirty="0">
              <a:latin typeface="+mj-lt"/>
            </a:endParaRPr>
          </a:p>
          <a:p>
            <a:pPr lvl="1"/>
            <a:r>
              <a:rPr lang="en-US" sz="2400" dirty="0">
                <a:latin typeface="+mj-lt"/>
                <a:cs typeface="Times New Roman" pitchFamily="18" charset="0"/>
              </a:rPr>
              <a:t>1. Element geometry</a:t>
            </a:r>
            <a:endParaRPr lang="en-US" dirty="0">
              <a:latin typeface="+mj-lt"/>
            </a:endParaRPr>
          </a:p>
          <a:p>
            <a:pPr lvl="1"/>
            <a:r>
              <a:rPr lang="en-US" sz="2400" dirty="0">
                <a:latin typeface="+mj-lt"/>
                <a:cs typeface="Times New Roman" pitchFamily="18" charset="0"/>
              </a:rPr>
              <a:t>2. Hydraulic conductivity</a:t>
            </a:r>
            <a:endParaRPr lang="en-US" dirty="0">
              <a:latin typeface="+mj-lt"/>
            </a:endParaRPr>
          </a:p>
          <a:p>
            <a:endParaRPr lang="en-US" sz="2400" dirty="0">
              <a:latin typeface="+mj-lt"/>
              <a:cs typeface="Times New Roman" pitchFamily="18" charset="0"/>
            </a:endParaRPr>
          </a:p>
          <a:p>
            <a:r>
              <a:rPr lang="en-US" sz="2400" dirty="0">
                <a:latin typeface="+mj-lt"/>
                <a:cs typeface="Times New Roman" pitchFamily="18" charset="0"/>
              </a:rPr>
              <a:t>Each of the element transmissibility matrices are then combined to form the global transmissibility matrix.</a:t>
            </a:r>
            <a:endParaRPr lang="en-US" dirty="0">
              <a:latin typeface="+mj-lt"/>
            </a:endParaRPr>
          </a:p>
          <a:p>
            <a:endParaRPr lang="en-US" sz="2400" dirty="0">
              <a:latin typeface="+mj-lt"/>
              <a:cs typeface="Times New Roman" pitchFamily="18" charset="0"/>
            </a:endParaRPr>
          </a:p>
          <a:p>
            <a:r>
              <a:rPr lang="en-US" sz="2400" dirty="0">
                <a:latin typeface="+mj-lt"/>
                <a:cs typeface="Times New Roman" pitchFamily="18" charset="0"/>
              </a:rPr>
              <a:t>	</a:t>
            </a:r>
            <a:r>
              <a:rPr lang="en-US" sz="2400" dirty="0">
                <a:cs typeface="Arial" pitchFamily="34" charset="0"/>
              </a:rPr>
              <a:t>{</a:t>
            </a:r>
            <a:r>
              <a:rPr lang="en-US" sz="2400" b="1" dirty="0">
                <a:cs typeface="Arial" pitchFamily="34" charset="0"/>
              </a:rPr>
              <a:t>Q</a:t>
            </a:r>
            <a:r>
              <a:rPr lang="en-US" sz="2400" dirty="0">
                <a:cs typeface="Arial" pitchFamily="34" charset="0"/>
              </a:rPr>
              <a:t>} = [T] {h}</a:t>
            </a:r>
            <a:endParaRPr lang="en-US" dirty="0">
              <a:cs typeface="Arial" pitchFamily="34" charset="0"/>
            </a:endParaRPr>
          </a:p>
          <a:p>
            <a:endParaRPr lang="en-US" sz="2400" dirty="0">
              <a:solidFill>
                <a:srgbClr val="FFFF00"/>
              </a:solidFill>
              <a:latin typeface="+mj-lt"/>
              <a:cs typeface="Times New Roman" pitchFamily="18" charset="0"/>
            </a:endParaRPr>
          </a:p>
          <a:p>
            <a:r>
              <a:rPr lang="en-US" sz="2400" dirty="0">
                <a:latin typeface="+mj-lt"/>
                <a:cs typeface="Times New Roman" pitchFamily="18" charset="0"/>
              </a:rPr>
              <a:t>The equations are then modified using the boundary conditions as explained above and the system of equations is solved for {h}.</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84AF0-2F3B-1768-EF0F-CC51C0AF59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AD84D4-ED7C-5495-AF30-A1EAD7BD9E5F}"/>
              </a:ext>
            </a:extLst>
          </p:cNvPr>
          <p:cNvSpPr>
            <a:spLocks noGrp="1"/>
          </p:cNvSpPr>
          <p:nvPr>
            <p:ph type="title"/>
          </p:nvPr>
        </p:nvSpPr>
        <p:spPr/>
        <p:txBody>
          <a:bodyPr/>
          <a:lstStyle/>
          <a:p>
            <a:r>
              <a:rPr lang="en-US" dirty="0"/>
              <a:t>Mesh Design</a:t>
            </a:r>
          </a:p>
        </p:txBody>
      </p:sp>
      <p:sp>
        <p:nvSpPr>
          <p:cNvPr id="3" name="Text Placeholder 2">
            <a:extLst>
              <a:ext uri="{FF2B5EF4-FFF2-40B4-BE49-F238E27FC236}">
                <a16:creationId xmlns:a16="http://schemas.microsoft.com/office/drawing/2014/main" id="{FC7220BC-6332-3523-BA4F-AB8A51EAA0C6}"/>
              </a:ext>
            </a:extLst>
          </p:cNvPr>
          <p:cNvSpPr>
            <a:spLocks noGrp="1"/>
          </p:cNvSpPr>
          <p:nvPr>
            <p:ph type="body" idx="1"/>
          </p:nvPr>
        </p:nvSpPr>
        <p:spPr/>
        <p:txBody>
          <a:bodyPr/>
          <a:lstStyle/>
          <a:p>
            <a:r>
              <a:rPr lang="en-US" dirty="0"/>
              <a:t>2D profile problems</a:t>
            </a:r>
          </a:p>
        </p:txBody>
      </p:sp>
    </p:spTree>
    <p:extLst>
      <p:ext uri="{BB962C8B-B14F-4D97-AF65-F5344CB8AC3E}">
        <p14:creationId xmlns:p14="http://schemas.microsoft.com/office/powerpoint/2010/main" val="1127152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Mesh Design</a:t>
            </a:r>
            <a:endParaRPr lang="en-US" dirty="0"/>
          </a:p>
        </p:txBody>
      </p:sp>
      <p:sp>
        <p:nvSpPr>
          <p:cNvPr id="26628" name="Rectangle 4"/>
          <p:cNvSpPr>
            <a:spLocks noChangeArrowheads="1"/>
          </p:cNvSpPr>
          <p:nvPr/>
        </p:nvSpPr>
        <p:spPr bwMode="auto">
          <a:xfrm>
            <a:off x="533400" y="1752600"/>
            <a:ext cx="8077200" cy="915988"/>
          </a:xfrm>
          <a:prstGeom prst="rect">
            <a:avLst/>
          </a:prstGeom>
          <a:noFill/>
          <a:ln w="12700">
            <a:noFill/>
            <a:miter lim="800000"/>
            <a:headEnd type="none" w="sm" len="sm"/>
            <a:tailEnd type="none" w="sm" len="sm"/>
          </a:ln>
        </p:spPr>
        <p:txBody>
          <a:bodyPr anchor="ctr">
            <a:spAutoFit/>
          </a:bodyPr>
          <a:lstStyle/>
          <a:p>
            <a:r>
              <a:rPr lang="en-US">
                <a:latin typeface="+mj-lt"/>
                <a:cs typeface="Times New Roman" pitchFamily="18" charset="0"/>
              </a:rPr>
              <a:t>The finite element solution is an approximate solution.  </a:t>
            </a:r>
            <a:r>
              <a:rPr lang="en-US" dirty="0">
                <a:latin typeface="+mj-lt"/>
                <a:cs typeface="Times New Roman" pitchFamily="18" charset="0"/>
              </a:rPr>
              <a:t>The denser the mesh, the more accurate the solution.  Thus, to improve the accuracy we can use more elements.</a:t>
            </a:r>
            <a:r>
              <a:rPr lang="en-US" dirty="0">
                <a:latin typeface="+mj-lt"/>
              </a:rPr>
              <a:t> </a:t>
            </a:r>
          </a:p>
        </p:txBody>
      </p:sp>
      <p:sp>
        <p:nvSpPr>
          <p:cNvPr id="26629" name="Rectangle 6"/>
          <p:cNvSpPr>
            <a:spLocks noChangeArrowheads="1"/>
          </p:cNvSpPr>
          <p:nvPr/>
        </p:nvSpPr>
        <p:spPr bwMode="auto">
          <a:xfrm>
            <a:off x="0" y="2081213"/>
            <a:ext cx="9144000" cy="0"/>
          </a:xfrm>
          <a:prstGeom prst="rect">
            <a:avLst/>
          </a:prstGeom>
          <a:noFill/>
          <a:ln w="12700">
            <a:noFill/>
            <a:miter lim="800000"/>
            <a:headEnd type="none" w="sm" len="sm"/>
            <a:tailEnd type="none" w="sm" len="sm"/>
          </a:ln>
        </p:spPr>
        <p:txBody>
          <a:bodyPr wrap="none" anchor="ctr">
            <a:spAutoFit/>
          </a:bodyPr>
          <a:lstStyle/>
          <a:p>
            <a:endParaRPr lang="en-US">
              <a:latin typeface="Corbel" pitchFamily="34" charset="0"/>
            </a:endParaRPr>
          </a:p>
        </p:txBody>
      </p:sp>
      <p:graphicFrame>
        <p:nvGraphicFramePr>
          <p:cNvPr id="26626" name="Object 6"/>
          <p:cNvGraphicFramePr>
            <a:graphicFrameLocks noChangeAspect="1"/>
          </p:cNvGraphicFramePr>
          <p:nvPr/>
        </p:nvGraphicFramePr>
        <p:xfrm>
          <a:off x="1371600" y="2743200"/>
          <a:ext cx="6429375" cy="3773488"/>
        </p:xfrm>
        <a:graphic>
          <a:graphicData uri="http://schemas.openxmlformats.org/presentationml/2006/ole">
            <mc:AlternateContent xmlns:mc="http://schemas.openxmlformats.org/markup-compatibility/2006">
              <mc:Choice xmlns:v="urn:schemas-microsoft-com:vml" Requires="v">
                <p:oleObj name="Visio" r:id="rId2" imgW="6429421" imgH="3773017" progId="Visio.Drawing.11">
                  <p:embed/>
                </p:oleObj>
              </mc:Choice>
              <mc:Fallback>
                <p:oleObj name="Visio" r:id="rId2" imgW="6429421" imgH="3773017" progId="Visio.Drawing.11">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743200"/>
                        <a:ext cx="6429375" cy="377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Grp="1" noChangeArrowheads="1"/>
          </p:cNvSpPr>
          <p:nvPr>
            <p:ph type="title"/>
          </p:nvPr>
        </p:nvSpPr>
        <p:spPr/>
        <p:txBody>
          <a:bodyPr/>
          <a:lstStyle/>
          <a:p>
            <a:r>
              <a:rPr lang="en-US"/>
              <a:t>Mesh Design, cont.</a:t>
            </a:r>
          </a:p>
        </p:txBody>
      </p:sp>
      <p:sp>
        <p:nvSpPr>
          <p:cNvPr id="27652" name="Rectangle 6"/>
          <p:cNvSpPr>
            <a:spLocks noChangeArrowheads="1"/>
          </p:cNvSpPr>
          <p:nvPr/>
        </p:nvSpPr>
        <p:spPr bwMode="auto">
          <a:xfrm>
            <a:off x="1066800" y="1948191"/>
            <a:ext cx="2186817" cy="523220"/>
          </a:xfrm>
          <a:prstGeom prst="rect">
            <a:avLst/>
          </a:prstGeom>
          <a:noFill/>
          <a:ln w="12700">
            <a:noFill/>
            <a:miter lim="800000"/>
            <a:headEnd type="none" w="sm" len="sm"/>
            <a:tailEnd type="none" w="sm" len="sm"/>
          </a:ln>
        </p:spPr>
        <p:txBody>
          <a:bodyPr wrap="none" anchor="ctr">
            <a:spAutoFit/>
          </a:bodyPr>
          <a:lstStyle/>
          <a:p>
            <a:r>
              <a:rPr lang="en-US" sz="2800">
                <a:latin typeface="+mj-lt"/>
                <a:cs typeface="Times New Roman" pitchFamily="18" charset="0"/>
              </a:rPr>
              <a:t>Coarse mesh:</a:t>
            </a:r>
            <a:endParaRPr lang="en-US" sz="2800">
              <a:latin typeface="+mj-lt"/>
            </a:endParaRPr>
          </a:p>
        </p:txBody>
      </p:sp>
      <p:graphicFrame>
        <p:nvGraphicFramePr>
          <p:cNvPr id="27650" name="Object 5"/>
          <p:cNvGraphicFramePr>
            <a:graphicFrameLocks noChangeAspect="1"/>
          </p:cNvGraphicFramePr>
          <p:nvPr/>
        </p:nvGraphicFramePr>
        <p:xfrm>
          <a:off x="1219200" y="2590800"/>
          <a:ext cx="6167438" cy="2805113"/>
        </p:xfrm>
        <a:graphic>
          <a:graphicData uri="http://schemas.openxmlformats.org/presentationml/2006/ole">
            <mc:AlternateContent xmlns:mc="http://schemas.openxmlformats.org/markup-compatibility/2006">
              <mc:Choice xmlns:v="urn:schemas-microsoft-com:vml" Requires="v">
                <p:oleObj name="Visio" r:id="rId2" imgW="6167740" imgH="2805376" progId="Visio.Drawing.11">
                  <p:embed/>
                </p:oleObj>
              </mc:Choice>
              <mc:Fallback>
                <p:oleObj name="Visio" r:id="rId2" imgW="6167740" imgH="2805376" progId="Visio.Drawing.11">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590800"/>
                        <a:ext cx="6167438" cy="280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Mesh Design, cont.</a:t>
            </a:r>
          </a:p>
        </p:txBody>
      </p:sp>
      <p:sp>
        <p:nvSpPr>
          <p:cNvPr id="28676" name="Rectangle 4"/>
          <p:cNvSpPr>
            <a:spLocks noChangeArrowheads="1"/>
          </p:cNvSpPr>
          <p:nvPr/>
        </p:nvSpPr>
        <p:spPr bwMode="auto">
          <a:xfrm>
            <a:off x="1066800" y="1826132"/>
            <a:ext cx="2369559" cy="584775"/>
          </a:xfrm>
          <a:prstGeom prst="rect">
            <a:avLst/>
          </a:prstGeom>
          <a:noFill/>
          <a:ln w="12700">
            <a:noFill/>
            <a:miter lim="800000"/>
            <a:headEnd type="none" w="sm" len="sm"/>
            <a:tailEnd type="none" w="sm" len="sm"/>
          </a:ln>
        </p:spPr>
        <p:txBody>
          <a:bodyPr wrap="none" anchor="ctr">
            <a:spAutoFit/>
          </a:bodyPr>
          <a:lstStyle/>
          <a:p>
            <a:r>
              <a:rPr lang="en-US" sz="3200">
                <a:latin typeface="+mj-lt"/>
                <a:cs typeface="Times New Roman" pitchFamily="18" charset="0"/>
              </a:rPr>
              <a:t>Dense mesh:</a:t>
            </a:r>
            <a:endParaRPr lang="en-US" sz="3200">
              <a:latin typeface="+mj-lt"/>
            </a:endParaRPr>
          </a:p>
        </p:txBody>
      </p:sp>
      <p:sp>
        <p:nvSpPr>
          <p:cNvPr id="28677" name="Rectangle 6"/>
          <p:cNvSpPr>
            <a:spLocks noChangeArrowheads="1"/>
          </p:cNvSpPr>
          <p:nvPr/>
        </p:nvSpPr>
        <p:spPr bwMode="auto">
          <a:xfrm>
            <a:off x="1196975" y="5682734"/>
            <a:ext cx="6804025" cy="369332"/>
          </a:xfrm>
          <a:prstGeom prst="rect">
            <a:avLst/>
          </a:prstGeom>
          <a:noFill/>
          <a:ln w="12700">
            <a:noFill/>
            <a:miter lim="800000"/>
            <a:headEnd type="none" w="sm" len="sm"/>
            <a:tailEnd type="none" w="sm" len="sm"/>
          </a:ln>
        </p:spPr>
        <p:txBody>
          <a:bodyPr anchor="ctr">
            <a:spAutoFit/>
          </a:bodyPr>
          <a:lstStyle/>
          <a:p>
            <a:r>
              <a:rPr lang="en-US">
                <a:latin typeface="+mj-lt"/>
                <a:cs typeface="Times New Roman" pitchFamily="18" charset="0"/>
              </a:rPr>
              <a:t>This will improve the accuracy but a uniform mesh is inefficient.</a:t>
            </a:r>
          </a:p>
        </p:txBody>
      </p:sp>
      <p:graphicFrame>
        <p:nvGraphicFramePr>
          <p:cNvPr id="28674" name="Object 6"/>
          <p:cNvGraphicFramePr>
            <a:graphicFrameLocks noChangeAspect="1"/>
          </p:cNvGraphicFramePr>
          <p:nvPr/>
        </p:nvGraphicFramePr>
        <p:xfrm>
          <a:off x="1295400" y="2590800"/>
          <a:ext cx="6284913" cy="2830513"/>
        </p:xfrm>
        <a:graphic>
          <a:graphicData uri="http://schemas.openxmlformats.org/presentationml/2006/ole">
            <mc:AlternateContent xmlns:mc="http://schemas.openxmlformats.org/markup-compatibility/2006">
              <mc:Choice xmlns:v="urn:schemas-microsoft-com:vml" Requires="v">
                <p:oleObj name="Visio" r:id="rId2" imgW="6284456" imgH="2831066" progId="Visio.Drawing.11">
                  <p:embed/>
                </p:oleObj>
              </mc:Choice>
              <mc:Fallback>
                <p:oleObj name="Visio" r:id="rId2" imgW="6284456" imgH="2831066" progId="Visio.Drawing.11">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590800"/>
                        <a:ext cx="6284913" cy="283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Mesh Design, cont.</a:t>
            </a:r>
            <a:endParaRPr lang="en-US" dirty="0"/>
          </a:p>
        </p:txBody>
      </p:sp>
      <p:sp>
        <p:nvSpPr>
          <p:cNvPr id="29700" name="Rectangle 4"/>
          <p:cNvSpPr>
            <a:spLocks noChangeArrowheads="1"/>
          </p:cNvSpPr>
          <p:nvPr/>
        </p:nvSpPr>
        <p:spPr bwMode="auto">
          <a:xfrm>
            <a:off x="609600" y="1782763"/>
            <a:ext cx="8229600" cy="1006475"/>
          </a:xfrm>
          <a:prstGeom prst="rect">
            <a:avLst/>
          </a:prstGeom>
          <a:noFill/>
          <a:ln w="12700">
            <a:noFill/>
            <a:miter lim="800000"/>
            <a:headEnd type="none" w="sm" len="sm"/>
            <a:tailEnd type="none" w="sm" len="sm"/>
          </a:ln>
        </p:spPr>
        <p:txBody>
          <a:bodyPr anchor="ctr">
            <a:spAutoFit/>
          </a:bodyPr>
          <a:lstStyle/>
          <a:p>
            <a:r>
              <a:rPr lang="en-US" sz="2000">
                <a:latin typeface="+mj-lt"/>
                <a:cs typeface="Times New Roman" pitchFamily="18" charset="0"/>
              </a:rPr>
              <a:t>The error in the solution is the greatest in regions of the mesh where there is a high gradient.  </a:t>
            </a:r>
            <a:r>
              <a:rPr lang="en-US" sz="2000" dirty="0">
                <a:latin typeface="+mj-lt"/>
                <a:cs typeface="Times New Roman" pitchFamily="18" charset="0"/>
              </a:rPr>
              <a:t>Thus, it is more efficient to refine the mesh locally in regions where a high gradient is expected.</a:t>
            </a:r>
            <a:endParaRPr lang="en-US" sz="2000" dirty="0">
              <a:latin typeface="+mj-lt"/>
            </a:endParaRPr>
          </a:p>
        </p:txBody>
      </p:sp>
      <p:graphicFrame>
        <p:nvGraphicFramePr>
          <p:cNvPr id="29698" name="Object 5"/>
          <p:cNvGraphicFramePr>
            <a:graphicFrameLocks noChangeAspect="1"/>
          </p:cNvGraphicFramePr>
          <p:nvPr/>
        </p:nvGraphicFramePr>
        <p:xfrm>
          <a:off x="1219200" y="3352800"/>
          <a:ext cx="6276975" cy="2832100"/>
        </p:xfrm>
        <a:graphic>
          <a:graphicData uri="http://schemas.openxmlformats.org/presentationml/2006/ole">
            <mc:AlternateContent xmlns:mc="http://schemas.openxmlformats.org/markup-compatibility/2006">
              <mc:Choice xmlns:v="urn:schemas-microsoft-com:vml" Requires="v">
                <p:oleObj name="Visio" r:id="rId2" imgW="6277393" imgH="2832183" progId="Visio.Drawing.11">
                  <p:embed/>
                </p:oleObj>
              </mc:Choice>
              <mc:Fallback>
                <p:oleObj name="Visio" r:id="rId2" imgW="6277393" imgH="2832183" progId="Visio.Drawing.11">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352800"/>
                        <a:ext cx="6276975"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p:cNvSpPr>
            <a:spLocks noGrp="1" noChangeArrowheads="1"/>
          </p:cNvSpPr>
          <p:nvPr>
            <p:ph type="title"/>
          </p:nvPr>
        </p:nvSpPr>
        <p:spPr/>
        <p:txBody>
          <a:bodyPr/>
          <a:lstStyle/>
          <a:p>
            <a:r>
              <a:rPr lang="en-US"/>
              <a:t>One-Dimensional Flow</a:t>
            </a:r>
          </a:p>
        </p:txBody>
      </p:sp>
      <p:sp>
        <p:nvSpPr>
          <p:cNvPr id="1028" name="Rectangle 6"/>
          <p:cNvSpPr>
            <a:spLocks noChangeArrowheads="1"/>
          </p:cNvSpPr>
          <p:nvPr/>
        </p:nvSpPr>
        <p:spPr bwMode="auto">
          <a:xfrm>
            <a:off x="914400" y="1752600"/>
            <a:ext cx="7543800" cy="946150"/>
          </a:xfrm>
          <a:prstGeom prst="rect">
            <a:avLst/>
          </a:prstGeom>
          <a:noFill/>
          <a:ln w="12700">
            <a:noFill/>
            <a:miter lim="800000"/>
            <a:headEnd type="none" w="sm" len="sm"/>
            <a:tailEnd type="none" w="sm" len="sm"/>
          </a:ln>
        </p:spPr>
        <p:txBody>
          <a:bodyPr anchor="ctr">
            <a:spAutoFit/>
          </a:bodyPr>
          <a:lstStyle/>
          <a:p>
            <a:r>
              <a:rPr lang="en-US" sz="2800" dirty="0">
                <a:latin typeface="+mn-lt"/>
                <a:cs typeface="Times New Roman" pitchFamily="18" charset="0"/>
              </a:rPr>
              <a:t>Consider flow through a one-dimensional element of soil.</a:t>
            </a:r>
            <a:endParaRPr lang="en-US" sz="2800" dirty="0">
              <a:latin typeface="+mn-lt"/>
            </a:endParaRPr>
          </a:p>
        </p:txBody>
      </p:sp>
      <p:graphicFrame>
        <p:nvGraphicFramePr>
          <p:cNvPr id="1026" name="Object 2"/>
          <p:cNvGraphicFramePr>
            <a:graphicFrameLocks noChangeAspect="1"/>
          </p:cNvGraphicFramePr>
          <p:nvPr/>
        </p:nvGraphicFramePr>
        <p:xfrm>
          <a:off x="1524000" y="3048000"/>
          <a:ext cx="5638800" cy="1768475"/>
        </p:xfrm>
        <a:graphic>
          <a:graphicData uri="http://schemas.openxmlformats.org/presentationml/2006/ole">
            <mc:AlternateContent xmlns:mc="http://schemas.openxmlformats.org/markup-compatibility/2006">
              <mc:Choice xmlns:v="urn:schemas-microsoft-com:vml" Requires="v">
                <p:oleObj name="Drawing" r:id="rId3" imgW="4159250" imgH="1308100" progId="">
                  <p:embed/>
                </p:oleObj>
              </mc:Choice>
              <mc:Fallback>
                <p:oleObj name="Drawing" r:id="rId3" imgW="4159250" imgH="13081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048000"/>
                        <a:ext cx="5638800" cy="176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 name="Rectangle 7"/>
          <p:cNvSpPr>
            <a:spLocks noChangeArrowheads="1"/>
          </p:cNvSpPr>
          <p:nvPr/>
        </p:nvSpPr>
        <p:spPr bwMode="auto">
          <a:xfrm>
            <a:off x="914400" y="5226050"/>
            <a:ext cx="6508750" cy="946150"/>
          </a:xfrm>
          <a:prstGeom prst="rect">
            <a:avLst/>
          </a:prstGeom>
          <a:noFill/>
          <a:ln w="12700">
            <a:noFill/>
            <a:miter lim="800000"/>
            <a:headEnd type="none" w="sm" len="sm"/>
            <a:tailEnd type="none" w="sm" len="sm"/>
          </a:ln>
        </p:spPr>
        <p:txBody>
          <a:bodyPr anchor="ctr">
            <a:spAutoFit/>
          </a:bodyPr>
          <a:lstStyle/>
          <a:p>
            <a:r>
              <a:rPr lang="en-US" sz="2800">
                <a:latin typeface="+mn-lt"/>
                <a:cs typeface="Times New Roman" pitchFamily="18" charset="0"/>
              </a:rPr>
              <a:t>positive q = flow into the system (at the boundary)</a:t>
            </a:r>
            <a:endParaRPr lang="en-US" sz="280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title"/>
          </p:nvPr>
        </p:nvSpPr>
        <p:spPr/>
        <p:txBody>
          <a:bodyPr/>
          <a:lstStyle/>
          <a:p>
            <a:r>
              <a:rPr lang="en-US"/>
              <a:t>1D Flow, cont.</a:t>
            </a:r>
          </a:p>
        </p:txBody>
      </p:sp>
      <p:sp>
        <p:nvSpPr>
          <p:cNvPr id="2055" name="Rectangle 9"/>
          <p:cNvSpPr>
            <a:spLocks noChangeArrowheads="1"/>
          </p:cNvSpPr>
          <p:nvPr/>
        </p:nvSpPr>
        <p:spPr bwMode="auto">
          <a:xfrm>
            <a:off x="0" y="2476500"/>
            <a:ext cx="9144000" cy="0"/>
          </a:xfrm>
          <a:prstGeom prst="rect">
            <a:avLst/>
          </a:prstGeom>
          <a:noFill/>
          <a:ln w="12700">
            <a:noFill/>
            <a:miter lim="800000"/>
            <a:headEnd type="none" w="sm" len="sm"/>
            <a:tailEnd type="none" w="sm" len="sm"/>
          </a:ln>
        </p:spPr>
        <p:txBody>
          <a:bodyPr wrap="none" anchor="ctr">
            <a:spAutoFit/>
          </a:bodyPr>
          <a:lstStyle/>
          <a:p>
            <a:endParaRPr lang="en-US">
              <a:latin typeface="Corbel" pitchFamily="34" charset="0"/>
            </a:endParaRPr>
          </a:p>
        </p:txBody>
      </p:sp>
      <p:sp>
        <p:nvSpPr>
          <p:cNvPr id="2056" name="Rectangle 10"/>
          <p:cNvSpPr>
            <a:spLocks noChangeArrowheads="1"/>
          </p:cNvSpPr>
          <p:nvPr/>
        </p:nvSpPr>
        <p:spPr bwMode="auto">
          <a:xfrm>
            <a:off x="0" y="2952750"/>
            <a:ext cx="9144000" cy="0"/>
          </a:xfrm>
          <a:prstGeom prst="rect">
            <a:avLst/>
          </a:prstGeom>
          <a:noFill/>
          <a:ln w="12700">
            <a:noFill/>
            <a:miter lim="800000"/>
            <a:headEnd type="none" w="sm" len="sm"/>
            <a:tailEnd type="none" w="sm" len="sm"/>
          </a:ln>
        </p:spPr>
        <p:txBody>
          <a:bodyPr wrap="none" anchor="ctr">
            <a:spAutoFit/>
          </a:bodyPr>
          <a:lstStyle/>
          <a:p>
            <a:endParaRPr lang="en-US">
              <a:latin typeface="Corbel" pitchFamily="34" charset="0"/>
            </a:endParaRPr>
          </a:p>
        </p:txBody>
      </p:sp>
      <p:sp>
        <p:nvSpPr>
          <p:cNvPr id="2057" name="Rectangle 11"/>
          <p:cNvSpPr>
            <a:spLocks noChangeArrowheads="1"/>
          </p:cNvSpPr>
          <p:nvPr/>
        </p:nvSpPr>
        <p:spPr bwMode="auto">
          <a:xfrm>
            <a:off x="0" y="3429000"/>
            <a:ext cx="9144000" cy="0"/>
          </a:xfrm>
          <a:prstGeom prst="rect">
            <a:avLst/>
          </a:prstGeom>
          <a:noFill/>
          <a:ln w="12700">
            <a:noFill/>
            <a:miter lim="800000"/>
            <a:headEnd type="none" w="sm" len="sm"/>
            <a:tailEnd type="none" w="sm" len="sm"/>
          </a:ln>
        </p:spPr>
        <p:txBody>
          <a:bodyPr wrap="none" anchor="ctr">
            <a:spAutoFit/>
          </a:bodyPr>
          <a:lstStyle/>
          <a:p>
            <a:endParaRPr lang="en-US">
              <a:latin typeface="Corbel" pitchFamily="34" charset="0"/>
            </a:endParaRPr>
          </a:p>
        </p:txBody>
      </p:sp>
      <p:sp>
        <p:nvSpPr>
          <p:cNvPr id="2058" name="Rectangle 12"/>
          <p:cNvSpPr>
            <a:spLocks noChangeArrowheads="1"/>
          </p:cNvSpPr>
          <p:nvPr/>
        </p:nvSpPr>
        <p:spPr bwMode="auto">
          <a:xfrm>
            <a:off x="0" y="3905250"/>
            <a:ext cx="9144000" cy="0"/>
          </a:xfrm>
          <a:prstGeom prst="rect">
            <a:avLst/>
          </a:prstGeom>
          <a:noFill/>
          <a:ln w="12700">
            <a:noFill/>
            <a:miter lim="800000"/>
            <a:headEnd type="none" w="sm" len="sm"/>
            <a:tailEnd type="none" w="sm" len="sm"/>
          </a:ln>
        </p:spPr>
        <p:txBody>
          <a:bodyPr wrap="none" anchor="ctr">
            <a:spAutoFit/>
          </a:bodyPr>
          <a:lstStyle/>
          <a:p>
            <a:endParaRPr lang="en-US">
              <a:latin typeface="Corbel" pitchFamily="34" charset="0"/>
            </a:endParaRPr>
          </a:p>
        </p:txBody>
      </p:sp>
      <p:graphicFrame>
        <p:nvGraphicFramePr>
          <p:cNvPr id="2050" name="Object 2"/>
          <p:cNvGraphicFramePr>
            <a:graphicFrameLocks noChangeAspect="1"/>
          </p:cNvGraphicFramePr>
          <p:nvPr/>
        </p:nvGraphicFramePr>
        <p:xfrm>
          <a:off x="1041400" y="1828800"/>
          <a:ext cx="2311400" cy="895350"/>
        </p:xfrm>
        <a:graphic>
          <a:graphicData uri="http://schemas.openxmlformats.org/presentationml/2006/ole">
            <mc:AlternateContent xmlns:mc="http://schemas.openxmlformats.org/markup-compatibility/2006">
              <mc:Choice xmlns:v="urn:schemas-microsoft-com:vml" Requires="v">
                <p:oleObj name="Equation" r:id="rId3" imgW="1015920" imgH="393480" progId="Equation.3">
                  <p:embed/>
                </p:oleObj>
              </mc:Choice>
              <mc:Fallback>
                <p:oleObj name="Equation" r:id="rId3" imgW="1015920" imgH="3934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1041400" y="1828800"/>
                        <a:ext cx="2311400"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3"/>
          <p:cNvGraphicFramePr>
            <a:graphicFrameLocks noChangeAspect="1"/>
          </p:cNvGraphicFramePr>
          <p:nvPr/>
        </p:nvGraphicFramePr>
        <p:xfrm>
          <a:off x="1041400" y="3084513"/>
          <a:ext cx="2716213" cy="895350"/>
        </p:xfrm>
        <a:graphic>
          <a:graphicData uri="http://schemas.openxmlformats.org/presentationml/2006/ole">
            <mc:AlternateContent xmlns:mc="http://schemas.openxmlformats.org/markup-compatibility/2006">
              <mc:Choice xmlns:v="urn:schemas-microsoft-com:vml" Requires="v">
                <p:oleObj name="Equation" r:id="rId5" imgW="1193760" imgH="393480" progId="Equation.3">
                  <p:embed/>
                </p:oleObj>
              </mc:Choice>
              <mc:Fallback>
                <p:oleObj name="Equation" r:id="rId5" imgW="1193760" imgH="39348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1041400" y="3084513"/>
                        <a:ext cx="2716213"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4"/>
          <p:cNvGraphicFramePr>
            <a:graphicFrameLocks noChangeAspect="1"/>
          </p:cNvGraphicFramePr>
          <p:nvPr/>
        </p:nvGraphicFramePr>
        <p:xfrm>
          <a:off x="1101725" y="4278313"/>
          <a:ext cx="2339975" cy="895350"/>
        </p:xfrm>
        <a:graphic>
          <a:graphicData uri="http://schemas.openxmlformats.org/presentationml/2006/ole">
            <mc:AlternateContent xmlns:mc="http://schemas.openxmlformats.org/markup-compatibility/2006">
              <mc:Choice xmlns:v="urn:schemas-microsoft-com:vml" Requires="v">
                <p:oleObj name="Equation" r:id="rId7" imgW="1028520" imgH="393480" progId="Equation.3">
                  <p:embed/>
                </p:oleObj>
              </mc:Choice>
              <mc:Fallback>
                <p:oleObj name="Equation" r:id="rId7" imgW="1028520" imgH="39348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1101725" y="4278313"/>
                        <a:ext cx="2339975"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5"/>
          <p:cNvGraphicFramePr>
            <a:graphicFrameLocks noChangeAspect="1"/>
          </p:cNvGraphicFramePr>
          <p:nvPr/>
        </p:nvGraphicFramePr>
        <p:xfrm>
          <a:off x="1041400" y="5410200"/>
          <a:ext cx="3005138" cy="895350"/>
        </p:xfrm>
        <a:graphic>
          <a:graphicData uri="http://schemas.openxmlformats.org/presentationml/2006/ole">
            <mc:AlternateContent xmlns:mc="http://schemas.openxmlformats.org/markup-compatibility/2006">
              <mc:Choice xmlns:v="urn:schemas-microsoft-com:vml" Requires="v">
                <p:oleObj name="Equation" r:id="rId9" imgW="1320480" imgH="393480" progId="Equation.3">
                  <p:embed/>
                </p:oleObj>
              </mc:Choice>
              <mc:Fallback>
                <p:oleObj name="Equation" r:id="rId9" imgW="1320480" imgH="39348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
                      <a:xfrm>
                        <a:off x="1041400" y="5410200"/>
                        <a:ext cx="3005138"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p:txBody>
          <a:bodyPr/>
          <a:lstStyle/>
          <a:p>
            <a:r>
              <a:rPr lang="en-US"/>
              <a:t>1D Flow, cont.</a:t>
            </a:r>
          </a:p>
        </p:txBody>
      </p:sp>
      <p:sp>
        <p:nvSpPr>
          <p:cNvPr id="3076" name="Rectangle 6"/>
          <p:cNvSpPr>
            <a:spLocks noChangeArrowheads="1"/>
          </p:cNvSpPr>
          <p:nvPr/>
        </p:nvSpPr>
        <p:spPr bwMode="auto">
          <a:xfrm>
            <a:off x="0" y="2519363"/>
            <a:ext cx="9144000" cy="0"/>
          </a:xfrm>
          <a:prstGeom prst="rect">
            <a:avLst/>
          </a:prstGeom>
          <a:noFill/>
          <a:ln w="12700">
            <a:noFill/>
            <a:miter lim="800000"/>
            <a:headEnd type="none" w="sm" len="sm"/>
            <a:tailEnd type="none" w="sm" len="sm"/>
          </a:ln>
        </p:spPr>
        <p:txBody>
          <a:bodyPr wrap="none" anchor="ctr">
            <a:spAutoFit/>
          </a:bodyPr>
          <a:lstStyle/>
          <a:p>
            <a:endParaRPr lang="en-US">
              <a:latin typeface="Corbel" pitchFamily="34" charset="0"/>
            </a:endParaRPr>
          </a:p>
        </p:txBody>
      </p:sp>
      <p:sp>
        <p:nvSpPr>
          <p:cNvPr id="3077" name="Rectangle 7"/>
          <p:cNvSpPr>
            <a:spLocks noChangeArrowheads="1"/>
          </p:cNvSpPr>
          <p:nvPr/>
        </p:nvSpPr>
        <p:spPr bwMode="auto">
          <a:xfrm>
            <a:off x="1073150" y="4196586"/>
            <a:ext cx="6671185" cy="2062103"/>
          </a:xfrm>
          <a:prstGeom prst="rect">
            <a:avLst/>
          </a:prstGeom>
          <a:noFill/>
          <a:ln w="12700">
            <a:noFill/>
            <a:miter lim="800000"/>
            <a:headEnd type="none" w="sm" len="sm"/>
            <a:tailEnd type="none" w="sm" len="sm"/>
          </a:ln>
        </p:spPr>
        <p:txBody>
          <a:bodyPr wrap="none" anchor="ctr">
            <a:spAutoFit/>
          </a:bodyPr>
          <a:lstStyle/>
          <a:p>
            <a:r>
              <a:rPr lang="en-US" sz="3200" dirty="0">
                <a:cs typeface="Arial" pitchFamily="34" charset="0"/>
              </a:rPr>
              <a:t>{q} = [T] {h}</a:t>
            </a:r>
          </a:p>
          <a:p>
            <a:r>
              <a:rPr lang="en-US" sz="3200" dirty="0">
                <a:cs typeface="Arial" pitchFamily="34" charset="0"/>
              </a:rPr>
              <a:t>{q} = "Flow vector" N X 1</a:t>
            </a:r>
          </a:p>
          <a:p>
            <a:r>
              <a:rPr lang="en-US" sz="3200" dirty="0">
                <a:cs typeface="Arial" pitchFamily="34" charset="0"/>
              </a:rPr>
              <a:t>[T] = "Transmissibility matrix" N X N</a:t>
            </a:r>
          </a:p>
          <a:p>
            <a:r>
              <a:rPr lang="en-US" sz="3200" dirty="0">
                <a:cs typeface="Arial" pitchFamily="34" charset="0"/>
              </a:rPr>
              <a:t>{h} = "Head vector" N X 1</a:t>
            </a:r>
          </a:p>
        </p:txBody>
      </p:sp>
      <p:graphicFrame>
        <p:nvGraphicFramePr>
          <p:cNvPr id="3074" name="Object 2"/>
          <p:cNvGraphicFramePr>
            <a:graphicFrameLocks noChangeAspect="1"/>
          </p:cNvGraphicFramePr>
          <p:nvPr/>
        </p:nvGraphicFramePr>
        <p:xfrm>
          <a:off x="1066800" y="1949450"/>
          <a:ext cx="4513263" cy="2012950"/>
        </p:xfrm>
        <a:graphic>
          <a:graphicData uri="http://schemas.openxmlformats.org/presentationml/2006/ole">
            <mc:AlternateContent xmlns:mc="http://schemas.openxmlformats.org/markup-compatibility/2006">
              <mc:Choice xmlns:v="urn:schemas-microsoft-com:vml" Requires="v">
                <p:oleObj name="Equation" r:id="rId3" imgW="1765080" imgH="787320" progId="Equation.3">
                  <p:embed/>
                </p:oleObj>
              </mc:Choice>
              <mc:Fallback>
                <p:oleObj name="Equation" r:id="rId3" imgW="1765080" imgH="7873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1066800" y="1949450"/>
                        <a:ext cx="4513263" cy="201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p:txBody>
          <a:bodyPr/>
          <a:lstStyle/>
          <a:p>
            <a:r>
              <a:rPr lang="en-US"/>
              <a:t>Sample 1D Mesh</a:t>
            </a:r>
          </a:p>
        </p:txBody>
      </p:sp>
      <p:sp>
        <p:nvSpPr>
          <p:cNvPr id="4104" name="Rectangle 6"/>
          <p:cNvSpPr>
            <a:spLocks noChangeArrowheads="1"/>
          </p:cNvSpPr>
          <p:nvPr/>
        </p:nvSpPr>
        <p:spPr bwMode="auto">
          <a:xfrm>
            <a:off x="0" y="3151187"/>
            <a:ext cx="9144000" cy="0"/>
          </a:xfrm>
          <a:prstGeom prst="rect">
            <a:avLst/>
          </a:prstGeom>
          <a:noFill/>
          <a:ln w="12700">
            <a:noFill/>
            <a:miter lim="800000"/>
            <a:headEnd type="none" w="sm" len="sm"/>
            <a:tailEnd type="none" w="sm" len="sm"/>
          </a:ln>
        </p:spPr>
        <p:txBody>
          <a:bodyPr wrap="none" anchor="ctr">
            <a:spAutoFit/>
          </a:bodyPr>
          <a:lstStyle/>
          <a:p>
            <a:endParaRPr lang="en-US">
              <a:latin typeface="Corbel" pitchFamily="34" charset="0"/>
            </a:endParaRPr>
          </a:p>
        </p:txBody>
      </p:sp>
      <p:graphicFrame>
        <p:nvGraphicFramePr>
          <p:cNvPr id="4098" name="Object 2"/>
          <p:cNvGraphicFramePr>
            <a:graphicFrameLocks noChangeAspect="1"/>
          </p:cNvGraphicFramePr>
          <p:nvPr/>
        </p:nvGraphicFramePr>
        <p:xfrm>
          <a:off x="914400" y="1503362"/>
          <a:ext cx="5791200" cy="1123950"/>
        </p:xfrm>
        <a:graphic>
          <a:graphicData uri="http://schemas.openxmlformats.org/presentationml/2006/ole">
            <mc:AlternateContent xmlns:mc="http://schemas.openxmlformats.org/markup-compatibility/2006">
              <mc:Choice xmlns:v="urn:schemas-microsoft-com:vml" Requires="v">
                <p:oleObj name="Drawing" r:id="rId3" imgW="4127500" imgH="800100" progId="">
                  <p:embed/>
                </p:oleObj>
              </mc:Choice>
              <mc:Fallback>
                <p:oleObj name="Drawing" r:id="rId3" imgW="4127500" imgH="80010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503362"/>
                        <a:ext cx="5791200"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5" name="Rectangle 12"/>
          <p:cNvSpPr>
            <a:spLocks noChangeArrowheads="1"/>
          </p:cNvSpPr>
          <p:nvPr/>
        </p:nvSpPr>
        <p:spPr bwMode="auto">
          <a:xfrm>
            <a:off x="0" y="2470150"/>
            <a:ext cx="9144000" cy="0"/>
          </a:xfrm>
          <a:prstGeom prst="rect">
            <a:avLst/>
          </a:prstGeom>
          <a:noFill/>
          <a:ln w="12700">
            <a:noFill/>
            <a:miter lim="800000"/>
            <a:headEnd type="none" w="sm" len="sm"/>
            <a:tailEnd type="none" w="sm" len="sm"/>
          </a:ln>
        </p:spPr>
        <p:txBody>
          <a:bodyPr wrap="none" anchor="ctr">
            <a:spAutoFit/>
          </a:bodyPr>
          <a:lstStyle/>
          <a:p>
            <a:endParaRPr lang="en-US">
              <a:latin typeface="Corbel" pitchFamily="34" charset="0"/>
            </a:endParaRPr>
          </a:p>
        </p:txBody>
      </p:sp>
      <p:sp>
        <p:nvSpPr>
          <p:cNvPr id="4106" name="Rectangle 13"/>
          <p:cNvSpPr>
            <a:spLocks noChangeArrowheads="1"/>
          </p:cNvSpPr>
          <p:nvPr/>
        </p:nvSpPr>
        <p:spPr bwMode="auto">
          <a:xfrm>
            <a:off x="0" y="2994025"/>
            <a:ext cx="9144000" cy="0"/>
          </a:xfrm>
          <a:prstGeom prst="rect">
            <a:avLst/>
          </a:prstGeom>
          <a:noFill/>
          <a:ln w="12700">
            <a:noFill/>
            <a:miter lim="800000"/>
            <a:headEnd type="none" w="sm" len="sm"/>
            <a:tailEnd type="none" w="sm" len="sm"/>
          </a:ln>
        </p:spPr>
        <p:txBody>
          <a:bodyPr wrap="none" anchor="ctr">
            <a:spAutoFit/>
          </a:bodyPr>
          <a:lstStyle/>
          <a:p>
            <a:endParaRPr lang="en-US">
              <a:latin typeface="Corbel" pitchFamily="34" charset="0"/>
            </a:endParaRPr>
          </a:p>
        </p:txBody>
      </p:sp>
      <p:sp>
        <p:nvSpPr>
          <p:cNvPr id="4107" name="Rectangle 14"/>
          <p:cNvSpPr>
            <a:spLocks noChangeArrowheads="1"/>
          </p:cNvSpPr>
          <p:nvPr/>
        </p:nvSpPr>
        <p:spPr bwMode="auto">
          <a:xfrm>
            <a:off x="0" y="3517900"/>
            <a:ext cx="9144000" cy="0"/>
          </a:xfrm>
          <a:prstGeom prst="rect">
            <a:avLst/>
          </a:prstGeom>
          <a:noFill/>
          <a:ln w="12700">
            <a:noFill/>
            <a:miter lim="800000"/>
            <a:headEnd type="none" w="sm" len="sm"/>
            <a:tailEnd type="none" w="sm" len="sm"/>
          </a:ln>
        </p:spPr>
        <p:txBody>
          <a:bodyPr wrap="none" anchor="ctr">
            <a:spAutoFit/>
          </a:bodyPr>
          <a:lstStyle/>
          <a:p>
            <a:endParaRPr lang="en-US">
              <a:latin typeface="Corbel" pitchFamily="34" charset="0"/>
            </a:endParaRPr>
          </a:p>
        </p:txBody>
      </p:sp>
      <p:sp>
        <p:nvSpPr>
          <p:cNvPr id="4108" name="Rectangle 15"/>
          <p:cNvSpPr>
            <a:spLocks noChangeArrowheads="1"/>
          </p:cNvSpPr>
          <p:nvPr/>
        </p:nvSpPr>
        <p:spPr bwMode="auto">
          <a:xfrm>
            <a:off x="0" y="4041775"/>
            <a:ext cx="9144000" cy="0"/>
          </a:xfrm>
          <a:prstGeom prst="rect">
            <a:avLst/>
          </a:prstGeom>
          <a:noFill/>
          <a:ln w="12700">
            <a:noFill/>
            <a:miter lim="800000"/>
            <a:headEnd type="none" w="sm" len="sm"/>
            <a:tailEnd type="none" w="sm" len="sm"/>
          </a:ln>
        </p:spPr>
        <p:txBody>
          <a:bodyPr wrap="none" anchor="ctr">
            <a:spAutoFit/>
          </a:bodyPr>
          <a:lstStyle/>
          <a:p>
            <a:endParaRPr lang="en-US">
              <a:latin typeface="Corbel" pitchFamily="34" charset="0"/>
            </a:endParaRPr>
          </a:p>
        </p:txBody>
      </p:sp>
      <p:graphicFrame>
        <p:nvGraphicFramePr>
          <p:cNvPr id="4099" name="Object 3"/>
          <p:cNvGraphicFramePr>
            <a:graphicFrameLocks noChangeAspect="1"/>
          </p:cNvGraphicFramePr>
          <p:nvPr/>
        </p:nvGraphicFramePr>
        <p:xfrm>
          <a:off x="971550" y="2757487"/>
          <a:ext cx="2528888" cy="904875"/>
        </p:xfrm>
        <a:graphic>
          <a:graphicData uri="http://schemas.openxmlformats.org/presentationml/2006/ole">
            <mc:AlternateContent xmlns:mc="http://schemas.openxmlformats.org/markup-compatibility/2006">
              <mc:Choice xmlns:v="urn:schemas-microsoft-com:vml" Requires="v">
                <p:oleObj name="Equation" r:id="rId5" imgW="1206360" imgH="431640" progId="Equation.3">
                  <p:embed/>
                </p:oleObj>
              </mc:Choice>
              <mc:Fallback>
                <p:oleObj name="Equation" r:id="rId5" imgW="1206360" imgH="4316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971550" y="2757487"/>
                        <a:ext cx="2528888"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4"/>
          <p:cNvGraphicFramePr>
            <a:graphicFrameLocks noChangeAspect="1"/>
          </p:cNvGraphicFramePr>
          <p:nvPr/>
        </p:nvGraphicFramePr>
        <p:xfrm>
          <a:off x="971550" y="3736975"/>
          <a:ext cx="3087688" cy="904875"/>
        </p:xfrm>
        <a:graphic>
          <a:graphicData uri="http://schemas.openxmlformats.org/presentationml/2006/ole">
            <mc:AlternateContent xmlns:mc="http://schemas.openxmlformats.org/markup-compatibility/2006">
              <mc:Choice xmlns:v="urn:schemas-microsoft-com:vml" Requires="v">
                <p:oleObj name="Equation" r:id="rId7" imgW="1473120" imgH="431640" progId="Equation.3">
                  <p:embed/>
                </p:oleObj>
              </mc:Choice>
              <mc:Fallback>
                <p:oleObj name="Equation" r:id="rId7" imgW="1473120" imgH="4316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971550" y="3736975"/>
                        <a:ext cx="3087688"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5"/>
          <p:cNvGraphicFramePr>
            <a:graphicFrameLocks noChangeAspect="1"/>
          </p:cNvGraphicFramePr>
          <p:nvPr/>
        </p:nvGraphicFramePr>
        <p:xfrm>
          <a:off x="971550" y="4714875"/>
          <a:ext cx="4738688" cy="904875"/>
        </p:xfrm>
        <a:graphic>
          <a:graphicData uri="http://schemas.openxmlformats.org/presentationml/2006/ole">
            <mc:AlternateContent xmlns:mc="http://schemas.openxmlformats.org/markup-compatibility/2006">
              <mc:Choice xmlns:v="urn:schemas-microsoft-com:vml" Requires="v">
                <p:oleObj name="Equation" r:id="rId9" imgW="2260440" imgH="431640" progId="Equation.3">
                  <p:embed/>
                </p:oleObj>
              </mc:Choice>
              <mc:Fallback>
                <p:oleObj name="Equation" r:id="rId9" imgW="2260440" imgH="43164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
                      <a:xfrm>
                        <a:off x="971550" y="4714875"/>
                        <a:ext cx="4738688"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2" name="Object 6"/>
          <p:cNvGraphicFramePr>
            <a:graphicFrameLocks noChangeAspect="1"/>
          </p:cNvGraphicFramePr>
          <p:nvPr/>
        </p:nvGraphicFramePr>
        <p:xfrm>
          <a:off x="971550" y="5694362"/>
          <a:ext cx="5962650" cy="1011238"/>
        </p:xfrm>
        <a:graphic>
          <a:graphicData uri="http://schemas.openxmlformats.org/presentationml/2006/ole">
            <mc:AlternateContent xmlns:mc="http://schemas.openxmlformats.org/markup-compatibility/2006">
              <mc:Choice xmlns:v="urn:schemas-microsoft-com:vml" Requires="v">
                <p:oleObj name="Equation" r:id="rId11" imgW="2844720" imgH="482400" progId="Equation.3">
                  <p:embed/>
                </p:oleObj>
              </mc:Choice>
              <mc:Fallback>
                <p:oleObj name="Equation" r:id="rId11" imgW="2844720" imgH="4824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black">
                      <a:xfrm>
                        <a:off x="971550" y="5694362"/>
                        <a:ext cx="5962650" cy="1011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Sample 1D Mesh, cont.</a:t>
            </a:r>
          </a:p>
        </p:txBody>
      </p:sp>
      <p:sp>
        <p:nvSpPr>
          <p:cNvPr id="5127" name="Rectangle 8"/>
          <p:cNvSpPr>
            <a:spLocks noChangeArrowheads="1"/>
          </p:cNvSpPr>
          <p:nvPr/>
        </p:nvSpPr>
        <p:spPr bwMode="auto">
          <a:xfrm>
            <a:off x="0" y="2347913"/>
            <a:ext cx="9144000" cy="0"/>
          </a:xfrm>
          <a:prstGeom prst="rect">
            <a:avLst/>
          </a:prstGeom>
          <a:noFill/>
          <a:ln w="12700">
            <a:noFill/>
            <a:miter lim="800000"/>
            <a:headEnd type="none" w="sm" len="sm"/>
            <a:tailEnd type="none" w="sm" len="sm"/>
          </a:ln>
        </p:spPr>
        <p:txBody>
          <a:bodyPr wrap="none" anchor="ctr">
            <a:spAutoFit/>
          </a:bodyPr>
          <a:lstStyle/>
          <a:p>
            <a:endParaRPr lang="en-US">
              <a:latin typeface="Corbel" pitchFamily="34" charset="0"/>
            </a:endParaRPr>
          </a:p>
        </p:txBody>
      </p:sp>
      <p:sp>
        <p:nvSpPr>
          <p:cNvPr id="5128" name="Rectangle 9"/>
          <p:cNvSpPr>
            <a:spLocks noChangeArrowheads="1"/>
          </p:cNvSpPr>
          <p:nvPr/>
        </p:nvSpPr>
        <p:spPr bwMode="auto">
          <a:xfrm>
            <a:off x="0" y="2871788"/>
            <a:ext cx="9144000" cy="0"/>
          </a:xfrm>
          <a:prstGeom prst="rect">
            <a:avLst/>
          </a:prstGeom>
          <a:noFill/>
          <a:ln w="12700">
            <a:noFill/>
            <a:miter lim="800000"/>
            <a:headEnd type="none" w="sm" len="sm"/>
            <a:tailEnd type="none" w="sm" len="sm"/>
          </a:ln>
        </p:spPr>
        <p:txBody>
          <a:bodyPr wrap="none" anchor="ctr">
            <a:spAutoFit/>
          </a:bodyPr>
          <a:lstStyle/>
          <a:p>
            <a:endParaRPr lang="en-US">
              <a:latin typeface="Corbel" pitchFamily="34" charset="0"/>
            </a:endParaRPr>
          </a:p>
        </p:txBody>
      </p:sp>
      <p:sp>
        <p:nvSpPr>
          <p:cNvPr id="5129" name="Rectangle 10"/>
          <p:cNvSpPr>
            <a:spLocks noChangeArrowheads="1"/>
          </p:cNvSpPr>
          <p:nvPr/>
        </p:nvSpPr>
        <p:spPr bwMode="auto">
          <a:xfrm>
            <a:off x="0" y="3462338"/>
            <a:ext cx="9144000" cy="0"/>
          </a:xfrm>
          <a:prstGeom prst="rect">
            <a:avLst/>
          </a:prstGeom>
          <a:noFill/>
          <a:ln w="12700">
            <a:noFill/>
            <a:miter lim="800000"/>
            <a:headEnd type="none" w="sm" len="sm"/>
            <a:tailEnd type="none" w="sm" len="sm"/>
          </a:ln>
        </p:spPr>
        <p:txBody>
          <a:bodyPr wrap="none" anchor="ctr">
            <a:spAutoFit/>
          </a:bodyPr>
          <a:lstStyle/>
          <a:p>
            <a:endParaRPr lang="en-US">
              <a:latin typeface="Corbel" pitchFamily="34" charset="0"/>
            </a:endParaRPr>
          </a:p>
        </p:txBody>
      </p:sp>
      <p:sp>
        <p:nvSpPr>
          <p:cNvPr id="5130" name="Rectangle 11"/>
          <p:cNvSpPr>
            <a:spLocks noChangeArrowheads="1"/>
          </p:cNvSpPr>
          <p:nvPr/>
        </p:nvSpPr>
        <p:spPr bwMode="auto">
          <a:xfrm>
            <a:off x="0" y="3986213"/>
            <a:ext cx="9144000" cy="0"/>
          </a:xfrm>
          <a:prstGeom prst="rect">
            <a:avLst/>
          </a:prstGeom>
          <a:noFill/>
          <a:ln w="12700">
            <a:noFill/>
            <a:miter lim="800000"/>
            <a:headEnd type="none" w="sm" len="sm"/>
            <a:tailEnd type="none" w="sm" len="sm"/>
          </a:ln>
        </p:spPr>
        <p:txBody>
          <a:bodyPr wrap="none" anchor="ctr">
            <a:spAutoFit/>
          </a:bodyPr>
          <a:lstStyle/>
          <a:p>
            <a:endParaRPr lang="en-US">
              <a:latin typeface="Corbel" pitchFamily="34" charset="0"/>
            </a:endParaRPr>
          </a:p>
        </p:txBody>
      </p:sp>
      <p:graphicFrame>
        <p:nvGraphicFramePr>
          <p:cNvPr id="5122" name="Object 2"/>
          <p:cNvGraphicFramePr>
            <a:graphicFrameLocks noChangeAspect="1"/>
          </p:cNvGraphicFramePr>
          <p:nvPr/>
        </p:nvGraphicFramePr>
        <p:xfrm>
          <a:off x="981075" y="1981200"/>
          <a:ext cx="4413250" cy="838200"/>
        </p:xfrm>
        <a:graphic>
          <a:graphicData uri="http://schemas.openxmlformats.org/presentationml/2006/ole">
            <mc:AlternateContent xmlns:mc="http://schemas.openxmlformats.org/markup-compatibility/2006">
              <mc:Choice xmlns:v="urn:schemas-microsoft-com:vml" Requires="v">
                <p:oleObj name="Equation" r:id="rId3" imgW="2273040" imgH="431640" progId="Equation.3">
                  <p:embed/>
                </p:oleObj>
              </mc:Choice>
              <mc:Fallback>
                <p:oleObj name="Equation" r:id="rId3" imgW="2273040" imgH="431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981075" y="1981200"/>
                        <a:ext cx="441325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3"/>
          <p:cNvGraphicFramePr>
            <a:graphicFrameLocks noChangeAspect="1"/>
          </p:cNvGraphicFramePr>
          <p:nvPr/>
        </p:nvGraphicFramePr>
        <p:xfrm>
          <a:off x="981075" y="3116263"/>
          <a:ext cx="5546725" cy="936625"/>
        </p:xfrm>
        <a:graphic>
          <a:graphicData uri="http://schemas.openxmlformats.org/presentationml/2006/ole">
            <mc:AlternateContent xmlns:mc="http://schemas.openxmlformats.org/markup-compatibility/2006">
              <mc:Choice xmlns:v="urn:schemas-microsoft-com:vml" Requires="v">
                <p:oleObj name="Equation" r:id="rId5" imgW="2857320" imgH="482400" progId="Equation.3">
                  <p:embed/>
                </p:oleObj>
              </mc:Choice>
              <mc:Fallback>
                <p:oleObj name="Equation" r:id="rId5" imgW="2857320" imgH="4824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black">
                      <a:xfrm>
                        <a:off x="981075" y="3116263"/>
                        <a:ext cx="5546725"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4"/>
          <p:cNvGraphicFramePr>
            <a:graphicFrameLocks noChangeAspect="1"/>
          </p:cNvGraphicFramePr>
          <p:nvPr/>
        </p:nvGraphicFramePr>
        <p:xfrm>
          <a:off x="981075" y="4351338"/>
          <a:ext cx="2613025" cy="838200"/>
        </p:xfrm>
        <a:graphic>
          <a:graphicData uri="http://schemas.openxmlformats.org/presentationml/2006/ole">
            <mc:AlternateContent xmlns:mc="http://schemas.openxmlformats.org/markup-compatibility/2006">
              <mc:Choice xmlns:v="urn:schemas-microsoft-com:vml" Requires="v">
                <p:oleObj name="Equation" r:id="rId7" imgW="1346040" imgH="431640" progId="Equation.3">
                  <p:embed/>
                </p:oleObj>
              </mc:Choice>
              <mc:Fallback>
                <p:oleObj name="Equation" r:id="rId7" imgW="1346040" imgH="4316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
                      <a:xfrm>
                        <a:off x="981075" y="4351338"/>
                        <a:ext cx="261302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5"/>
          <p:cNvGraphicFramePr>
            <a:graphicFrameLocks noChangeAspect="1"/>
          </p:cNvGraphicFramePr>
          <p:nvPr/>
        </p:nvGraphicFramePr>
        <p:xfrm>
          <a:off x="981075" y="5486400"/>
          <a:ext cx="3130550" cy="838200"/>
        </p:xfrm>
        <a:graphic>
          <a:graphicData uri="http://schemas.openxmlformats.org/presentationml/2006/ole">
            <mc:AlternateContent xmlns:mc="http://schemas.openxmlformats.org/markup-compatibility/2006">
              <mc:Choice xmlns:v="urn:schemas-microsoft-com:vml" Requires="v">
                <p:oleObj name="Equation" r:id="rId9" imgW="1612800" imgH="431640" progId="Equation.3">
                  <p:embed/>
                </p:oleObj>
              </mc:Choice>
              <mc:Fallback>
                <p:oleObj name="Equation" r:id="rId9" imgW="1612800" imgH="43164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
                      <a:xfrm>
                        <a:off x="981075" y="5486400"/>
                        <a:ext cx="313055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4"/>
          <p:cNvSpPr>
            <a:spLocks noGrp="1" noChangeArrowheads="1"/>
          </p:cNvSpPr>
          <p:nvPr>
            <p:ph type="title"/>
          </p:nvPr>
        </p:nvSpPr>
        <p:spPr/>
        <p:txBody>
          <a:bodyPr/>
          <a:lstStyle/>
          <a:p>
            <a:r>
              <a:rPr lang="en-US"/>
              <a:t>Sample 1D Mesh, cont.</a:t>
            </a:r>
          </a:p>
        </p:txBody>
      </p:sp>
      <p:sp>
        <p:nvSpPr>
          <p:cNvPr id="6148" name="Rectangle 6"/>
          <p:cNvSpPr>
            <a:spLocks noChangeArrowheads="1"/>
          </p:cNvSpPr>
          <p:nvPr/>
        </p:nvSpPr>
        <p:spPr bwMode="auto">
          <a:xfrm>
            <a:off x="990600" y="1752600"/>
            <a:ext cx="7543800" cy="946150"/>
          </a:xfrm>
          <a:prstGeom prst="rect">
            <a:avLst/>
          </a:prstGeom>
          <a:noFill/>
          <a:ln w="12700">
            <a:noFill/>
            <a:miter lim="800000"/>
            <a:headEnd type="none" w="sm" len="sm"/>
            <a:tailEnd type="none" w="sm" len="sm"/>
          </a:ln>
        </p:spPr>
        <p:txBody>
          <a:bodyPr anchor="ctr">
            <a:spAutoFit/>
          </a:bodyPr>
          <a:lstStyle/>
          <a:p>
            <a:r>
              <a:rPr lang="en-US" sz="2800" dirty="0">
                <a:latin typeface="+mj-lt"/>
                <a:cs typeface="Times New Roman" pitchFamily="18" charset="0"/>
              </a:rPr>
              <a:t>These equations can be assembled into matrix form.</a:t>
            </a:r>
            <a:endParaRPr lang="en-US" sz="2800" dirty="0">
              <a:latin typeface="+mj-lt"/>
            </a:endParaRPr>
          </a:p>
        </p:txBody>
      </p:sp>
      <p:sp>
        <p:nvSpPr>
          <p:cNvPr id="6149" name="Rectangle 7"/>
          <p:cNvSpPr>
            <a:spLocks noChangeArrowheads="1"/>
          </p:cNvSpPr>
          <p:nvPr/>
        </p:nvSpPr>
        <p:spPr bwMode="auto">
          <a:xfrm>
            <a:off x="990600" y="5807075"/>
            <a:ext cx="1993900" cy="519113"/>
          </a:xfrm>
          <a:prstGeom prst="rect">
            <a:avLst/>
          </a:prstGeom>
          <a:noFill/>
          <a:ln w="12700">
            <a:noFill/>
            <a:miter lim="800000"/>
            <a:headEnd type="none" w="sm" len="sm"/>
            <a:tailEnd type="none" w="sm" len="sm"/>
          </a:ln>
        </p:spPr>
        <p:txBody>
          <a:bodyPr wrap="none" anchor="ctr">
            <a:spAutoFit/>
          </a:bodyPr>
          <a:lstStyle/>
          <a:p>
            <a:r>
              <a:rPr lang="en-US" sz="2800" dirty="0">
                <a:cs typeface="Arial" pitchFamily="34" charset="0"/>
              </a:rPr>
              <a:t>[T] {h} = {q}</a:t>
            </a:r>
          </a:p>
        </p:txBody>
      </p:sp>
      <p:graphicFrame>
        <p:nvGraphicFramePr>
          <p:cNvPr id="6146" name="Object 2"/>
          <p:cNvGraphicFramePr>
            <a:graphicFrameLocks noChangeAspect="1"/>
          </p:cNvGraphicFramePr>
          <p:nvPr/>
        </p:nvGraphicFramePr>
        <p:xfrm>
          <a:off x="1066800" y="2938463"/>
          <a:ext cx="6267450" cy="2563812"/>
        </p:xfrm>
        <a:graphic>
          <a:graphicData uri="http://schemas.openxmlformats.org/presentationml/2006/ole">
            <mc:AlternateContent xmlns:mc="http://schemas.openxmlformats.org/markup-compatibility/2006">
              <mc:Choice xmlns:v="urn:schemas-microsoft-com:vml" Requires="v">
                <p:oleObj name="Equation" r:id="rId3" imgW="4470120" imgH="1828800" progId="Equation.3">
                  <p:embed/>
                </p:oleObj>
              </mc:Choice>
              <mc:Fallback>
                <p:oleObj name="Equation" r:id="rId3" imgW="4470120" imgH="1828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
                      <a:xfrm>
                        <a:off x="1066800" y="2938463"/>
                        <a:ext cx="6267450" cy="2563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txDef>
      <a:spPr bwMode="auto">
        <a:noFill/>
        <a:ln w="12700">
          <a:noFill/>
          <a:miter lim="800000"/>
          <a:headEnd type="none" w="sm" len="sm"/>
          <a:tailEnd type="none" w="sm" len="sm"/>
        </a:ln>
      </a:spPr>
      <a:bodyPr wrap="square" rtlCol="0">
        <a:spAutoFit/>
      </a:bodyPr>
      <a:lstStyle>
        <a:defPPr>
          <a:defRPr sz="2800" dirty="0" err="1">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seep2d</Template>
  <TotalTime>1320</TotalTime>
  <Words>1318</Words>
  <Application>Microsoft Office PowerPoint</Application>
  <PresentationFormat>On-screen Show (4:3)</PresentationFormat>
  <Paragraphs>182</Paragraphs>
  <Slides>39</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39</vt:i4>
      </vt:variant>
    </vt:vector>
  </HeadingPairs>
  <TitlesOfParts>
    <vt:vector size="52" baseType="lpstr">
      <vt:lpstr>Arial</vt:lpstr>
      <vt:lpstr>Calibri</vt:lpstr>
      <vt:lpstr>Corbel</vt:lpstr>
      <vt:lpstr>Symbol</vt:lpstr>
      <vt:lpstr>Times</vt:lpstr>
      <vt:lpstr>Times New Roman</vt:lpstr>
      <vt:lpstr>Wingdings</vt:lpstr>
      <vt:lpstr>Wingdings 2</vt:lpstr>
      <vt:lpstr>Wingdings 3</vt:lpstr>
      <vt:lpstr>Module</vt:lpstr>
      <vt:lpstr>Drawing</vt:lpstr>
      <vt:lpstr>Equation</vt:lpstr>
      <vt:lpstr>Visio</vt:lpstr>
      <vt:lpstr>The Finite Element Method</vt:lpstr>
      <vt:lpstr>Introduction</vt:lpstr>
      <vt:lpstr>One-Dimensional Flow</vt:lpstr>
      <vt:lpstr>One-Dimensional Flow</vt:lpstr>
      <vt:lpstr>1D Flow, cont.</vt:lpstr>
      <vt:lpstr>1D Flow, cont.</vt:lpstr>
      <vt:lpstr>Sample 1D Mesh</vt:lpstr>
      <vt:lpstr>Sample 1D Mesh, cont.</vt:lpstr>
      <vt:lpstr>Sample 1D Mesh, cont.</vt:lpstr>
      <vt:lpstr>Sample 1D Mesh, cont.</vt:lpstr>
      <vt:lpstr>Sample 1D Mesh, cont.</vt:lpstr>
      <vt:lpstr>Alternate 1D Derivation</vt:lpstr>
      <vt:lpstr>Alternate 1D Derivation, cont.</vt:lpstr>
      <vt:lpstr>Alternate 1D Derivation, cont.</vt:lpstr>
      <vt:lpstr>Alternate 1D Derivation, cont.</vt:lpstr>
      <vt:lpstr>Alternate 1D Derivation, cont.</vt:lpstr>
      <vt:lpstr>Two-Dimensional Flow</vt:lpstr>
      <vt:lpstr>Two-Dimensional Flow</vt:lpstr>
      <vt:lpstr>Element Types</vt:lpstr>
      <vt:lpstr>Element Types, cont.</vt:lpstr>
      <vt:lpstr>Element Types, cont.</vt:lpstr>
      <vt:lpstr>Derivation of Equations</vt:lpstr>
      <vt:lpstr>Linear Triangle Derivation, cont.</vt:lpstr>
      <vt:lpstr>Linear Triangle Derivation, cont.</vt:lpstr>
      <vt:lpstr>Linear Triangle Derivation, cont.</vt:lpstr>
      <vt:lpstr>Linear Triangle Derivation, cont.</vt:lpstr>
      <vt:lpstr>Linear Triangle Derivation, cont.</vt:lpstr>
      <vt:lpstr>Linear Triangle Derivation, cont.</vt:lpstr>
      <vt:lpstr>Linear Triangle Derivation, cont.</vt:lpstr>
      <vt:lpstr>Linear Triangle Derivation, cont.</vt:lpstr>
      <vt:lpstr>Linear Triangle Derivation, cont.</vt:lpstr>
      <vt:lpstr>Linear Triangle Derivation, cont.</vt:lpstr>
      <vt:lpstr>Linear Triangle Derivation, cont.</vt:lpstr>
      <vt:lpstr>Linear Triangle Derivation, cont.</vt:lpstr>
      <vt:lpstr>Mesh Design</vt:lpstr>
      <vt:lpstr>Mesh Design</vt:lpstr>
      <vt:lpstr>Mesh Design, cont.</vt:lpstr>
      <vt:lpstr>Mesh Design, cont.</vt:lpstr>
      <vt:lpstr>Mesh Design, cont.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Finite Difference Method</dc:title>
  <dc:creator> Norm Jones</dc:creator>
  <cp:lastModifiedBy>Norm Jones</cp:lastModifiedBy>
  <cp:revision>23</cp:revision>
  <dcterms:created xsi:type="dcterms:W3CDTF">2008-10-06T21:11:30Z</dcterms:created>
  <dcterms:modified xsi:type="dcterms:W3CDTF">2025-02-05T00:16:00Z</dcterms:modified>
</cp:coreProperties>
</file>