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7" r:id="rId1"/>
  </p:sldMasterIdLst>
  <p:notesMasterIdLst>
    <p:notesMasterId r:id="rId21"/>
  </p:notesMasterIdLst>
  <p:handoutMasterIdLst>
    <p:handoutMasterId r:id="rId22"/>
  </p:handoutMasterIdLst>
  <p:sldIdLst>
    <p:sldId id="280" r:id="rId2"/>
    <p:sldId id="281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75" r:id="rId18"/>
    <p:sldId id="276" r:id="rId19"/>
    <p:sldId id="277" r:id="rId2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9900"/>
    <a:srgbClr val="CC6600"/>
    <a:srgbClr val="00FFFF"/>
    <a:srgbClr val="00F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/>
  </p:normalViewPr>
  <p:slideViewPr>
    <p:cSldViewPr>
      <p:cViewPr varScale="1">
        <p:scale>
          <a:sx n="117" d="100"/>
          <a:sy n="117" d="100"/>
        </p:scale>
        <p:origin x="24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67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540" tIns="45771" rIns="91540" bIns="45771" numCol="1" anchor="t" anchorCtr="0" compatLnSpc="1">
            <a:prstTxWarp prst="textNoShape">
              <a:avLst/>
            </a:prstTxWarp>
          </a:bodyPr>
          <a:lstStyle>
            <a:lvl1pPr defTabSz="91575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22738" y="0"/>
            <a:ext cx="32067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540" tIns="45771" rIns="91540" bIns="45771" numCol="1" anchor="t" anchorCtr="0" compatLnSpc="1">
            <a:prstTxWarp prst="textNoShape">
              <a:avLst/>
            </a:prstTxWarp>
          </a:bodyPr>
          <a:lstStyle>
            <a:lvl1pPr algn="r" defTabSz="91575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56701"/>
            <a:ext cx="32067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540" tIns="45771" rIns="91540" bIns="45771" numCol="1" anchor="b" anchorCtr="0" compatLnSpc="1">
            <a:prstTxWarp prst="textNoShape">
              <a:avLst/>
            </a:prstTxWarp>
          </a:bodyPr>
          <a:lstStyle>
            <a:lvl1pPr defTabSz="91575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22738" y="9156701"/>
            <a:ext cx="32067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540" tIns="45771" rIns="91540" bIns="45771" numCol="1" anchor="b" anchorCtr="0" compatLnSpc="1">
            <a:prstTxWarp prst="textNoShape">
              <a:avLst/>
            </a:prstTxWarp>
          </a:bodyPr>
          <a:lstStyle>
            <a:lvl1pPr algn="r" defTabSz="915750">
              <a:defRPr sz="1200"/>
            </a:lvl1pPr>
          </a:lstStyle>
          <a:p>
            <a:pPr>
              <a:defRPr/>
            </a:pPr>
            <a:fld id="{14BFD70A-C46E-4E06-844A-0027544197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14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2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40" y="4560891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9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6" tIns="45708" rIns="91416" bIns="4570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9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6" tIns="45708" rIns="91416" bIns="4570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F94DCB0-5DA2-4472-9EE2-E29D528A04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68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61963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23925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87475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49438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48821A-69E5-45A1-B2D9-896D480A3B8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39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52BE9C-0E87-4A37-AF7B-58E7EBE6C29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79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8FE3C2-8DC2-41BD-A151-9DB4E6F5367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613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F3E1B1-AADC-4FCE-8D1B-818B895CEA8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087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4D253A-4C43-4607-B936-25B1D85BDB2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983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817200-E443-469B-A0D9-201DB5BB94A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356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1A1419-806F-4EF2-B6DE-C1520F92AF0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52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720F56-2A52-460D-9CFB-AFABD14BCE5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489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A3287A-4EAC-4FB0-A27A-840187BAFA1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63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86687A-84D6-456F-9047-27CC9E60AFA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60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6BA25-5037-49DF-B93F-C337587B619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19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C468A1-7A41-438B-B329-0AFA035213D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82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740647-7A59-412C-870B-BECA03CF783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07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D19A24-D647-4F5E-B15C-1304AD627AA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40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EDF946-A780-460B-9725-F697C1E9F39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9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6B0FCA-A8D9-46A8-B329-CB4066F1613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60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44560A-6570-4754-886B-E84CBC3D526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83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C3223-112A-473A-B050-08706E55BC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61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2962F-4C50-4CEC-A6E6-CFF7F39D1A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22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D058C8-5292-41C6-810F-FC67CE2A7DF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10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244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244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330200" y="6248400"/>
            <a:ext cx="189706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768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154738" y="6248400"/>
            <a:ext cx="18970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0437C8-DDA7-4684-91C5-8B14B25AF14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8768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4ACA66-BE69-4AB1-9049-CBC7B70199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4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772EB7-B154-42D3-BDC8-1C8A156F962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63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7A5907-C3A3-45D3-A374-0B83DB89214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42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AC5F2E-C5A2-4017-B066-DB2106EC33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9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36BBF-609F-4A2B-863B-EFBE8CF35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6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86A90-2881-4603-8ED2-10FA2D9313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6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698B7-2D3B-44FB-8E34-7C977FD77F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40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BAC22-ED3C-4BFE-83BE-2C45804BCB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108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22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 smtClean="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950437C8-DDA7-4684-91C5-8B14B25AF14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491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9pPr>
      <a:extLst/>
    </p:titleStyle>
    <p:bodyStyle>
      <a:lvl1pPr marL="438150" indent="-319088" algn="l" rtl="0" eaLnBrk="1" fontAlgn="base" hangingPunct="1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1" fontAlgn="base" hangingPunct="1">
        <a:spcBef>
          <a:spcPct val="20000"/>
        </a:spcBef>
        <a:spcAft>
          <a:spcPct val="0"/>
        </a:spcAft>
        <a:buClr>
          <a:srgbClr val="E66C7D"/>
        </a:buClr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eaLnBrk="1" fontAlgn="base" hangingPunct="1">
        <a:spcBef>
          <a:spcPct val="20000"/>
        </a:spcBef>
        <a:spcAft>
          <a:spcPct val="0"/>
        </a:spcAft>
        <a:buClr>
          <a:srgbClr val="6BB76D"/>
        </a:buClr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eaLnBrk="1" fontAlgn="base" hangingPunct="1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SEEP2D</a:t>
            </a:r>
          </a:p>
        </p:txBody>
      </p:sp>
      <p:sp>
        <p:nvSpPr>
          <p:cNvPr id="23555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CE 544 – BRIGHAM YOUNG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Unconfined, Embankment</a:t>
            </a:r>
          </a:p>
        </p:txBody>
      </p:sp>
      <p:graphicFrame>
        <p:nvGraphicFramePr>
          <p:cNvPr id="5122" name="Object 96"/>
          <p:cNvGraphicFramePr>
            <a:graphicFrameLocks noChangeAspect="1"/>
          </p:cNvGraphicFramePr>
          <p:nvPr/>
        </p:nvGraphicFramePr>
        <p:xfrm>
          <a:off x="381000" y="3505200"/>
          <a:ext cx="8247063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8247442" imgH="1675779" progId="Visio.Drawing.11">
                  <p:embed/>
                </p:oleObj>
              </mc:Choice>
              <mc:Fallback>
                <p:oleObj name="Visio" r:id="rId3" imgW="8247442" imgH="1675779" progId="Visio.Drawing.11">
                  <p:embed/>
                  <p:pic>
                    <p:nvPicPr>
                      <p:cNvPr id="0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505200"/>
                        <a:ext cx="8247063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57" name="Object 97"/>
          <p:cNvGraphicFramePr>
            <a:graphicFrameLocks noChangeAspect="1"/>
          </p:cNvGraphicFramePr>
          <p:nvPr/>
        </p:nvGraphicFramePr>
        <p:xfrm>
          <a:off x="1295400" y="3733800"/>
          <a:ext cx="6705600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6705228" imgH="1970651" progId="Visio.Drawing.11">
                  <p:embed/>
                </p:oleObj>
              </mc:Choice>
              <mc:Fallback>
                <p:oleObj name="Visio" r:id="rId5" imgW="6705228" imgH="1970651" progId="Visio.Drawing.11">
                  <p:embed/>
                  <p:pic>
                    <p:nvPicPr>
                      <p:cNvPr id="0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733800"/>
                        <a:ext cx="6705600" cy="197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58" name="Object 98"/>
          <p:cNvGraphicFramePr>
            <a:graphicFrameLocks noChangeAspect="1"/>
          </p:cNvGraphicFramePr>
          <p:nvPr/>
        </p:nvGraphicFramePr>
        <p:xfrm>
          <a:off x="6019800" y="3200400"/>
          <a:ext cx="1647825" cy="173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1647779" imgH="1729765" progId="Visio.Drawing.11">
                  <p:embed/>
                </p:oleObj>
              </mc:Choice>
              <mc:Fallback>
                <p:oleObj name="Visio" r:id="rId7" imgW="1647779" imgH="1729765" progId="Visio.Drawing.11">
                  <p:embed/>
                  <p:pic>
                    <p:nvPicPr>
                      <p:cNvPr id="0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200400"/>
                        <a:ext cx="1647825" cy="173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Impermeable Barriers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228600" y="2362200"/>
          <a:ext cx="8316913" cy="338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8316951" imgH="3382461" progId="Visio.Drawing.11">
                  <p:embed/>
                </p:oleObj>
              </mc:Choice>
              <mc:Fallback>
                <p:oleObj name="Visio" r:id="rId3" imgW="8316951" imgH="3382461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362200"/>
                        <a:ext cx="8316913" cy="338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Impermeable Barriers, cont.</a:t>
            </a:r>
          </a:p>
        </p:txBody>
      </p:sp>
      <p:graphicFrame>
        <p:nvGraphicFramePr>
          <p:cNvPr id="7170" name="Object 129"/>
          <p:cNvGraphicFramePr>
            <a:graphicFrameLocks noChangeAspect="1"/>
          </p:cNvGraphicFramePr>
          <p:nvPr/>
        </p:nvGraphicFramePr>
        <p:xfrm>
          <a:off x="1676400" y="2057400"/>
          <a:ext cx="5721350" cy="405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720576" imgH="4058953" progId="Visio.Drawing.11">
                  <p:embed/>
                </p:oleObj>
              </mc:Choice>
              <mc:Fallback>
                <p:oleObj name="Visio" r:id="rId3" imgW="5720576" imgH="4058953" progId="Visio.Drawing.11">
                  <p:embed/>
                  <p:pic>
                    <p:nvPicPr>
                      <p:cNvPr id="0" name="Object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057400"/>
                        <a:ext cx="5721350" cy="405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2. Mesh Construction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981200"/>
            <a:ext cx="7772400" cy="1295400"/>
          </a:xfrm>
        </p:spPr>
        <p:txBody>
          <a:bodyPr/>
          <a:lstStyle/>
          <a:p>
            <a:pPr eaLnBrk="1" hangingPunct="1"/>
            <a:r>
              <a:rPr lang="en-US"/>
              <a:t>3 node triangles</a:t>
            </a:r>
          </a:p>
          <a:p>
            <a:pPr eaLnBrk="1" hangingPunct="1"/>
            <a:r>
              <a:rPr lang="en-US"/>
              <a:t>4 node quadrilaterals</a:t>
            </a:r>
          </a:p>
        </p:txBody>
      </p:sp>
      <p:graphicFrame>
        <p:nvGraphicFramePr>
          <p:cNvPr id="8194" name="Object 6"/>
          <p:cNvGraphicFramePr>
            <a:graphicFrameLocks noChangeAspect="1"/>
          </p:cNvGraphicFramePr>
          <p:nvPr/>
        </p:nvGraphicFramePr>
        <p:xfrm>
          <a:off x="838200" y="3581400"/>
          <a:ext cx="7577138" cy="235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7577625" imgH="2354506" progId="Visio.Drawing.11">
                  <p:embed/>
                </p:oleObj>
              </mc:Choice>
              <mc:Fallback>
                <p:oleObj name="Visio" r:id="rId3" imgW="7577625" imgH="2354506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581400"/>
                        <a:ext cx="7577138" cy="2354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3. Analysis Options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5023D8-F761-6421-CBE7-DF5997730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828800"/>
            <a:ext cx="6705600" cy="409073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856DE0-B4F6-2171-3E8E-A76E45201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57" y="2907181"/>
            <a:ext cx="7543800" cy="3950819"/>
          </a:xfrm>
          <a:prstGeom prst="rect">
            <a:avLst/>
          </a:prstGeom>
        </p:spPr>
      </p:pic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Unconfined Problems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1"/>
            <a:ext cx="8534400" cy="1676400"/>
          </a:xfrm>
        </p:spPr>
        <p:txBody>
          <a:bodyPr/>
          <a:lstStyle/>
          <a:p>
            <a:pPr eaLnBrk="1" hangingPunct="1"/>
            <a:r>
              <a:rPr lang="en-US" dirty="0"/>
              <a:t>Flow is modeled in both saturated and unsaturated zones</a:t>
            </a:r>
          </a:p>
          <a:p>
            <a:pPr eaLnBrk="1" hangingPunct="1"/>
            <a:r>
              <a:rPr lang="en-US" dirty="0"/>
              <a:t>Phreatic surface is where pressure head = zero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70813" y="3627446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Unsaturated Zone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90800" y="5190947"/>
            <a:ext cx="259080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Saturated Zone</a:t>
            </a:r>
          </a:p>
        </p:txBody>
      </p:sp>
      <p:sp>
        <p:nvSpPr>
          <p:cNvPr id="8" name="Right Arrow 7"/>
          <p:cNvSpPr/>
          <p:nvPr/>
        </p:nvSpPr>
        <p:spPr>
          <a:xfrm rot="9860734">
            <a:off x="5159545" y="3845868"/>
            <a:ext cx="804725" cy="3810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08957" y="3498502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Phreatic Surface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0802DDF-7711-0C94-9613-9882F2CC8719}"/>
              </a:ext>
            </a:extLst>
          </p:cNvPr>
          <p:cNvSpPr/>
          <p:nvPr/>
        </p:nvSpPr>
        <p:spPr>
          <a:xfrm>
            <a:off x="2563586" y="3894364"/>
            <a:ext cx="1698171" cy="393816"/>
          </a:xfrm>
          <a:custGeom>
            <a:avLst/>
            <a:gdLst>
              <a:gd name="connsiteX0" fmla="*/ 0 w 1698171"/>
              <a:gd name="connsiteY0" fmla="*/ 0 h 393816"/>
              <a:gd name="connsiteX1" fmla="*/ 898071 w 1698171"/>
              <a:gd name="connsiteY1" fmla="*/ 391886 h 393816"/>
              <a:gd name="connsiteX2" fmla="*/ 1698171 w 1698171"/>
              <a:gd name="connsiteY2" fmla="*/ 122465 h 393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8171" h="393816">
                <a:moveTo>
                  <a:pt x="0" y="0"/>
                </a:moveTo>
                <a:cubicBezTo>
                  <a:pt x="307521" y="185737"/>
                  <a:pt x="615043" y="371475"/>
                  <a:pt x="898071" y="391886"/>
                </a:cubicBezTo>
                <a:cubicBezTo>
                  <a:pt x="1181099" y="412297"/>
                  <a:pt x="1439635" y="267381"/>
                  <a:pt x="1698171" y="122465"/>
                </a:cubicBezTo>
              </a:path>
            </a:pathLst>
          </a:cu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Unsaturated Zone</a:t>
            </a:r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1355725" y="3002340"/>
            <a:ext cx="1239442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</a:rPr>
              <a:t>where</a:t>
            </a:r>
          </a:p>
        </p:txBody>
      </p:sp>
      <p:sp>
        <p:nvSpPr>
          <p:cNvPr id="10245" name="Text Box 6"/>
          <p:cNvSpPr txBox="1">
            <a:spLocks noChangeArrowheads="1"/>
          </p:cNvSpPr>
          <p:nvPr/>
        </p:nvSpPr>
        <p:spPr bwMode="auto">
          <a:xfrm>
            <a:off x="1889125" y="3535740"/>
            <a:ext cx="3827463" cy="15696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3200" dirty="0">
                <a:latin typeface="+mj-lt"/>
              </a:rPr>
              <a:t>H = total head</a:t>
            </a:r>
          </a:p>
          <a:p>
            <a:r>
              <a:rPr lang="en-US" sz="3200" dirty="0">
                <a:latin typeface="+mj-lt"/>
              </a:rPr>
              <a:t>h</a:t>
            </a:r>
            <a:r>
              <a:rPr lang="en-US" sz="3200" baseline="-25000" dirty="0">
                <a:latin typeface="+mj-lt"/>
              </a:rPr>
              <a:t>p</a:t>
            </a:r>
            <a:r>
              <a:rPr lang="en-US" sz="3200" dirty="0">
                <a:latin typeface="+mj-lt"/>
              </a:rPr>
              <a:t> = pressure head</a:t>
            </a:r>
          </a:p>
          <a:p>
            <a:r>
              <a:rPr lang="en-US" sz="3200" dirty="0" err="1">
                <a:latin typeface="+mj-lt"/>
              </a:rPr>
              <a:t>h</a:t>
            </a:r>
            <a:r>
              <a:rPr lang="en-US" sz="3200" baseline="-25000" dirty="0" err="1">
                <a:latin typeface="+mj-lt"/>
              </a:rPr>
              <a:t>el</a:t>
            </a:r>
            <a:r>
              <a:rPr lang="en-US" sz="3200" dirty="0">
                <a:latin typeface="+mj-lt"/>
              </a:rPr>
              <a:t> = elevation head</a:t>
            </a:r>
          </a:p>
        </p:txBody>
      </p:sp>
      <p:sp>
        <p:nvSpPr>
          <p:cNvPr id="10246" name="Text Box 7"/>
          <p:cNvSpPr txBox="1">
            <a:spLocks noChangeArrowheads="1"/>
          </p:cNvSpPr>
          <p:nvPr/>
        </p:nvSpPr>
        <p:spPr bwMode="auto">
          <a:xfrm>
            <a:off x="1371600" y="5486400"/>
            <a:ext cx="60960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3200" dirty="0" err="1">
                <a:latin typeface="+mj-lt"/>
              </a:rPr>
              <a:t>h</a:t>
            </a:r>
            <a:r>
              <a:rPr lang="en-US" sz="3200" baseline="-25000" dirty="0" err="1">
                <a:latin typeface="+mj-lt"/>
              </a:rPr>
              <a:t>p</a:t>
            </a:r>
            <a:r>
              <a:rPr lang="en-US" sz="3200" dirty="0">
                <a:latin typeface="+mj-lt"/>
              </a:rPr>
              <a:t> &lt; zero in unsaturated zone</a:t>
            </a:r>
          </a:p>
        </p:txBody>
      </p:sp>
      <p:graphicFrame>
        <p:nvGraphicFramePr>
          <p:cNvPr id="1024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0245576"/>
              </p:ext>
            </p:extLst>
          </p:nvPr>
        </p:nvGraphicFramePr>
        <p:xfrm>
          <a:off x="1944070" y="1949828"/>
          <a:ext cx="2586037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23600" imgH="241200" progId="Equation.3">
                  <p:embed/>
                </p:oleObj>
              </mc:Choice>
              <mc:Fallback>
                <p:oleObj name="Equation" r:id="rId3" imgW="723600" imgH="24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944070" y="1949828"/>
                        <a:ext cx="2586037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0AD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D4D4D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Relative Conductivity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981200"/>
            <a:ext cx="7315200" cy="762000"/>
          </a:xfrm>
        </p:spPr>
        <p:txBody>
          <a:bodyPr/>
          <a:lstStyle/>
          <a:p>
            <a:pPr marL="119062" indent="0" eaLnBrk="1" hangingPunct="1">
              <a:buNone/>
            </a:pPr>
            <a:r>
              <a:rPr lang="en-US" dirty="0"/>
              <a:t>In unsaturated zone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371600" y="3657600"/>
            <a:ext cx="1349472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</a:rPr>
              <a:t>where: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1905000" y="4191000"/>
            <a:ext cx="5279009" cy="15696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</a:rPr>
              <a:t>k = k used in unsaturated zone</a:t>
            </a:r>
          </a:p>
          <a:p>
            <a:r>
              <a:rPr lang="en-US" sz="3200" dirty="0" err="1">
                <a:latin typeface="+mj-lt"/>
              </a:rPr>
              <a:t>k</a:t>
            </a:r>
            <a:r>
              <a:rPr lang="en-US" sz="3200" baseline="-25000" dirty="0" err="1">
                <a:latin typeface="+mj-lt"/>
              </a:rPr>
              <a:t>r</a:t>
            </a:r>
            <a:r>
              <a:rPr lang="en-US" sz="3200" dirty="0">
                <a:latin typeface="+mj-lt"/>
              </a:rPr>
              <a:t> = relative conductivity</a:t>
            </a:r>
          </a:p>
          <a:p>
            <a:r>
              <a:rPr lang="en-US" sz="3200" dirty="0" err="1">
                <a:latin typeface="+mj-lt"/>
              </a:rPr>
              <a:t>k</a:t>
            </a:r>
            <a:r>
              <a:rPr lang="en-US" sz="3200" baseline="-25000" dirty="0" err="1">
                <a:latin typeface="+mj-lt"/>
              </a:rPr>
              <a:t>s</a:t>
            </a:r>
            <a:r>
              <a:rPr lang="en-US" sz="3200" dirty="0">
                <a:latin typeface="+mj-lt"/>
              </a:rPr>
              <a:t> = saturated conductivity</a:t>
            </a:r>
          </a:p>
        </p:txBody>
      </p:sp>
      <p:graphicFrame>
        <p:nvGraphicFramePr>
          <p:cNvPr id="11266" name="Object 7"/>
          <p:cNvGraphicFramePr>
            <a:graphicFrameLocks noChangeAspect="1"/>
          </p:cNvGraphicFramePr>
          <p:nvPr/>
        </p:nvGraphicFramePr>
        <p:xfrm>
          <a:off x="2362200" y="2743200"/>
          <a:ext cx="2133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33160" imgH="228600" progId="Equation.3">
                  <p:embed/>
                </p:oleObj>
              </mc:Choice>
              <mc:Fallback>
                <p:oleObj name="Equation" r:id="rId3" imgW="53316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362200" y="2743200"/>
                        <a:ext cx="2133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0AD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D4D4D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Methods for Determining Kr</a:t>
            </a:r>
          </a:p>
        </p:txBody>
      </p:sp>
      <p:graphicFrame>
        <p:nvGraphicFramePr>
          <p:cNvPr id="12290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0722761"/>
              </p:ext>
            </p:extLst>
          </p:nvPr>
        </p:nvGraphicFramePr>
        <p:xfrm>
          <a:off x="457200" y="2708930"/>
          <a:ext cx="3871948" cy="1954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094141" imgH="3077164" progId="Visio.Drawing.11">
                  <p:embed/>
                </p:oleObj>
              </mc:Choice>
              <mc:Fallback>
                <p:oleObj name="Visio" r:id="rId3" imgW="6094141" imgH="307716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708930"/>
                        <a:ext cx="3871948" cy="19546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1676400"/>
            <a:ext cx="4495800" cy="60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378759" y="1767028"/>
            <a:ext cx="434340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Linear front method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5029200" y="1767028"/>
            <a:ext cx="411480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Van </a:t>
            </a:r>
            <a:r>
              <a:rPr lang="en-US" sz="2800" dirty="0" err="1">
                <a:latin typeface="+mj-lt"/>
              </a:rPr>
              <a:t>Genuchten</a:t>
            </a:r>
            <a:r>
              <a:rPr lang="en-US" sz="2800" dirty="0">
                <a:latin typeface="+mj-lt"/>
              </a:rPr>
              <a:t> method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640574" y="5023039"/>
            <a:ext cx="3505200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Required parameters: </a:t>
            </a:r>
            <a:r>
              <a:rPr lang="en-US" sz="2000" dirty="0" err="1">
                <a:latin typeface="+mj-lt"/>
              </a:rPr>
              <a:t>k</a:t>
            </a:r>
            <a:r>
              <a:rPr lang="en-US" sz="2000" baseline="-25000" dirty="0" err="1">
                <a:latin typeface="+mj-lt"/>
              </a:rPr>
              <a:t>ro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err="1">
                <a:latin typeface="+mj-lt"/>
              </a:rPr>
              <a:t>h</a:t>
            </a:r>
            <a:r>
              <a:rPr lang="en-US" sz="2000" baseline="-25000" dirty="0" err="1">
                <a:latin typeface="+mj-lt"/>
              </a:rPr>
              <a:t>min</a:t>
            </a:r>
            <a:endParaRPr lang="en-US" sz="2000" baseline="-25000" dirty="0">
              <a:latin typeface="+mj-lt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1471145"/>
              </p:ext>
            </p:extLst>
          </p:nvPr>
        </p:nvGraphicFramePr>
        <p:xfrm>
          <a:off x="5455024" y="2644961"/>
          <a:ext cx="1905000" cy="628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93760" imgH="393480" progId="Equation.DSMT4">
                  <p:embed/>
                </p:oleObj>
              </mc:Choice>
              <mc:Fallback>
                <p:oleObj name="Equation" r:id="rId5" imgW="11937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55024" y="2644961"/>
                        <a:ext cx="1905000" cy="628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9088633"/>
              </p:ext>
            </p:extLst>
          </p:nvPr>
        </p:nvGraphicFramePr>
        <p:xfrm>
          <a:off x="5455023" y="3419444"/>
          <a:ext cx="2348389" cy="923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549080" imgH="609480" progId="Equation.DSMT4">
                  <p:embed/>
                </p:oleObj>
              </mc:Choice>
              <mc:Fallback>
                <p:oleObj name="Equation" r:id="rId7" imgW="154908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55023" y="3419444"/>
                        <a:ext cx="2348389" cy="9239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 bwMode="auto">
          <a:xfrm>
            <a:off x="5486400" y="4572000"/>
            <a:ext cx="2590800" cy="10156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where </a:t>
            </a:r>
            <a:r>
              <a:rPr lang="en-US" sz="2000" dirty="0">
                <a:latin typeface="Symbol" panose="05050102010706020507" pitchFamily="18" charset="2"/>
              </a:rPr>
              <a:t>a</a:t>
            </a:r>
            <a:r>
              <a:rPr lang="en-US" sz="2000" dirty="0">
                <a:latin typeface="+mj-lt"/>
              </a:rPr>
              <a:t> and m are empirical parameters based on soil type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667468" y="5715000"/>
            <a:ext cx="3429000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** Default method **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4. Material Properties</a:t>
            </a:r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1676400" y="2057400"/>
          <a:ext cx="5645150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902183" imgH="2634112" progId="Visio.Drawing.11">
                  <p:embed/>
                </p:oleObj>
              </mc:Choice>
              <mc:Fallback>
                <p:oleObj name="Visio" r:id="rId3" imgW="3902183" imgH="263411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057400"/>
                        <a:ext cx="5645150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BE331DA-CE01-5F38-1F96-BC45FF1B6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76400"/>
            <a:ext cx="8452757" cy="47207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Background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649684"/>
            <a:ext cx="5768788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2D finite element flow model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Written by Fred Tracy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US Army Engineer Waterways Experiment Station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Applications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Suited for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dirty="0"/>
              <a:t>Heterogeneous , </a:t>
            </a:r>
            <a:r>
              <a:rPr lang="en-US" dirty="0" err="1"/>
              <a:t>anistropic</a:t>
            </a:r>
            <a:r>
              <a:rPr lang="en-US" dirty="0"/>
              <a:t> soil properties</a:t>
            </a:r>
          </a:p>
          <a:p>
            <a:pPr eaLnBrk="1" hangingPunct="1"/>
            <a:r>
              <a:rPr lang="en-US" dirty="0"/>
              <a:t>Confined/unconfined flow for profile models</a:t>
            </a:r>
          </a:p>
          <a:p>
            <a:pPr eaLnBrk="1" hangingPunct="1"/>
            <a:r>
              <a:rPr lang="en-US" dirty="0"/>
              <a:t>Saturated/unsaturated flow for unconfined profile models</a:t>
            </a:r>
          </a:p>
          <a:p>
            <a:pPr eaLnBrk="1" hangingPunct="1"/>
            <a:r>
              <a:rPr lang="en-US" dirty="0"/>
              <a:t>Confined flow for plan (areal) models</a:t>
            </a:r>
          </a:p>
          <a:p>
            <a:pPr eaLnBrk="1" hangingPunct="1"/>
            <a:r>
              <a:rPr lang="en-US" dirty="0"/>
              <a:t>Axisymmetric models</a:t>
            </a:r>
          </a:p>
          <a:p>
            <a:pPr marL="119062" indent="0" eaLnBrk="1" hangingPunct="1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Not suited for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eaLnBrk="1" hangingPunct="1"/>
            <a:r>
              <a:rPr lang="en-US" dirty="0"/>
              <a:t>Transient (time varying) problems</a:t>
            </a:r>
          </a:p>
          <a:p>
            <a:pPr eaLnBrk="1" hangingPunct="1"/>
            <a:r>
              <a:rPr lang="en-US" dirty="0"/>
              <a:t>Unconfined plan models</a:t>
            </a:r>
          </a:p>
          <a:p>
            <a:pPr eaLnBrk="1" hangingPunct="1"/>
            <a:r>
              <a:rPr lang="en-US" dirty="0"/>
              <a:t>Transport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Governing Equation</a:t>
            </a: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1319213" y="3429000"/>
            <a:ext cx="1418978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</a:rPr>
              <a:t>Where: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852613" y="4038600"/>
            <a:ext cx="4532010" cy="107721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>
                <a:latin typeface="+mj-lt"/>
              </a:rPr>
              <a:t>H = total head</a:t>
            </a:r>
          </a:p>
          <a:p>
            <a:r>
              <a:rPr lang="en-US" sz="3200">
                <a:latin typeface="+mj-lt"/>
              </a:rPr>
              <a:t>K = hydraulic conductivity</a:t>
            </a:r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/>
        </p:nvGraphicFramePr>
        <p:xfrm>
          <a:off x="1219200" y="1981200"/>
          <a:ext cx="6875463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946240" imgH="457200" progId="Equation.3">
                  <p:embed/>
                </p:oleObj>
              </mc:Choice>
              <mc:Fallback>
                <p:oleObj name="Equation" r:id="rId3" imgW="294624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219200" y="1981200"/>
                        <a:ext cx="6875463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0AD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D4D4D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Modeling Process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05000"/>
            <a:ext cx="7772400" cy="4114800"/>
          </a:xfrm>
        </p:spPr>
        <p:txBody>
          <a:bodyPr/>
          <a:lstStyle/>
          <a:p>
            <a:pPr marL="633412" indent="-514350" eaLnBrk="1" hangingPunct="1">
              <a:buFont typeface="+mj-lt"/>
              <a:buAutoNum type="arabicPeriod"/>
            </a:pPr>
            <a:r>
              <a:rPr lang="en-US" sz="3600" dirty="0"/>
              <a:t>Model conceptualization/boundary conditions</a:t>
            </a:r>
          </a:p>
          <a:p>
            <a:pPr marL="633412" indent="-514350" eaLnBrk="1" hangingPunct="1">
              <a:buFont typeface="+mj-lt"/>
              <a:buAutoNum type="arabicPeriod"/>
            </a:pPr>
            <a:r>
              <a:rPr lang="en-US" sz="3600" dirty="0"/>
              <a:t>Mesh generation</a:t>
            </a:r>
          </a:p>
          <a:p>
            <a:pPr marL="633412" indent="-514350" eaLnBrk="1" hangingPunct="1">
              <a:buFont typeface="+mj-lt"/>
              <a:buAutoNum type="arabicPeriod"/>
            </a:pPr>
            <a:r>
              <a:rPr lang="en-US" sz="3600" dirty="0"/>
              <a:t>Analysis options</a:t>
            </a:r>
          </a:p>
          <a:p>
            <a:pPr marL="633412" indent="-514350" eaLnBrk="1" hangingPunct="1">
              <a:buFont typeface="+mj-lt"/>
              <a:buAutoNum type="arabicPeriod"/>
            </a:pPr>
            <a:r>
              <a:rPr lang="en-US" sz="3600" dirty="0"/>
              <a:t>Material properties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1. Model Conceptualization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Determine model type</a:t>
            </a:r>
          </a:p>
          <a:p>
            <a:pPr lvl="1" eaLnBrk="1" hangingPunct="1"/>
            <a:r>
              <a:rPr lang="en-US" dirty="0"/>
              <a:t>Plan vs. Profile</a:t>
            </a:r>
          </a:p>
          <a:p>
            <a:pPr lvl="1" eaLnBrk="1" hangingPunct="1"/>
            <a:r>
              <a:rPr lang="en-US" dirty="0"/>
              <a:t>Confined vs. Unconfined</a:t>
            </a:r>
          </a:p>
          <a:p>
            <a:pPr eaLnBrk="1" hangingPunct="1"/>
            <a:r>
              <a:rPr lang="en-US" dirty="0"/>
              <a:t>Determine appropriate boundary conditions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Confined Flow, Ex. 1</a:t>
            </a:r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1303338" y="3400425"/>
          <a:ext cx="6629400" cy="273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641138" imgH="1916666" progId="Visio.Drawing.11">
                  <p:embed/>
                </p:oleObj>
              </mc:Choice>
              <mc:Fallback>
                <p:oleObj name="Visio" r:id="rId3" imgW="4641138" imgH="1916666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3338" y="3400425"/>
                        <a:ext cx="6629400" cy="273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1066800" y="2438400"/>
          <a:ext cx="7094538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4901704" imgH="1579350" progId="Visio.Drawing.11">
                  <p:embed/>
                </p:oleObj>
              </mc:Choice>
              <mc:Fallback>
                <p:oleObj name="Visio" r:id="rId5" imgW="4901704" imgH="1579350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438400"/>
                        <a:ext cx="7094538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Confined Flow, Ex. 2</a:t>
            </a: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990600" y="3048000"/>
          <a:ext cx="7172325" cy="273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7172093" imgH="2735754" progId="Visio.Drawing.11">
                  <p:embed/>
                </p:oleObj>
              </mc:Choice>
              <mc:Fallback>
                <p:oleObj name="Visio" r:id="rId3" imgW="7172093" imgH="2735754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048000"/>
                        <a:ext cx="7172325" cy="273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7"/>
          <p:cNvGraphicFramePr>
            <a:graphicFrameLocks noChangeAspect="1"/>
          </p:cNvGraphicFramePr>
          <p:nvPr/>
        </p:nvGraphicFramePr>
        <p:xfrm>
          <a:off x="901700" y="2484438"/>
          <a:ext cx="7359650" cy="175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7359061" imgH="1756944" progId="Visio.Drawing.11">
                  <p:embed/>
                </p:oleObj>
              </mc:Choice>
              <mc:Fallback>
                <p:oleObj name="Visio" r:id="rId5" imgW="7359061" imgH="1756944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2484438"/>
                        <a:ext cx="7359650" cy="175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9"/>
          <p:cNvGraphicFramePr>
            <a:graphicFrameLocks noChangeAspect="1"/>
          </p:cNvGraphicFramePr>
          <p:nvPr/>
        </p:nvGraphicFramePr>
        <p:xfrm>
          <a:off x="762000" y="2489200"/>
          <a:ext cx="7537450" cy="299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7538224" imgH="2997117" progId="Visio.Drawing.11">
                  <p:embed/>
                </p:oleObj>
              </mc:Choice>
              <mc:Fallback>
                <p:oleObj name="Visio" r:id="rId3" imgW="7538224" imgH="2997117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489200"/>
                        <a:ext cx="7537450" cy="299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Unconfined, Dupuit Problem</a:t>
            </a:r>
          </a:p>
        </p:txBody>
      </p:sp>
      <p:graphicFrame>
        <p:nvGraphicFramePr>
          <p:cNvPr id="14343" name="Object 7"/>
          <p:cNvGraphicFramePr>
            <a:graphicFrameLocks noChangeAspect="1"/>
          </p:cNvGraphicFramePr>
          <p:nvPr/>
        </p:nvGraphicFramePr>
        <p:xfrm>
          <a:off x="2771775" y="3581400"/>
          <a:ext cx="3098800" cy="234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3099296" imgH="2349293" progId="Visio.Drawing.11">
                  <p:embed/>
                </p:oleObj>
              </mc:Choice>
              <mc:Fallback>
                <p:oleObj name="Visio" r:id="rId5" imgW="3099296" imgH="2349293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581400"/>
                        <a:ext cx="3098800" cy="234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8"/>
          <p:cNvGraphicFramePr>
            <a:graphicFrameLocks noChangeAspect="1"/>
          </p:cNvGraphicFramePr>
          <p:nvPr/>
        </p:nvGraphicFramePr>
        <p:xfrm>
          <a:off x="5680075" y="3273425"/>
          <a:ext cx="1492250" cy="160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1492777" imgH="1605040" progId="Visio.Drawing.11">
                  <p:embed/>
                </p:oleObj>
              </mc:Choice>
              <mc:Fallback>
                <p:oleObj name="Visio" r:id="rId7" imgW="1492777" imgH="1605040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0075" y="3273425"/>
                        <a:ext cx="1492250" cy="160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txDef>
      <a:spPr bwMode="auto">
        <a:noFill/>
        <a:ln w="12700">
          <a:noFill/>
          <a:miter lim="800000"/>
          <a:headEnd type="none" w="sm" len="sm"/>
          <a:tailEnd type="none" w="sm" len="sm"/>
        </a:ln>
      </a:spPr>
      <a:bodyPr wrap="square" rtlCol="0">
        <a:spAutoFit/>
      </a:bodyPr>
      <a:lstStyle>
        <a:defPPr>
          <a:defRPr sz="2800" dirty="0" err="1"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finitedifference-2</Template>
  <TotalTime>1288</TotalTime>
  <Words>273</Words>
  <Application>Microsoft Office PowerPoint</Application>
  <PresentationFormat>On-screen Show (4:3)</PresentationFormat>
  <Paragraphs>83</Paragraphs>
  <Slides>19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Calibri</vt:lpstr>
      <vt:lpstr>Corbel</vt:lpstr>
      <vt:lpstr>Symbol</vt:lpstr>
      <vt:lpstr>Times New Roman</vt:lpstr>
      <vt:lpstr>Wingdings</vt:lpstr>
      <vt:lpstr>Wingdings 2</vt:lpstr>
      <vt:lpstr>Wingdings 3</vt:lpstr>
      <vt:lpstr>Module</vt:lpstr>
      <vt:lpstr>Equation</vt:lpstr>
      <vt:lpstr>Visio</vt:lpstr>
      <vt:lpstr>SEEP2D</vt:lpstr>
      <vt:lpstr>Background</vt:lpstr>
      <vt:lpstr>Applications</vt:lpstr>
      <vt:lpstr>Governing Equation</vt:lpstr>
      <vt:lpstr>Modeling Process</vt:lpstr>
      <vt:lpstr>1. Model Conceptualization</vt:lpstr>
      <vt:lpstr>Confined Flow, Ex. 1</vt:lpstr>
      <vt:lpstr>Confined Flow, Ex. 2</vt:lpstr>
      <vt:lpstr>Unconfined, Dupuit Problem</vt:lpstr>
      <vt:lpstr>Unconfined, Embankment</vt:lpstr>
      <vt:lpstr>Impermeable Barriers</vt:lpstr>
      <vt:lpstr>Impermeable Barriers, cont.</vt:lpstr>
      <vt:lpstr>2. Mesh Construction</vt:lpstr>
      <vt:lpstr>3. Analysis Options</vt:lpstr>
      <vt:lpstr>Unconfined Problems</vt:lpstr>
      <vt:lpstr>Unsaturated Zone</vt:lpstr>
      <vt:lpstr>Relative Conductivity</vt:lpstr>
      <vt:lpstr>Methods for Determining Kr</vt:lpstr>
      <vt:lpstr>4. Material Properties</vt:lpstr>
    </vt:vector>
  </TitlesOfParts>
  <Company>Brigham Young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SEEP2D</dc:title>
  <dc:creator>Norman L. Jones</dc:creator>
  <cp:lastModifiedBy>Norm Jones</cp:lastModifiedBy>
  <cp:revision>72</cp:revision>
  <cp:lastPrinted>2015-02-06T17:34:02Z</cp:lastPrinted>
  <dcterms:created xsi:type="dcterms:W3CDTF">1997-05-29T03:29:10Z</dcterms:created>
  <dcterms:modified xsi:type="dcterms:W3CDTF">2025-02-05T18:20:46Z</dcterms:modified>
</cp:coreProperties>
</file>