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29"/>
  </p:notesMasterIdLst>
  <p:handoutMasterIdLst>
    <p:handoutMasterId r:id="rId30"/>
  </p:handoutMasterIdLst>
  <p:sldIdLst>
    <p:sldId id="264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301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1" r:id="rId19"/>
    <p:sldId id="292" r:id="rId20"/>
    <p:sldId id="294" r:id="rId21"/>
    <p:sldId id="293" r:id="rId22"/>
    <p:sldId id="295" r:id="rId23"/>
    <p:sldId id="296" r:id="rId24"/>
    <p:sldId id="297" r:id="rId25"/>
    <p:sldId id="298" r:id="rId26"/>
    <p:sldId id="299" r:id="rId27"/>
    <p:sldId id="300" r:id="rId2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0"/>
    <p:restoredTop sz="94589"/>
  </p:normalViewPr>
  <p:slideViewPr>
    <p:cSldViewPr>
      <p:cViewPr varScale="1">
        <p:scale>
          <a:sx n="117" d="100"/>
          <a:sy n="117" d="100"/>
        </p:scale>
        <p:origin x="24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2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pPr>
              <a:defRPr/>
            </a:pPr>
            <a:fld id="{E38759A3-C24B-4CB7-9FCA-72103DFFAC80}" type="datetimeFigureOut">
              <a:rPr lang="en-US"/>
              <a:pPr>
                <a:defRPr/>
              </a:pPr>
              <a:t>3/17/2025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pPr>
              <a:defRPr/>
            </a:pPr>
            <a:fld id="{ED239ABE-1611-44A3-A9A3-2D9684462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4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9372681-2A7E-48DD-82C5-BECC0E218A9F}" type="datetimeFigureOut">
              <a:rPr lang="en-US"/>
              <a:pPr>
                <a:defRPr/>
              </a:pPr>
              <a:t>3/17/2025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703C65A-0FCF-4B18-9FB7-C5E0EBB440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54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03C65A-0FCF-4B18-9FB7-C5E0EBB4400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553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03C65A-0FCF-4B18-9FB7-C5E0EBB4400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386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03C65A-0FCF-4B18-9FB7-C5E0EBB4400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40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03C65A-0FCF-4B18-9FB7-C5E0EBB4400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872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03C65A-0FCF-4B18-9FB7-C5E0EBB4400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311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EEA0F1C-CC22-4A7D-A9E6-06A449DF01D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075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03C65A-0FCF-4B18-9FB7-C5E0EBB4400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977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03C65A-0FCF-4B18-9FB7-C5E0EBB4400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473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03C65A-0FCF-4B18-9FB7-C5E0EBB4400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68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BD6430-5574-4948-ABF4-D577140D9CF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904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consistent</a:t>
            </a:r>
            <a:r>
              <a:rPr lang="en-US" baseline="0" dirty="0"/>
              <a:t> with the textbook on page 156, but it doesn’t make sense. He claims that the first equation is from the </a:t>
            </a:r>
            <a:r>
              <a:rPr lang="en-US" baseline="0" dirty="0" err="1"/>
              <a:t>Kc</a:t>
            </a:r>
            <a:r>
              <a:rPr lang="en-US" baseline="0" dirty="0"/>
              <a:t>=1 envelope but he says it is derived from equation 9.10 which is for the K1 condition, not </a:t>
            </a:r>
            <a:r>
              <a:rPr lang="en-US" baseline="0" dirty="0" err="1"/>
              <a:t>Kc</a:t>
            </a:r>
            <a:r>
              <a:rPr lang="en-US" baseline="0" dirty="0"/>
              <a:t>=1. Furthermore, how do you even have </a:t>
            </a:r>
            <a:r>
              <a:rPr lang="en-US" baseline="0" dirty="0" err="1"/>
              <a:t>taufc</a:t>
            </a:r>
            <a:r>
              <a:rPr lang="en-US" baseline="0" dirty="0"/>
              <a:t> if K=1? Doesn’t make sense at all. Furthermore, if it is for </a:t>
            </a:r>
            <a:r>
              <a:rPr lang="en-US" baseline="0" dirty="0" err="1"/>
              <a:t>Kc</a:t>
            </a:r>
            <a:r>
              <a:rPr lang="en-US" baseline="0" dirty="0"/>
              <a:t>=1, why are not using psi rather than phi in the equation?</a:t>
            </a:r>
          </a:p>
          <a:p>
            <a:endParaRPr lang="en-US" baseline="0" dirty="0"/>
          </a:p>
          <a:p>
            <a:r>
              <a:rPr lang="en-US" baseline="0" dirty="0"/>
              <a:t>Furthermore, why not just check to see if K1 or </a:t>
            </a:r>
            <a:r>
              <a:rPr lang="en-US" baseline="0" dirty="0" err="1"/>
              <a:t>Kf</a:t>
            </a:r>
            <a:r>
              <a:rPr lang="en-US" baseline="0" dirty="0"/>
              <a:t> is negative? Wouldn’t that be sufficient?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BD6430-5574-4948-ABF4-D577140D9CF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44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03C65A-0FCF-4B18-9FB7-C5E0EBB4400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154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03C65A-0FCF-4B18-9FB7-C5E0EBB4400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01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03C65A-0FCF-4B18-9FB7-C5E0EBB4400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93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03C65A-0FCF-4B18-9FB7-C5E0EBB4400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50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03C65A-0FCF-4B18-9FB7-C5E0EBB4400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66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03C65A-0FCF-4B18-9FB7-C5E0EBB4400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7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03C65A-0FCF-4B18-9FB7-C5E0EBB4400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22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03C65A-0FCF-4B18-9FB7-C5E0EBB4400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44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03C65A-0FCF-4B18-9FB7-C5E0EBB4400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13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99A35E-7C23-493C-B162-719F7BD2B713}" type="datetimeFigureOut">
              <a:rPr lang="en-US" smtClean="0"/>
              <a:pPr>
                <a:defRPr/>
              </a:pPr>
              <a:t>3/17/2025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23665E-3920-4A18-BD13-65D665085C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78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BE02C9-7D81-4386-A1A9-7FC7EE0887A3}" type="datetimeFigureOut">
              <a:rPr lang="en-US" smtClean="0"/>
              <a:pPr>
                <a:defRPr/>
              </a:pPr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5AB244-0B1E-45A3-8000-9F32BB53F2D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81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D66EFE-F2E6-42EA-BFA2-F7154A42FD8F}" type="datetimeFigureOut">
              <a:rPr lang="en-US" smtClean="0"/>
              <a:pPr>
                <a:defRPr/>
              </a:pPr>
              <a:t>3/17/2025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508BB7-E670-4A60-A851-A0BD6564AD6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57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244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244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330200" y="6248400"/>
            <a:ext cx="189706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129418-6F27-45B7-8322-32A59C3D1F64}" type="datetimeFigureOut">
              <a:rPr lang="en-US" smtClean="0"/>
              <a:pPr>
                <a:defRPr/>
              </a:pPr>
              <a:t>3/17/2025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768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154738" y="6248400"/>
            <a:ext cx="18970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E1EDB9-CB98-477E-A32F-5DF7BF98B3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8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BE2848-45DD-4095-B936-F3789BD4D9EF}" type="datetimeFigureOut">
              <a:rPr lang="en-US" smtClean="0"/>
              <a:pPr>
                <a:defRPr/>
              </a:pPr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4AF772-1491-44B6-87AE-383EA9E3E8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3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8899FE-5618-4CA7-8930-98F31DA0DE06}" type="datetimeFigureOut">
              <a:rPr lang="en-US" smtClean="0"/>
              <a:pPr>
                <a:defRPr/>
              </a:pPr>
              <a:t>3/17/2025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4AFDED-8232-4445-A1FC-364CDA56E53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45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664EC-BB1D-4630-8FEF-1B847EFFB0C7}" type="datetimeFigureOut">
              <a:rPr lang="en-US" smtClean="0"/>
              <a:pPr>
                <a:defRPr/>
              </a:pPr>
              <a:t>3/17/2025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1F103-0AA0-4B5A-8DE7-27FBAE072F2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7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683FF-4B7D-4BA4-AAC5-326CCD7D05C3}" type="datetimeFigureOut">
              <a:rPr lang="en-US" smtClean="0"/>
              <a:pPr>
                <a:defRPr/>
              </a:pPr>
              <a:t>3/17/2025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39284-862D-4603-AE2A-84A8A95118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5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26A5C5-93F7-4AC0-85AA-7AC166A4913D}" type="datetimeFigureOut">
              <a:rPr lang="en-US" smtClean="0"/>
              <a:pPr>
                <a:defRPr/>
              </a:pPr>
              <a:t>3/17/2025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99713-2DF8-4E87-942F-0B76FAAB2F9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31490-8F58-4748-8911-0AC88B58E1AA}" type="datetimeFigureOut">
              <a:rPr lang="en-US" smtClean="0"/>
              <a:pPr>
                <a:defRPr/>
              </a:pPr>
              <a:t>3/17/2025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7F785-1088-43BB-86E8-371CD0E1AF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0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8B4AE1-44B9-4102-93F5-28F9874FB0A7}" type="datetimeFigureOut">
              <a:rPr lang="en-US" smtClean="0"/>
              <a:pPr>
                <a:defRPr/>
              </a:pPr>
              <a:t>3/17/2025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2B1884-C270-46ED-84EC-4881B0CB511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83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38067-17C4-4736-B95B-DCB80688DAB7}" type="datetimeFigureOut">
              <a:rPr lang="en-US" smtClean="0"/>
              <a:pPr>
                <a:defRPr/>
              </a:pPr>
              <a:t>3/17/2025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410031-DFD5-4775-A28E-9BB5FAE1696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557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22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4B129418-6F27-45B7-8322-32A59C3D1F64}" type="datetimeFigureOut">
              <a:rPr lang="en-US" smtClean="0"/>
              <a:pPr>
                <a:defRPr/>
              </a:pPr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 smtClean="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50E1EDB9-CB98-477E-A32F-5DF7BF98B3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30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9pPr>
      <a:extLst/>
    </p:titleStyle>
    <p:bodyStyle>
      <a:lvl1pPr marL="438150" indent="-319088" algn="l" rtl="0" eaLnBrk="1" fontAlgn="base" hangingPunct="1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1" fontAlgn="base" hangingPunct="1">
        <a:spcBef>
          <a:spcPct val="20000"/>
        </a:spcBef>
        <a:spcAft>
          <a:spcPct val="0"/>
        </a:spcAft>
        <a:buClr>
          <a:srgbClr val="E66C7D"/>
        </a:buClr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eaLnBrk="1" fontAlgn="base" hangingPunct="1">
        <a:spcBef>
          <a:spcPct val="20000"/>
        </a:spcBef>
        <a:spcAft>
          <a:spcPct val="0"/>
        </a:spcAft>
        <a:buClr>
          <a:srgbClr val="6BB76D"/>
        </a:buClr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eaLnBrk="1" fontAlgn="base" hangingPunct="1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4" Type="http://schemas.openxmlformats.org/officeDocument/2006/relationships/image" Target="../media/image1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4" Type="http://schemas.openxmlformats.org/officeDocument/2006/relationships/image" Target="../media/image1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Rapid Drawdown Analysis</a:t>
            </a:r>
          </a:p>
        </p:txBody>
      </p:sp>
      <p:sp>
        <p:nvSpPr>
          <p:cNvPr id="1024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CE 544 – BRIGHAM YOUNG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B9C2972-521E-7B41-5B55-0F4EC312B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Three-Stage Method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8702DF-2A21-5CB9-65CE-6D4DB94DC0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Rapid Drawdown Analysis</a:t>
            </a:r>
          </a:p>
        </p:txBody>
      </p:sp>
    </p:spTree>
    <p:extLst>
      <p:ext uri="{BB962C8B-B14F-4D97-AF65-F5344CB8AC3E}">
        <p14:creationId xmlns:p14="http://schemas.microsoft.com/office/powerpoint/2010/main" val="3659777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Three-Stage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0922" y="3070075"/>
            <a:ext cx="79958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Corbel" pitchFamily="34" charset="0"/>
              <a:buAutoNum type="arabicPeriod"/>
            </a:pPr>
            <a:r>
              <a:rPr lang="en-US" sz="2400" dirty="0"/>
              <a:t>Compute effective stresses based on pre-drawdown conditions</a:t>
            </a:r>
          </a:p>
          <a:p>
            <a:pPr marL="514350" indent="-514350">
              <a:buFont typeface="Corbel" pitchFamily="34" charset="0"/>
              <a:buAutoNum type="arabicPeriod"/>
            </a:pPr>
            <a:r>
              <a:rPr lang="en-US" sz="2400" dirty="0"/>
              <a:t>Compute FS for post-drawdown conditions using total stress analysis. Undrained strength is a function of effective stress from stage 1.</a:t>
            </a:r>
          </a:p>
          <a:p>
            <a:pPr marL="514350" indent="-514350">
              <a:buFont typeface="Corbel" pitchFamily="34" charset="0"/>
              <a:buAutoNum type="arabicPeriod"/>
            </a:pPr>
            <a:r>
              <a:rPr lang="en-US" sz="2400" dirty="0"/>
              <a:t>Compute FS for post-drawdown conditions using drained strengths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2438400"/>
            <a:ext cx="15279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Stages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1529264"/>
            <a:ext cx="6629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Preferred Method</a:t>
            </a:r>
          </a:p>
          <a:p>
            <a:r>
              <a:rPr lang="en-US" sz="2400" i="1" dirty="0">
                <a:latin typeface="+mn-lt"/>
              </a:rPr>
              <a:t>Developed by Duncan, Wright, &amp; Wong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2841" y="5943600"/>
            <a:ext cx="7010400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n-lt"/>
              </a:rPr>
              <a:t>The lower FS from stages 2&amp;3 is used</a:t>
            </a:r>
          </a:p>
        </p:txBody>
      </p:sp>
    </p:spTree>
    <p:extLst>
      <p:ext uri="{BB962C8B-B14F-4D97-AF65-F5344CB8AC3E}">
        <p14:creationId xmlns:p14="http://schemas.microsoft.com/office/powerpoint/2010/main" val="677870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Stage 1</a:t>
            </a:r>
          </a:p>
        </p:txBody>
      </p:sp>
      <p:sp>
        <p:nvSpPr>
          <p:cNvPr id="1028" name="Content Placeholder 2"/>
          <p:cNvSpPr>
            <a:spLocks noGrp="1"/>
          </p:cNvSpPr>
          <p:nvPr>
            <p:ph idx="1"/>
          </p:nvPr>
        </p:nvSpPr>
        <p:spPr>
          <a:xfrm>
            <a:off x="457200" y="1774825"/>
            <a:ext cx="8229600" cy="1577975"/>
          </a:xfrm>
        </p:spPr>
        <p:txBody>
          <a:bodyPr/>
          <a:lstStyle/>
          <a:p>
            <a:r>
              <a:rPr lang="en-US"/>
              <a:t>Performed for conditions prior to drawdown</a:t>
            </a:r>
          </a:p>
          <a:p>
            <a:r>
              <a:rPr lang="en-US"/>
              <a:t>Objective is to estimate effective stresses along the slip surface prior to drawdown 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304800" y="3962400"/>
          <a:ext cx="8558213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9331712" imgH="1744285" progId="Visio.Drawing.11">
                  <p:embed/>
                </p:oleObj>
              </mc:Choice>
              <mc:Fallback>
                <p:oleObj name="Visio" r:id="rId3" imgW="9331712" imgH="174428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962400"/>
                        <a:ext cx="8558213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2026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Stage 1, cont.</a:t>
            </a: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381000" y="1600200"/>
          <a:ext cx="3429000" cy="465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731570" imgH="5063080" progId="Visio.Drawing.11">
                  <p:embed/>
                </p:oleObj>
              </mc:Choice>
              <mc:Fallback>
                <p:oleObj name="Visio" r:id="rId3" imgW="3731570" imgH="506308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600200"/>
                        <a:ext cx="3429000" cy="465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TextBox 5"/>
          <p:cNvSpPr txBox="1">
            <a:spLocks noChangeArrowheads="1"/>
          </p:cNvSpPr>
          <p:nvPr/>
        </p:nvSpPr>
        <p:spPr bwMode="auto">
          <a:xfrm>
            <a:off x="4343400" y="1752600"/>
            <a:ext cx="41148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First stage stability computations are used to compute the shear stress and effective normal stresses on the slip surface.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724400" y="3200400"/>
                <a:ext cx="2008819" cy="7837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σ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fc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N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𝓁</m:t>
                          </m:r>
                        </m:den>
                      </m:f>
                      <m:r>
                        <a:rPr lang="en-US" sz="24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u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3200400"/>
                <a:ext cx="2008819" cy="7837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4724400" y="4363211"/>
                <a:ext cx="2916119" cy="613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fc</m:t>
                        </m:r>
                      </m:sub>
                    </m:sSub>
                    <m:r>
                      <a:rPr lang="en-US" sz="2400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F</m:t>
                        </m:r>
                      </m:den>
                    </m:f>
                    <m:r>
                      <a:rPr lang="en-US" sz="240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400" i="0" smtClean="0">
                        <a:latin typeface="Cambria Math" panose="02040503050406030204" pitchFamily="18" charset="0"/>
                      </a:rPr>
                      <m:t>′+</m:t>
                    </m:r>
                    <m:r>
                      <m:rPr>
                        <m:sty m:val="p"/>
                      </m:rPr>
                      <a:rPr lang="en-US" sz="240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400" i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m:rPr>
                        <m:sty m:val="p"/>
                      </m:rPr>
                      <a:rPr lang="en-US" sz="2400" i="0" smtClean="0">
                        <a:latin typeface="Cambria Math" panose="02040503050406030204" pitchFamily="18" charset="0"/>
                      </a:rPr>
                      <m:t>tanϕ</m:t>
                    </m:r>
                    <m:r>
                      <a:rPr lang="en-US" sz="2400" i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4363211"/>
                <a:ext cx="2916119" cy="613886"/>
              </a:xfrm>
              <a:prstGeom prst="rect">
                <a:avLst/>
              </a:prstGeom>
              <a:blipFill>
                <a:blip r:embed="rId7"/>
                <a:stretch>
                  <a:fillRect r="-230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724400" y="5285410"/>
                <a:ext cx="1363835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fc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S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𝓁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5285410"/>
                <a:ext cx="1363835" cy="7861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6060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Stage 1 , cont.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Steady state seepage is assumed</a:t>
            </a:r>
          </a:p>
          <a:p>
            <a:r>
              <a:rPr lang="en-US" dirty="0"/>
              <a:t>The effective stresses (</a:t>
            </a:r>
            <a:r>
              <a:rPr lang="en-US" dirty="0" err="1">
                <a:latin typeface="Symbol" panose="05050102010706020507" pitchFamily="18" charset="2"/>
              </a:rPr>
              <a:t>s</a:t>
            </a:r>
            <a:r>
              <a:rPr lang="en-US" baseline="-25000" dirty="0" err="1"/>
              <a:t>fc</a:t>
            </a:r>
            <a:r>
              <a:rPr lang="en-US" dirty="0"/>
              <a:t>) represent the stresses on the failure plane at the end of </a:t>
            </a:r>
            <a:r>
              <a:rPr lang="en-US" b="1" dirty="0"/>
              <a:t>consolidation</a:t>
            </a:r>
            <a:r>
              <a:rPr lang="en-US" dirty="0"/>
              <a:t> (hence the subscript “fc”)</a:t>
            </a:r>
          </a:p>
          <a:p>
            <a:r>
              <a:rPr lang="en-US" dirty="0"/>
              <a:t>These stresses are used to estimate the </a:t>
            </a:r>
            <a:r>
              <a:rPr lang="en-US" dirty="0" err="1"/>
              <a:t>undrained</a:t>
            </a:r>
            <a:r>
              <a:rPr lang="en-US" dirty="0"/>
              <a:t> shear strength in stage 2</a:t>
            </a:r>
          </a:p>
        </p:txBody>
      </p:sp>
    </p:spTree>
    <p:extLst>
      <p:ext uri="{BB962C8B-B14F-4D97-AF65-F5344CB8AC3E}">
        <p14:creationId xmlns:p14="http://schemas.microsoft.com/office/powerpoint/2010/main" val="828388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Stage 2</a:t>
            </a:r>
          </a:p>
        </p:txBody>
      </p:sp>
      <p:sp>
        <p:nvSpPr>
          <p:cNvPr id="3076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3025775"/>
          </a:xfrm>
        </p:spPr>
        <p:txBody>
          <a:bodyPr/>
          <a:lstStyle/>
          <a:p>
            <a:r>
              <a:rPr lang="en-US" dirty="0" err="1"/>
              <a:t>Undrained</a:t>
            </a:r>
            <a:r>
              <a:rPr lang="en-US" dirty="0"/>
              <a:t> shear strengths and total stress analysis is used for low-k zones</a:t>
            </a:r>
          </a:p>
          <a:p>
            <a:r>
              <a:rPr lang="en-US" dirty="0" err="1"/>
              <a:t>Undrained</a:t>
            </a:r>
            <a:r>
              <a:rPr lang="en-US" dirty="0"/>
              <a:t> strengths are estimated using the consolidation stresses computed in stage 1</a:t>
            </a:r>
          </a:p>
          <a:p>
            <a:r>
              <a:rPr lang="en-US" dirty="0"/>
              <a:t>Driving forces are calculated using post-drawdown conditions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304800" y="4953000"/>
          <a:ext cx="856932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9340261" imgH="1744285" progId="Visio.Drawing.11">
                  <p:embed/>
                </p:oleObj>
              </mc:Choice>
              <mc:Fallback>
                <p:oleObj name="Visio" r:id="rId3" imgW="9340261" imgH="174428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953000"/>
                        <a:ext cx="856932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4278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4011934"/>
              </p:ext>
            </p:extLst>
          </p:nvPr>
        </p:nvGraphicFramePr>
        <p:xfrm>
          <a:off x="457200" y="1841500"/>
          <a:ext cx="6991350" cy="385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991200" imgH="3857805" progId="Visio.Drawing.15">
                  <p:embed/>
                </p:oleObj>
              </mc:Choice>
              <mc:Fallback>
                <p:oleObj name="Visio" r:id="rId3" imgW="6991200" imgH="385780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1841500"/>
                        <a:ext cx="6991350" cy="3857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Stage 2, Effective Stresses</a:t>
            </a:r>
          </a:p>
        </p:txBody>
      </p:sp>
      <p:sp>
        <p:nvSpPr>
          <p:cNvPr id="4101" name="TextBox 5"/>
          <p:cNvSpPr txBox="1">
            <a:spLocks noChangeArrowheads="1"/>
          </p:cNvSpPr>
          <p:nvPr/>
        </p:nvSpPr>
        <p:spPr bwMode="auto">
          <a:xfrm>
            <a:off x="5562600" y="3124200"/>
            <a:ext cx="2819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err="1">
                <a:latin typeface="Symbol" pitchFamily="18" charset="2"/>
              </a:rPr>
              <a:t>t</a:t>
            </a:r>
            <a:r>
              <a:rPr lang="en-US" baseline="-25000" dirty="0" err="1"/>
              <a:t>ff</a:t>
            </a:r>
            <a:r>
              <a:rPr lang="en-US" dirty="0"/>
              <a:t> = shear stress on the failure plane at failure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5755620"/>
            <a:ext cx="8001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n-lt"/>
              </a:rPr>
              <a:t>The </a:t>
            </a:r>
            <a:r>
              <a:rPr lang="en-US" sz="2000" dirty="0" err="1">
                <a:latin typeface="Symbol" panose="05050102010706020507" pitchFamily="18" charset="2"/>
              </a:rPr>
              <a:t>t</a:t>
            </a:r>
            <a:r>
              <a:rPr lang="en-US" sz="2000" baseline="-25000" dirty="0" err="1">
                <a:latin typeface="+mn-lt"/>
              </a:rPr>
              <a:t>ff</a:t>
            </a:r>
            <a:r>
              <a:rPr lang="en-US" sz="2000" dirty="0">
                <a:latin typeface="+mn-lt"/>
              </a:rPr>
              <a:t> values are then paired with the corresponding </a:t>
            </a:r>
            <a:r>
              <a:rPr lang="en-US" sz="2000" dirty="0" err="1">
                <a:latin typeface="Symbol" panose="05050102010706020507" pitchFamily="18" charset="2"/>
              </a:rPr>
              <a:t>s</a:t>
            </a:r>
            <a:r>
              <a:rPr lang="en-US" sz="2000" baseline="-25000" dirty="0" err="1">
                <a:latin typeface="+mn-lt"/>
              </a:rPr>
              <a:t>fc</a:t>
            </a:r>
            <a:r>
              <a:rPr lang="en-US" sz="2000" dirty="0">
                <a:latin typeface="+mn-lt"/>
              </a:rPr>
              <a:t> values to generate a new type of plot (see next slide) for use in calculations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376109" y="3962400"/>
                <a:ext cx="1233991" cy="6319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σ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σ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sub>
                          </m:sSub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6109" y="3962400"/>
                <a:ext cx="1233991" cy="6319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600200" y="2209800"/>
                <a:ext cx="2467150" cy="6155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ff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sub>
                          </m:sSub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sub>
                          </m:sSub>
                        </m:num>
                        <m:den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m:rPr>
                          <m:sty m:val="p"/>
                        </m:rPr>
                        <a:rPr lang="en-US" sz="200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ϕ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209800"/>
                <a:ext cx="2467150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266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Stage 2, Anisotropy</a:t>
            </a:r>
          </a:p>
        </p:txBody>
      </p:sp>
      <p:pic>
        <p:nvPicPr>
          <p:cNvPr id="512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905000"/>
            <a:ext cx="4665663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TextBox 5"/>
          <p:cNvSpPr txBox="1">
            <a:spLocks noChangeArrowheads="1"/>
          </p:cNvSpPr>
          <p:nvPr/>
        </p:nvSpPr>
        <p:spPr bwMode="auto">
          <a:xfrm>
            <a:off x="6172200" y="2895600"/>
            <a:ext cx="2514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K</a:t>
            </a:r>
            <a:r>
              <a:rPr lang="en-US" baseline="-25000"/>
              <a:t>c</a:t>
            </a:r>
            <a:r>
              <a:rPr lang="en-US"/>
              <a:t> = K during consolidation stage</a:t>
            </a:r>
          </a:p>
          <a:p>
            <a:endParaRPr lang="en-US"/>
          </a:p>
          <a:p>
            <a:r>
              <a:rPr lang="en-US"/>
              <a:t>K</a:t>
            </a:r>
            <a:r>
              <a:rPr lang="en-US" baseline="-25000"/>
              <a:t>f</a:t>
            </a:r>
            <a:r>
              <a:rPr lang="en-US"/>
              <a:t> = K at failure</a:t>
            </a:r>
          </a:p>
        </p:txBody>
      </p:sp>
      <p:sp>
        <p:nvSpPr>
          <p:cNvPr id="5126" name="TextBox 6"/>
          <p:cNvSpPr txBox="1">
            <a:spLocks noChangeArrowheads="1"/>
          </p:cNvSpPr>
          <p:nvPr/>
        </p:nvSpPr>
        <p:spPr bwMode="auto">
          <a:xfrm>
            <a:off x="457200" y="4800600"/>
            <a:ext cx="84582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/>
              <a:t>Note that the K</a:t>
            </a:r>
            <a:r>
              <a:rPr lang="en-US" sz="2000" baseline="-25000" dirty="0"/>
              <a:t>c</a:t>
            </a:r>
            <a:r>
              <a:rPr lang="en-US" sz="2000" dirty="0"/>
              <a:t>=</a:t>
            </a:r>
            <a:r>
              <a:rPr lang="en-US" sz="2000" dirty="0" err="1"/>
              <a:t>K</a:t>
            </a:r>
            <a:r>
              <a:rPr lang="en-US" sz="2000" baseline="-25000" dirty="0" err="1"/>
              <a:t>f</a:t>
            </a:r>
            <a:r>
              <a:rPr lang="en-US" sz="2000" dirty="0"/>
              <a:t> line for CU </a:t>
            </a:r>
            <a:r>
              <a:rPr lang="en-US" sz="2000" dirty="0" err="1"/>
              <a:t>triaxial</a:t>
            </a:r>
            <a:r>
              <a:rPr lang="en-US" sz="2000" dirty="0"/>
              <a:t> test is the same envelope as the one obtained from the CD or CU (drained) </a:t>
            </a:r>
            <a:r>
              <a:rPr lang="en-US" sz="2000" dirty="0" err="1"/>
              <a:t>triaxial</a:t>
            </a:r>
            <a:r>
              <a:rPr lang="en-US" sz="2000" dirty="0"/>
              <a:t> test. The K</a:t>
            </a:r>
            <a:r>
              <a:rPr lang="en-US" sz="2000" baseline="-25000" dirty="0"/>
              <a:t>c</a:t>
            </a:r>
            <a:r>
              <a:rPr lang="en-US" sz="2000" dirty="0"/>
              <a:t>=1 line represents </a:t>
            </a:r>
            <a:r>
              <a:rPr lang="en-US" sz="2000" dirty="0" err="1">
                <a:latin typeface="Symbol" pitchFamily="18" charset="2"/>
              </a:rPr>
              <a:t>t</a:t>
            </a:r>
            <a:r>
              <a:rPr lang="en-US" sz="2000" baseline="-25000" dirty="0" err="1"/>
              <a:t>ff</a:t>
            </a:r>
            <a:r>
              <a:rPr lang="en-US" sz="2000" dirty="0"/>
              <a:t> vs. </a:t>
            </a:r>
            <a:r>
              <a:rPr lang="en-US" sz="2000" dirty="0">
                <a:latin typeface="Symbol" pitchFamily="18" charset="2"/>
              </a:rPr>
              <a:t>s</a:t>
            </a:r>
            <a:r>
              <a:rPr lang="en-US" sz="2000" dirty="0"/>
              <a:t>’</a:t>
            </a:r>
            <a:r>
              <a:rPr lang="en-US" sz="2000" baseline="-25000" dirty="0"/>
              <a:t>3c</a:t>
            </a:r>
            <a:r>
              <a:rPr lang="en-US" sz="2000" dirty="0"/>
              <a:t> from CU </a:t>
            </a:r>
            <a:r>
              <a:rPr lang="en-US" sz="2000" dirty="0" err="1"/>
              <a:t>triaxial</a:t>
            </a:r>
            <a:r>
              <a:rPr lang="en-US" sz="2000" dirty="0"/>
              <a:t> tests. </a:t>
            </a:r>
            <a:r>
              <a:rPr lang="en-US" sz="2000" dirty="0" err="1">
                <a:latin typeface="Symbol" pitchFamily="18" charset="2"/>
              </a:rPr>
              <a:t>t</a:t>
            </a:r>
            <a:r>
              <a:rPr lang="en-US" sz="2000" baseline="-25000" dirty="0" err="1"/>
              <a:t>ff</a:t>
            </a:r>
            <a:r>
              <a:rPr lang="en-US" sz="2000" dirty="0"/>
              <a:t> is found using equation on previous slide. Thus, both lines can be obtained from one set of CU </a:t>
            </a:r>
            <a:r>
              <a:rPr lang="en-US" sz="2000" dirty="0" err="1"/>
              <a:t>triaxial</a:t>
            </a:r>
            <a:r>
              <a:rPr lang="en-US" sz="2000" dirty="0"/>
              <a:t> tests.  </a:t>
            </a:r>
          </a:p>
          <a:p>
            <a:endParaRPr lang="en-US" sz="20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886200" y="5181600"/>
            <a:ext cx="3048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772400" y="5770096"/>
            <a:ext cx="3048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172200" y="1843718"/>
                <a:ext cx="1182696" cy="7848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1843718"/>
                <a:ext cx="1182696" cy="7848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08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7039610"/>
              </p:ext>
            </p:extLst>
          </p:nvPr>
        </p:nvGraphicFramePr>
        <p:xfrm>
          <a:off x="609600" y="2362200"/>
          <a:ext cx="7372350" cy="369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7372440" imgH="3695700" progId="Visio.Drawing.15">
                  <p:embed/>
                </p:oleObj>
              </mc:Choice>
              <mc:Fallback>
                <p:oleObj name="Visio" r:id="rId3" imgW="7372440" imgH="369570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2362200"/>
                        <a:ext cx="7372350" cy="3695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Stage 2 - K interpolation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438400" y="2743200"/>
                <a:ext cx="1292983" cy="7459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σ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σ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743200"/>
                <a:ext cx="1292983" cy="7459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0697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Stage 2 - K interpolation</a:t>
            </a:r>
          </a:p>
        </p:txBody>
      </p:sp>
      <p:sp>
        <p:nvSpPr>
          <p:cNvPr id="7172" name="TextBox 3"/>
          <p:cNvSpPr txBox="1">
            <a:spLocks noChangeArrowheads="1"/>
          </p:cNvSpPr>
          <p:nvPr/>
        </p:nvSpPr>
        <p:spPr bwMode="auto">
          <a:xfrm>
            <a:off x="990600" y="4383088"/>
            <a:ext cx="6477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Where </a:t>
            </a:r>
            <a:r>
              <a:rPr lang="en-US">
                <a:latin typeface="Symbol" pitchFamily="18" charset="2"/>
              </a:rPr>
              <a:t>s</a:t>
            </a:r>
            <a:r>
              <a:rPr lang="en-US"/>
              <a:t>’ and </a:t>
            </a:r>
            <a:r>
              <a:rPr lang="en-US">
                <a:latin typeface="Symbol" pitchFamily="18" charset="2"/>
              </a:rPr>
              <a:t>t</a:t>
            </a:r>
            <a:r>
              <a:rPr lang="en-US"/>
              <a:t> are the effective normal and shear stresses on the shear plane at the end of consolidation.</a:t>
            </a:r>
          </a:p>
        </p:txBody>
      </p:sp>
      <p:sp>
        <p:nvSpPr>
          <p:cNvPr id="7173" name="TextBox 4"/>
          <p:cNvSpPr txBox="1">
            <a:spLocks noChangeArrowheads="1"/>
          </p:cNvSpPr>
          <p:nvPr/>
        </p:nvSpPr>
        <p:spPr bwMode="auto">
          <a:xfrm>
            <a:off x="990600" y="2133600"/>
            <a:ext cx="6477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K</a:t>
            </a:r>
            <a:r>
              <a:rPr lang="en-US" baseline="-25000" dirty="0"/>
              <a:t>1</a:t>
            </a:r>
            <a:r>
              <a:rPr lang="en-US" dirty="0"/>
              <a:t> = the effective principal stress ratio for consolidation corresponding to the stage 1 analyses.</a:t>
            </a:r>
          </a:p>
        </p:txBody>
      </p:sp>
      <p:sp>
        <p:nvSpPr>
          <p:cNvPr id="7174" name="TextBox 5"/>
          <p:cNvSpPr txBox="1">
            <a:spLocks noChangeArrowheads="1"/>
          </p:cNvSpPr>
          <p:nvPr/>
        </p:nvSpPr>
        <p:spPr bwMode="auto">
          <a:xfrm>
            <a:off x="990600" y="5257800"/>
            <a:ext cx="6477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This equation assumes that the orientation of the principal stresses at the end of consolidation is the same as orientation of the principal stresses at failure.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310614" y="3048000"/>
                <a:ext cx="4480586" cy="8807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′+</m:t>
                              </m:r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τ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[(</m:t>
                              </m:r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sinϕ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′+1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ϕ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′+</m:t>
                              </m:r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τ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[(</m:t>
                              </m:r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sinϕ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′−1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ϕ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614" y="3048000"/>
                <a:ext cx="4480586" cy="8807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858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What is rapid drawdown?</a:t>
            </a:r>
          </a:p>
        </p:txBody>
      </p:sp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185738" y="2438400"/>
            <a:ext cx="3200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Normal Pool</a:t>
            </a:r>
          </a:p>
        </p:txBody>
      </p:sp>
      <p:sp>
        <p:nvSpPr>
          <p:cNvPr id="12292" name="Text Box 5"/>
          <p:cNvSpPr txBox="1">
            <a:spLocks noChangeArrowheads="1"/>
          </p:cNvSpPr>
          <p:nvPr/>
        </p:nvSpPr>
        <p:spPr bwMode="auto">
          <a:xfrm>
            <a:off x="-206375" y="3429000"/>
            <a:ext cx="3200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Lowered Pool</a:t>
            </a:r>
          </a:p>
        </p:txBody>
      </p:sp>
      <p:pic>
        <p:nvPicPr>
          <p:cNvPr id="12293" name="Picture 6" descr="Figure 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25" y="2289175"/>
            <a:ext cx="9096375" cy="227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reeform 7"/>
          <p:cNvSpPr>
            <a:spLocks/>
          </p:cNvSpPr>
          <p:nvPr/>
        </p:nvSpPr>
        <p:spPr bwMode="auto">
          <a:xfrm>
            <a:off x="0" y="2733675"/>
            <a:ext cx="4933950" cy="1409700"/>
          </a:xfrm>
          <a:custGeom>
            <a:avLst/>
            <a:gdLst>
              <a:gd name="T0" fmla="*/ 2147483647 w 3024"/>
              <a:gd name="T1" fmla="*/ 2147483647 h 864"/>
              <a:gd name="T2" fmla="*/ 0 w 3024"/>
              <a:gd name="T3" fmla="*/ 2147483647 h 864"/>
              <a:gd name="T4" fmla="*/ 0 w 3024"/>
              <a:gd name="T5" fmla="*/ 0 h 864"/>
              <a:gd name="T6" fmla="*/ 2147483647 w 3024"/>
              <a:gd name="T7" fmla="*/ 0 h 864"/>
              <a:gd name="T8" fmla="*/ 2147483647 w 3024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4"/>
              <a:gd name="T16" fmla="*/ 0 h 864"/>
              <a:gd name="T17" fmla="*/ 3024 w 3024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4" h="864">
                <a:moveTo>
                  <a:pt x="1296" y="864"/>
                </a:moveTo>
                <a:lnTo>
                  <a:pt x="0" y="864"/>
                </a:lnTo>
                <a:lnTo>
                  <a:pt x="0" y="0"/>
                </a:lnTo>
                <a:lnTo>
                  <a:pt x="3024" y="0"/>
                </a:lnTo>
                <a:lnTo>
                  <a:pt x="1296" y="864"/>
                </a:lnTo>
                <a:close/>
              </a:path>
            </a:pathLst>
          </a:custGeom>
          <a:solidFill>
            <a:srgbClr val="33CC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>
            <a:off x="0" y="2895600"/>
            <a:ext cx="4600575" cy="1238250"/>
          </a:xfrm>
          <a:custGeom>
            <a:avLst/>
            <a:gdLst>
              <a:gd name="T0" fmla="*/ 2147483647 w 2832"/>
              <a:gd name="T1" fmla="*/ 1996436451 h 768"/>
              <a:gd name="T2" fmla="*/ 0 w 2832"/>
              <a:gd name="T3" fmla="*/ 1996436451 h 768"/>
              <a:gd name="T4" fmla="*/ 0 w 2832"/>
              <a:gd name="T5" fmla="*/ 0 h 768"/>
              <a:gd name="T6" fmla="*/ 2147483647 w 2832"/>
              <a:gd name="T7" fmla="*/ 0 h 768"/>
              <a:gd name="T8" fmla="*/ 2147483647 w 2832"/>
              <a:gd name="T9" fmla="*/ 1996436451 h 7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32"/>
              <a:gd name="T16" fmla="*/ 0 h 768"/>
              <a:gd name="T17" fmla="*/ 2832 w 2832"/>
              <a:gd name="T18" fmla="*/ 768 h 7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32" h="768">
                <a:moveTo>
                  <a:pt x="1296" y="768"/>
                </a:moveTo>
                <a:lnTo>
                  <a:pt x="0" y="768"/>
                </a:lnTo>
                <a:lnTo>
                  <a:pt x="0" y="0"/>
                </a:lnTo>
                <a:lnTo>
                  <a:pt x="2832" y="0"/>
                </a:lnTo>
                <a:lnTo>
                  <a:pt x="1296" y="768"/>
                </a:lnTo>
                <a:close/>
              </a:path>
            </a:pathLst>
          </a:custGeom>
          <a:solidFill>
            <a:srgbClr val="33CC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Freeform 9"/>
          <p:cNvSpPr>
            <a:spLocks/>
          </p:cNvSpPr>
          <p:nvPr/>
        </p:nvSpPr>
        <p:spPr bwMode="auto">
          <a:xfrm>
            <a:off x="0" y="3048000"/>
            <a:ext cx="4267200" cy="1104900"/>
          </a:xfrm>
          <a:custGeom>
            <a:avLst/>
            <a:gdLst>
              <a:gd name="T0" fmla="*/ 2147483647 w 2640"/>
              <a:gd name="T1" fmla="*/ 1816672796 h 672"/>
              <a:gd name="T2" fmla="*/ 0 w 2640"/>
              <a:gd name="T3" fmla="*/ 1816672796 h 672"/>
              <a:gd name="T4" fmla="*/ 0 w 2640"/>
              <a:gd name="T5" fmla="*/ 0 h 672"/>
              <a:gd name="T6" fmla="*/ 2147483647 w 2640"/>
              <a:gd name="T7" fmla="*/ 0 h 672"/>
              <a:gd name="T8" fmla="*/ 2147483647 w 2640"/>
              <a:gd name="T9" fmla="*/ 1816672796 h 6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40"/>
              <a:gd name="T16" fmla="*/ 0 h 672"/>
              <a:gd name="T17" fmla="*/ 2640 w 2640"/>
              <a:gd name="T18" fmla="*/ 672 h 6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40" h="672">
                <a:moveTo>
                  <a:pt x="1296" y="672"/>
                </a:moveTo>
                <a:lnTo>
                  <a:pt x="0" y="672"/>
                </a:lnTo>
                <a:lnTo>
                  <a:pt x="0" y="0"/>
                </a:lnTo>
                <a:lnTo>
                  <a:pt x="2640" y="0"/>
                </a:lnTo>
                <a:lnTo>
                  <a:pt x="1296" y="672"/>
                </a:lnTo>
                <a:close/>
              </a:path>
            </a:pathLst>
          </a:custGeom>
          <a:solidFill>
            <a:srgbClr val="33CC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>
            <a:off x="1588" y="3117850"/>
            <a:ext cx="4162425" cy="1028700"/>
          </a:xfrm>
          <a:custGeom>
            <a:avLst/>
            <a:gdLst>
              <a:gd name="T0" fmla="*/ 2147483647 w 2544"/>
              <a:gd name="T1" fmla="*/ 1695871047 h 624"/>
              <a:gd name="T2" fmla="*/ 0 w 2544"/>
              <a:gd name="T3" fmla="*/ 1695871047 h 624"/>
              <a:gd name="T4" fmla="*/ 0 w 2544"/>
              <a:gd name="T5" fmla="*/ 0 h 624"/>
              <a:gd name="T6" fmla="*/ 2147483647 w 2544"/>
              <a:gd name="T7" fmla="*/ 0 h 624"/>
              <a:gd name="T8" fmla="*/ 2147483647 w 2544"/>
              <a:gd name="T9" fmla="*/ 16958710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44"/>
              <a:gd name="T16" fmla="*/ 0 h 624"/>
              <a:gd name="T17" fmla="*/ 2544 w 2544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44" h="624">
                <a:moveTo>
                  <a:pt x="1296" y="624"/>
                </a:moveTo>
                <a:lnTo>
                  <a:pt x="0" y="624"/>
                </a:lnTo>
                <a:lnTo>
                  <a:pt x="0" y="0"/>
                </a:lnTo>
                <a:lnTo>
                  <a:pt x="2544" y="0"/>
                </a:lnTo>
                <a:lnTo>
                  <a:pt x="1296" y="624"/>
                </a:lnTo>
                <a:close/>
              </a:path>
            </a:pathLst>
          </a:custGeom>
          <a:solidFill>
            <a:srgbClr val="33CC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1"/>
          <p:cNvSpPr>
            <a:spLocks/>
          </p:cNvSpPr>
          <p:nvPr/>
        </p:nvSpPr>
        <p:spPr bwMode="auto">
          <a:xfrm>
            <a:off x="0" y="3276600"/>
            <a:ext cx="3848100" cy="876300"/>
          </a:xfrm>
          <a:custGeom>
            <a:avLst/>
            <a:gdLst>
              <a:gd name="T0" fmla="*/ 2147483647 w 2400"/>
              <a:gd name="T1" fmla="*/ 1454359004 h 528"/>
              <a:gd name="T2" fmla="*/ 0 w 2400"/>
              <a:gd name="T3" fmla="*/ 1454359004 h 528"/>
              <a:gd name="T4" fmla="*/ 0 w 2400"/>
              <a:gd name="T5" fmla="*/ 0 h 528"/>
              <a:gd name="T6" fmla="*/ 2147483647 w 2400"/>
              <a:gd name="T7" fmla="*/ 0 h 528"/>
              <a:gd name="T8" fmla="*/ 2147483647 w 2400"/>
              <a:gd name="T9" fmla="*/ 1454359004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0"/>
              <a:gd name="T16" fmla="*/ 0 h 528"/>
              <a:gd name="T17" fmla="*/ 2400 w 2400"/>
              <a:gd name="T18" fmla="*/ 528 h 5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0" h="528">
                <a:moveTo>
                  <a:pt x="1344" y="528"/>
                </a:moveTo>
                <a:lnTo>
                  <a:pt x="0" y="528"/>
                </a:lnTo>
                <a:lnTo>
                  <a:pt x="0" y="0"/>
                </a:lnTo>
                <a:lnTo>
                  <a:pt x="2400" y="0"/>
                </a:lnTo>
                <a:lnTo>
                  <a:pt x="1344" y="528"/>
                </a:lnTo>
                <a:close/>
              </a:path>
            </a:pathLst>
          </a:custGeom>
          <a:solidFill>
            <a:srgbClr val="33CC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Freeform 12"/>
          <p:cNvSpPr>
            <a:spLocks/>
          </p:cNvSpPr>
          <p:nvPr/>
        </p:nvSpPr>
        <p:spPr bwMode="auto">
          <a:xfrm>
            <a:off x="0" y="3505200"/>
            <a:ext cx="3386138" cy="628650"/>
          </a:xfrm>
          <a:custGeom>
            <a:avLst/>
            <a:gdLst>
              <a:gd name="T0" fmla="*/ 2147483647 w 2112"/>
              <a:gd name="T1" fmla="*/ 1029168891 h 384"/>
              <a:gd name="T2" fmla="*/ 0 w 2112"/>
              <a:gd name="T3" fmla="*/ 1029168891 h 384"/>
              <a:gd name="T4" fmla="*/ 0 w 2112"/>
              <a:gd name="T5" fmla="*/ 0 h 384"/>
              <a:gd name="T6" fmla="*/ 2147483647 w 2112"/>
              <a:gd name="T7" fmla="*/ 0 h 384"/>
              <a:gd name="T8" fmla="*/ 2147483647 w 2112"/>
              <a:gd name="T9" fmla="*/ 1029168891 h 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12"/>
              <a:gd name="T16" fmla="*/ 0 h 384"/>
              <a:gd name="T17" fmla="*/ 2112 w 2112"/>
              <a:gd name="T18" fmla="*/ 384 h 3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12" h="384">
                <a:moveTo>
                  <a:pt x="1344" y="384"/>
                </a:moveTo>
                <a:lnTo>
                  <a:pt x="0" y="384"/>
                </a:lnTo>
                <a:lnTo>
                  <a:pt x="0" y="0"/>
                </a:lnTo>
                <a:lnTo>
                  <a:pt x="2112" y="0"/>
                </a:lnTo>
                <a:lnTo>
                  <a:pt x="1344" y="384"/>
                </a:lnTo>
                <a:close/>
              </a:path>
            </a:pathLst>
          </a:custGeom>
          <a:solidFill>
            <a:srgbClr val="33CC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Freeform 13"/>
          <p:cNvSpPr>
            <a:spLocks/>
          </p:cNvSpPr>
          <p:nvPr/>
        </p:nvSpPr>
        <p:spPr bwMode="auto">
          <a:xfrm>
            <a:off x="47625" y="3644900"/>
            <a:ext cx="3076575" cy="476250"/>
          </a:xfrm>
          <a:custGeom>
            <a:avLst/>
            <a:gdLst>
              <a:gd name="T0" fmla="*/ 2147483647 w 1920"/>
              <a:gd name="T1" fmla="*/ 787548701 h 288"/>
              <a:gd name="T2" fmla="*/ 0 w 1920"/>
              <a:gd name="T3" fmla="*/ 787548701 h 288"/>
              <a:gd name="T4" fmla="*/ 0 w 1920"/>
              <a:gd name="T5" fmla="*/ 0 h 288"/>
              <a:gd name="T6" fmla="*/ 2147483647 w 1920"/>
              <a:gd name="T7" fmla="*/ 0 h 288"/>
              <a:gd name="T8" fmla="*/ 2147483647 w 1920"/>
              <a:gd name="T9" fmla="*/ 787548701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20"/>
              <a:gd name="T16" fmla="*/ 0 h 288"/>
              <a:gd name="T17" fmla="*/ 1920 w 1920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20" h="288">
                <a:moveTo>
                  <a:pt x="1344" y="288"/>
                </a:moveTo>
                <a:lnTo>
                  <a:pt x="0" y="288"/>
                </a:lnTo>
                <a:lnTo>
                  <a:pt x="0" y="0"/>
                </a:lnTo>
                <a:lnTo>
                  <a:pt x="1920" y="0"/>
                </a:lnTo>
                <a:lnTo>
                  <a:pt x="1344" y="288"/>
                </a:lnTo>
                <a:close/>
              </a:path>
            </a:pathLst>
          </a:custGeom>
          <a:solidFill>
            <a:srgbClr val="33CC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Freeform 14"/>
          <p:cNvSpPr>
            <a:spLocks/>
          </p:cNvSpPr>
          <p:nvPr/>
        </p:nvSpPr>
        <p:spPr bwMode="auto">
          <a:xfrm>
            <a:off x="-3175" y="3810000"/>
            <a:ext cx="2824163" cy="323850"/>
          </a:xfrm>
          <a:custGeom>
            <a:avLst/>
            <a:gdLst>
              <a:gd name="T0" fmla="*/ 2147483647 w 1776"/>
              <a:gd name="T1" fmla="*/ 546243904 h 192"/>
              <a:gd name="T2" fmla="*/ 0 w 1776"/>
              <a:gd name="T3" fmla="*/ 546243904 h 192"/>
              <a:gd name="T4" fmla="*/ 0 w 1776"/>
              <a:gd name="T5" fmla="*/ 0 h 192"/>
              <a:gd name="T6" fmla="*/ 2147483647 w 1776"/>
              <a:gd name="T7" fmla="*/ 0 h 192"/>
              <a:gd name="T8" fmla="*/ 2147483647 w 1776"/>
              <a:gd name="T9" fmla="*/ 546243904 h 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76"/>
              <a:gd name="T16" fmla="*/ 0 h 192"/>
              <a:gd name="T17" fmla="*/ 1776 w 1776"/>
              <a:gd name="T18" fmla="*/ 192 h 1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76" h="192">
                <a:moveTo>
                  <a:pt x="1392" y="192"/>
                </a:moveTo>
                <a:lnTo>
                  <a:pt x="0" y="192"/>
                </a:lnTo>
                <a:lnTo>
                  <a:pt x="0" y="0"/>
                </a:lnTo>
                <a:lnTo>
                  <a:pt x="1776" y="0"/>
                </a:lnTo>
                <a:lnTo>
                  <a:pt x="1344" y="192"/>
                </a:lnTo>
              </a:path>
            </a:pathLst>
          </a:custGeom>
          <a:solidFill>
            <a:srgbClr val="33CC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2" name="TextBox 17"/>
          <p:cNvSpPr txBox="1">
            <a:spLocks noChangeArrowheads="1"/>
          </p:cNvSpPr>
          <p:nvPr/>
        </p:nvSpPr>
        <p:spPr bwMode="auto">
          <a:xfrm>
            <a:off x="762000" y="5029200"/>
            <a:ext cx="7848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Pool lowered rapidly enough that pore water pressures in some soils cannot drain and equilibrate.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"/>
                                            </p:cond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"/>
                                            </p:cond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"/>
                                            </p:cond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"/>
                                            </p:cond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0"/>
                                            </p:cond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5"/>
                                            </p:cond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0"/>
                                            </p:cond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Stage 2 - </a:t>
            </a:r>
            <a:r>
              <a:rPr lang="en-US" dirty="0" err="1"/>
              <a:t>K</a:t>
            </a:r>
            <a:r>
              <a:rPr lang="en-US" baseline="-25000" dirty="0" err="1"/>
              <a:t>f</a:t>
            </a:r>
            <a:endParaRPr lang="en-US" baseline="-25000" dirty="0"/>
          </a:p>
        </p:txBody>
      </p:sp>
      <p:sp>
        <p:nvSpPr>
          <p:cNvPr id="9221" name="TextBox 4"/>
          <p:cNvSpPr txBox="1">
            <a:spLocks noChangeArrowheads="1"/>
          </p:cNvSpPr>
          <p:nvPr/>
        </p:nvSpPr>
        <p:spPr bwMode="auto">
          <a:xfrm>
            <a:off x="990600" y="2133600"/>
            <a:ext cx="6477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err="1"/>
              <a:t>K</a:t>
            </a:r>
            <a:r>
              <a:rPr lang="en-US" baseline="-25000" dirty="0" err="1"/>
              <a:t>f</a:t>
            </a:r>
            <a:r>
              <a:rPr lang="en-US" dirty="0"/>
              <a:t> = the effective principal stress ratio at failure for the stage 1 analyses. It can be found from:</a:t>
            </a:r>
          </a:p>
        </p:txBody>
      </p:sp>
      <p:sp>
        <p:nvSpPr>
          <p:cNvPr id="9222" name="TextBox 7"/>
          <p:cNvSpPr txBox="1">
            <a:spLocks noChangeArrowheads="1"/>
          </p:cNvSpPr>
          <p:nvPr/>
        </p:nvSpPr>
        <p:spPr bwMode="auto">
          <a:xfrm>
            <a:off x="5943600" y="3124200"/>
            <a:ext cx="2286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(no cohesion)</a:t>
            </a:r>
          </a:p>
        </p:txBody>
      </p:sp>
      <p:sp>
        <p:nvSpPr>
          <p:cNvPr id="9223" name="TextBox 8"/>
          <p:cNvSpPr txBox="1">
            <a:spLocks noChangeArrowheads="1"/>
          </p:cNvSpPr>
          <p:nvPr/>
        </p:nvSpPr>
        <p:spPr bwMode="auto">
          <a:xfrm>
            <a:off x="5943600" y="4572000"/>
            <a:ext cx="2286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(with cohesion)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365250" y="2951802"/>
                <a:ext cx="2866106" cy="922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tan</m:t>
                          </m:r>
                        </m:e>
                        <m:sup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45+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ϕ</m:t>
                              </m:r>
                            </m:num>
                            <m:den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250" y="2951802"/>
                <a:ext cx="2866106" cy="9221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365250" y="4356383"/>
                <a:ext cx="4274247" cy="8797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′+</m:t>
                              </m:r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cosϕ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′)(1+</m:t>
                              </m:r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sinϕ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′−</m:t>
                              </m:r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cosϕ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′)(1−</m:t>
                              </m:r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sinϕ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250" y="4356383"/>
                <a:ext cx="4274247" cy="8797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9301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Stage 2 - K interpolation</a:t>
            </a:r>
          </a:p>
        </p:txBody>
      </p:sp>
      <p:sp>
        <p:nvSpPr>
          <p:cNvPr id="8196" name="TextBox 4"/>
          <p:cNvSpPr txBox="1">
            <a:spLocks noChangeArrowheads="1"/>
          </p:cNvSpPr>
          <p:nvPr/>
        </p:nvSpPr>
        <p:spPr bwMode="auto">
          <a:xfrm>
            <a:off x="990600" y="2133600"/>
            <a:ext cx="6477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Values of the undrained shear strength for the effective consolidation pressure </a:t>
            </a:r>
            <a:r>
              <a:rPr lang="en-US">
                <a:latin typeface="Symbol" pitchFamily="18" charset="2"/>
              </a:rPr>
              <a:t>s</a:t>
            </a:r>
            <a:r>
              <a:rPr lang="en-US"/>
              <a:t>’ and a consolidation ratio K</a:t>
            </a:r>
            <a:r>
              <a:rPr lang="en-US" baseline="-25000"/>
              <a:t>c</a:t>
            </a:r>
            <a:r>
              <a:rPr lang="en-US"/>
              <a:t>=K</a:t>
            </a:r>
            <a:r>
              <a:rPr lang="en-US" baseline="-25000"/>
              <a:t>1</a:t>
            </a:r>
            <a:r>
              <a:rPr lang="en-US"/>
              <a:t> are obtained by interpolating the K</a:t>
            </a:r>
            <a:r>
              <a:rPr lang="en-US" baseline="-25000"/>
              <a:t>c</a:t>
            </a:r>
            <a:r>
              <a:rPr lang="en-US"/>
              <a:t>=1 and K</a:t>
            </a:r>
            <a:r>
              <a:rPr lang="en-US" baseline="-25000"/>
              <a:t>c</a:t>
            </a:r>
            <a:r>
              <a:rPr lang="en-US"/>
              <a:t>=K</a:t>
            </a:r>
            <a:r>
              <a:rPr lang="en-US" baseline="-25000"/>
              <a:t>f</a:t>
            </a:r>
            <a:r>
              <a:rPr lang="en-US"/>
              <a:t> failure envelopes using the following equation:</a:t>
            </a:r>
          </a:p>
        </p:txBody>
      </p:sp>
      <p:sp>
        <p:nvSpPr>
          <p:cNvPr id="8197" name="TextBox 5"/>
          <p:cNvSpPr txBox="1">
            <a:spLocks noChangeArrowheads="1"/>
          </p:cNvSpPr>
          <p:nvPr/>
        </p:nvSpPr>
        <p:spPr bwMode="auto">
          <a:xfrm>
            <a:off x="1066800" y="5334000"/>
            <a:ext cx="64008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The two </a:t>
            </a:r>
            <a:r>
              <a:rPr lang="en-US" dirty="0" err="1">
                <a:latin typeface="Symbol" pitchFamily="18" charset="2"/>
              </a:rPr>
              <a:t>t</a:t>
            </a:r>
            <a:r>
              <a:rPr lang="en-US" baseline="-25000" dirty="0" err="1"/>
              <a:t>ff</a:t>
            </a:r>
            <a:r>
              <a:rPr lang="en-US" dirty="0"/>
              <a:t> values are found by evaluating the two envelopes using the </a:t>
            </a:r>
            <a:r>
              <a:rPr lang="en-US" dirty="0" err="1">
                <a:latin typeface="Symbol" pitchFamily="18" charset="2"/>
              </a:rPr>
              <a:t>s</a:t>
            </a:r>
            <a:r>
              <a:rPr lang="en-US" dirty="0" err="1"/>
              <a:t>’</a:t>
            </a:r>
            <a:r>
              <a:rPr lang="en-US" baseline="-25000" dirty="0" err="1"/>
              <a:t>fc</a:t>
            </a:r>
            <a:r>
              <a:rPr lang="en-US" dirty="0"/>
              <a:t> found from stage 1.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371600" y="3657600"/>
                <a:ext cx="6324600" cy="10507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ff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endChr m:val="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sub>
                              </m:s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τ</m:t>
                                  </m:r>
                                </m:e>
                                <m:sub>
                                  <m:d>
                                    <m:dPr>
                                      <m:begChr m:val="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 i="0">
                                          <a:latin typeface="Cambria Math" panose="02040503050406030204" pitchFamily="18" charset="0"/>
                                        </a:rPr>
                                        <m:t>ff</m:t>
                                      </m:r>
                                      <m:r>
                                        <a:rPr lang="en-US" sz="2400" i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 i="0">
                                              <a:latin typeface="Cambria Math" panose="02040503050406030204" pitchFamily="18" charset="0"/>
                                            </a:rPr>
                                            <m:t>K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 i="0">
                                              <a:latin typeface="Cambria Math" panose="02040503050406030204" pitchFamily="18" charset="0"/>
                                            </a:rPr>
                                            <m:t>c</m:t>
                                          </m:r>
                                        </m:sub>
                                      </m:sSub>
                                      <m:r>
                                        <a:rPr lang="en-US" sz="2400" i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+(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τ</m:t>
                                  </m:r>
                                </m:e>
                                <m:sub>
                                  <m:d>
                                    <m:dPr>
                                      <m:begChr m:val="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 i="0">
                                          <a:latin typeface="Cambria Math" panose="02040503050406030204" pitchFamily="18" charset="0"/>
                                        </a:rPr>
                                        <m:t>ff</m:t>
                                      </m:r>
                                      <m:r>
                                        <a:rPr lang="en-US" sz="2400" i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 i="0">
                                              <a:latin typeface="Cambria Math" panose="02040503050406030204" pitchFamily="18" charset="0"/>
                                            </a:rPr>
                                            <m:t>K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 i="0">
                                              <a:latin typeface="Cambria Math" panose="02040503050406030204" pitchFamily="18" charset="0"/>
                                            </a:rPr>
                                            <m:t>c</m:t>
                                          </m:r>
                                        </m:sub>
                                      </m:sSub>
                                      <m:r>
                                        <a:rPr lang="en-US" sz="2400" i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 i="0">
                                              <a:latin typeface="Cambria Math" panose="02040503050406030204" pitchFamily="18" charset="0"/>
                                            </a:rPr>
                                            <m:t>K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 i="0">
                                              <a:latin typeface="Cambria Math" panose="02040503050406030204" pitchFamily="18" charset="0"/>
                                            </a:rPr>
                                            <m:t>f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sub>
                          </m:s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657600"/>
                <a:ext cx="6324600" cy="10507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3571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Stage 2 – Negative Stresses</a:t>
            </a:r>
          </a:p>
        </p:txBody>
      </p:sp>
      <p:sp>
        <p:nvSpPr>
          <p:cNvPr id="10244" name="TextBox 2"/>
          <p:cNvSpPr txBox="1">
            <a:spLocks noChangeArrowheads="1"/>
          </p:cNvSpPr>
          <p:nvPr/>
        </p:nvSpPr>
        <p:spPr bwMode="auto">
          <a:xfrm>
            <a:off x="533400" y="1905000"/>
            <a:ext cx="77724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If significant cohesion exists, the </a:t>
            </a:r>
            <a:r>
              <a:rPr lang="en-US">
                <a:latin typeface="Symbol" pitchFamily="18" charset="2"/>
              </a:rPr>
              <a:t>s</a:t>
            </a:r>
            <a:r>
              <a:rPr lang="en-US"/>
              <a:t>’</a:t>
            </a:r>
            <a:r>
              <a:rPr lang="en-US" baseline="-25000"/>
              <a:t>3</a:t>
            </a:r>
            <a:r>
              <a:rPr lang="en-US"/>
              <a:t> values can become negative, leading to a negative (and meaningless) K value.</a:t>
            </a:r>
          </a:p>
          <a:p>
            <a:endParaRPr lang="en-US"/>
          </a:p>
          <a:p>
            <a:r>
              <a:rPr lang="en-US"/>
              <a:t>In this case, we use the lower of the K</a:t>
            </a:r>
            <a:r>
              <a:rPr lang="en-US" baseline="-25000"/>
              <a:t>c</a:t>
            </a:r>
            <a:r>
              <a:rPr lang="en-US"/>
              <a:t>=1 and K</a:t>
            </a:r>
            <a:r>
              <a:rPr lang="en-US" baseline="-25000"/>
              <a:t>c</a:t>
            </a:r>
            <a:r>
              <a:rPr lang="en-US"/>
              <a:t>=K</a:t>
            </a:r>
            <a:r>
              <a:rPr lang="en-US" baseline="-25000"/>
              <a:t>f</a:t>
            </a:r>
            <a:r>
              <a:rPr lang="en-US"/>
              <a:t> curves.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115154" y="4038600"/>
                <a:ext cx="1190646" cy="6805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σ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σ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154" y="4038600"/>
                <a:ext cx="1190646" cy="6805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3561234"/>
              </p:ext>
            </p:extLst>
          </p:nvPr>
        </p:nvGraphicFramePr>
        <p:xfrm>
          <a:off x="304800" y="3352800"/>
          <a:ext cx="6400800" cy="3208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7372440" imgH="3695700" progId="Visio.Drawing.15">
                  <p:embed/>
                </p:oleObj>
              </mc:Choice>
              <mc:Fallback>
                <p:oleObj name="Visio" r:id="rId5" imgW="7372440" imgH="369570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800" y="3352800"/>
                        <a:ext cx="6400800" cy="3208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5132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Stage 2 – Negative Stresses</a:t>
            </a:r>
            <a:endParaRPr lang="en-US" dirty="0"/>
          </a:p>
        </p:txBody>
      </p:sp>
      <p:sp>
        <p:nvSpPr>
          <p:cNvPr id="11269" name="TextBox 2"/>
          <p:cNvSpPr txBox="1">
            <a:spLocks noChangeArrowheads="1"/>
          </p:cNvSpPr>
          <p:nvPr/>
        </p:nvSpPr>
        <p:spPr bwMode="auto">
          <a:xfrm>
            <a:off x="533400" y="1905000"/>
            <a:ext cx="7772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Negative effective stresses can be checked using the following two equations:</a:t>
            </a:r>
          </a:p>
        </p:txBody>
      </p:sp>
      <p:sp>
        <p:nvSpPr>
          <p:cNvPr id="11270" name="TextBox 6"/>
          <p:cNvSpPr txBox="1">
            <a:spLocks noChangeArrowheads="1"/>
          </p:cNvSpPr>
          <p:nvPr/>
        </p:nvSpPr>
        <p:spPr bwMode="auto">
          <a:xfrm>
            <a:off x="5867400" y="3124200"/>
            <a:ext cx="2286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(K</a:t>
            </a:r>
            <a:r>
              <a:rPr lang="en-US" baseline="-25000"/>
              <a:t>c</a:t>
            </a:r>
            <a:r>
              <a:rPr lang="en-US"/>
              <a:t>=1 envelope)</a:t>
            </a:r>
          </a:p>
        </p:txBody>
      </p:sp>
      <p:sp>
        <p:nvSpPr>
          <p:cNvPr id="11271" name="TextBox 7"/>
          <p:cNvSpPr txBox="1">
            <a:spLocks noChangeArrowheads="1"/>
          </p:cNvSpPr>
          <p:nvPr/>
        </p:nvSpPr>
        <p:spPr bwMode="auto">
          <a:xfrm>
            <a:off x="5867400" y="4506913"/>
            <a:ext cx="2286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(K</a:t>
            </a:r>
            <a:r>
              <a:rPr lang="en-US" baseline="-25000"/>
              <a:t>c</a:t>
            </a:r>
            <a:r>
              <a:rPr lang="en-US"/>
              <a:t>=K</a:t>
            </a:r>
            <a:r>
              <a:rPr lang="en-US" baseline="-25000"/>
              <a:t>f</a:t>
            </a:r>
            <a:r>
              <a:rPr lang="en-US"/>
              <a:t> envelope)</a:t>
            </a:r>
          </a:p>
        </p:txBody>
      </p:sp>
      <p:sp>
        <p:nvSpPr>
          <p:cNvPr id="11272" name="TextBox 8"/>
          <p:cNvSpPr txBox="1">
            <a:spLocks noChangeArrowheads="1"/>
          </p:cNvSpPr>
          <p:nvPr/>
        </p:nvSpPr>
        <p:spPr bwMode="auto">
          <a:xfrm>
            <a:off x="533400" y="5602288"/>
            <a:ext cx="7772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If either is negative, no interpolation is required and we use the lower of the two strength values coming from the two curves.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914400" y="2936379"/>
                <a:ext cx="3636316" cy="8764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σ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σ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fc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fc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sinϕ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′−1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cosϕ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936379"/>
                <a:ext cx="3636316" cy="8764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14400" y="4240479"/>
                <a:ext cx="4487575" cy="8764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σ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=(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σ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fc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cosϕ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′)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sinϕ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ϕ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240479"/>
                <a:ext cx="4487575" cy="8764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4806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Stage 2, FS Calculations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the </a:t>
            </a:r>
            <a:r>
              <a:rPr lang="en-US" dirty="0" err="1"/>
              <a:t>undrained</a:t>
            </a:r>
            <a:r>
              <a:rPr lang="en-US" dirty="0"/>
              <a:t> strengths are computed for low K zones, FS is calculated</a:t>
            </a:r>
          </a:p>
          <a:p>
            <a:r>
              <a:rPr lang="en-US" dirty="0"/>
              <a:t>Drained strengths are used for high K zones</a:t>
            </a:r>
          </a:p>
          <a:p>
            <a:r>
              <a:rPr lang="en-US" dirty="0"/>
              <a:t>Driving forces (based on weight of slices) are calculating using post-drawdown conditions</a:t>
            </a:r>
          </a:p>
        </p:txBody>
      </p:sp>
    </p:spTree>
    <p:extLst>
      <p:ext uri="{BB962C8B-B14F-4D97-AF65-F5344CB8AC3E}">
        <p14:creationId xmlns:p14="http://schemas.microsoft.com/office/powerpoint/2010/main" val="1739000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Stage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err="1"/>
              <a:t>Undrained</a:t>
            </a:r>
            <a:r>
              <a:rPr lang="en-US" dirty="0"/>
              <a:t> strengths used for slices in low K zones are compared with drained strengths</a:t>
            </a:r>
          </a:p>
          <a:p>
            <a:pPr>
              <a:defRPr/>
            </a:pPr>
            <a:r>
              <a:rPr lang="en-US" dirty="0"/>
              <a:t>If drained strength is lower than the </a:t>
            </a:r>
            <a:r>
              <a:rPr lang="en-US" dirty="0" err="1"/>
              <a:t>undrained</a:t>
            </a:r>
            <a:r>
              <a:rPr lang="en-US" dirty="0"/>
              <a:t> strength, the drained strength is assigned to that slice and the FS is re-calculated</a:t>
            </a:r>
          </a:p>
          <a:p>
            <a:pPr>
              <a:defRPr/>
            </a:pPr>
            <a:r>
              <a:rPr lang="en-US" dirty="0"/>
              <a:t>Note that some slices may used drained strength while others may use </a:t>
            </a:r>
            <a:r>
              <a:rPr lang="en-US" dirty="0" err="1"/>
              <a:t>undrained</a:t>
            </a:r>
            <a:r>
              <a:rPr lang="en-US" dirty="0"/>
              <a:t>.</a:t>
            </a:r>
          </a:p>
          <a:p>
            <a:pPr>
              <a:defRPr/>
            </a:pPr>
            <a:r>
              <a:rPr lang="en-US" dirty="0"/>
              <a:t>If drained &gt; </a:t>
            </a:r>
            <a:r>
              <a:rPr lang="en-US" dirty="0" err="1"/>
              <a:t>undrained</a:t>
            </a:r>
            <a:r>
              <a:rPr lang="en-US" dirty="0"/>
              <a:t> for all slices, there is no need to re-calculate FS</a:t>
            </a:r>
          </a:p>
        </p:txBody>
      </p:sp>
    </p:spTree>
    <p:extLst>
      <p:ext uri="{BB962C8B-B14F-4D97-AF65-F5344CB8AC3E}">
        <p14:creationId xmlns:p14="http://schemas.microsoft.com/office/powerpoint/2010/main" val="14986176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Stage 3, cont.</a:t>
            </a:r>
          </a:p>
        </p:txBody>
      </p:sp>
      <p:sp>
        <p:nvSpPr>
          <p:cNvPr id="12293" name="TextBox 5"/>
          <p:cNvSpPr txBox="1">
            <a:spLocks noChangeArrowheads="1"/>
          </p:cNvSpPr>
          <p:nvPr/>
        </p:nvSpPr>
        <p:spPr bwMode="auto">
          <a:xfrm>
            <a:off x="914400" y="4572000"/>
            <a:ext cx="6400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The pore pressure u is found from post-drawdown conditions.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62000" y="1981200"/>
            <a:ext cx="6400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For drained strength calculations: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295400" y="2544956"/>
                <a:ext cx="1187569" cy="7837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N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𝓁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2544956"/>
                <a:ext cx="1187569" cy="7837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295400" y="3679248"/>
                <a:ext cx="307866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′+(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tanϕ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3679248"/>
                <a:ext cx="3078663" cy="461665"/>
              </a:xfrm>
              <a:prstGeom prst="rect">
                <a:avLst/>
              </a:prstGeom>
              <a:blipFill>
                <a:blip r:embed="rId3"/>
                <a:stretch>
                  <a:fillRect b="-2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99085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Stage 3, cont.</a:t>
            </a:r>
            <a:endParaRPr lang="en-US" dirty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stage 3 calculations are required (drained less than undrained in at least one slice), then the FS from stage 3 = the rapid drawdown FS</a:t>
            </a:r>
          </a:p>
          <a:p>
            <a:r>
              <a:rPr lang="en-US"/>
              <a:t>If stage 3 calculations are not required, the FS from stage 2 = the rapid drawdown 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036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When does rapid drawdown apply?</a:t>
            </a:r>
          </a:p>
        </p:txBody>
      </p:sp>
      <p:sp>
        <p:nvSpPr>
          <p:cNvPr id="1028" name="Text Box 26"/>
          <p:cNvSpPr txBox="1">
            <a:spLocks noChangeArrowheads="1"/>
          </p:cNvSpPr>
          <p:nvPr/>
        </p:nvSpPr>
        <p:spPr bwMode="auto">
          <a:xfrm>
            <a:off x="533400" y="1925638"/>
            <a:ext cx="8153400" cy="450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latin typeface="Calibri" pitchFamily="34" charset="0"/>
              </a:rPr>
              <a:t>Duncan et al, 1992 suggested using the dimensionless time factor, T:</a:t>
            </a:r>
          </a:p>
          <a:p>
            <a:pPr>
              <a:spcBef>
                <a:spcPct val="50000"/>
              </a:spcBef>
            </a:pPr>
            <a:endParaRPr lang="en-US" sz="1400" dirty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endParaRPr lang="en-US" sz="1400" baseline="30000" dirty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endParaRPr lang="en-US" sz="1400" baseline="30000" dirty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endParaRPr lang="en-US" sz="1400" baseline="30000" dirty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endParaRPr lang="en-US" sz="1400" baseline="30000" dirty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endParaRPr lang="en-US" sz="1400" baseline="30000" dirty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endParaRPr lang="en-US" sz="1400" baseline="30000" dirty="0">
              <a:latin typeface="Calibri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800" dirty="0">
                <a:latin typeface="Calibri" pitchFamily="34" charset="0"/>
              </a:rPr>
              <a:t>	Where	c</a:t>
            </a:r>
            <a:r>
              <a:rPr lang="en-US" sz="2800" baseline="-25000" dirty="0">
                <a:latin typeface="Calibri" pitchFamily="34" charset="0"/>
              </a:rPr>
              <a:t>v</a:t>
            </a:r>
            <a:r>
              <a:rPr lang="en-US" sz="2800" dirty="0">
                <a:latin typeface="Calibri" pitchFamily="34" charset="0"/>
              </a:rPr>
              <a:t> = coefficient of consolidation</a:t>
            </a:r>
          </a:p>
          <a:p>
            <a:pPr>
              <a:spcBef>
                <a:spcPct val="50000"/>
              </a:spcBef>
            </a:pPr>
            <a:r>
              <a:rPr lang="en-US" sz="2800" dirty="0">
                <a:latin typeface="Calibri" pitchFamily="34" charset="0"/>
              </a:rPr>
              <a:t>			t   = time for drawdown</a:t>
            </a:r>
          </a:p>
          <a:p>
            <a:pPr>
              <a:spcBef>
                <a:spcPct val="50000"/>
              </a:spcBef>
            </a:pPr>
            <a:r>
              <a:rPr lang="en-US" sz="2800" dirty="0">
                <a:latin typeface="Calibri" pitchFamily="34" charset="0"/>
              </a:rPr>
              <a:t>			D = drainage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590800" y="3079025"/>
                <a:ext cx="1760354" cy="10893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i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36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600" i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3600" i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3600" i="0">
                              <a:latin typeface="Cambria Math" panose="02040503050406030204" pitchFamily="18" charset="0"/>
                            </a:rPr>
                            <m:t>t</m:t>
                          </m:r>
                        </m:num>
                        <m:den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3600" i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r>
                                <a:rPr lang="en-US" sz="36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079025"/>
                <a:ext cx="1760354" cy="10893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When does rapid drawdown apply?</a:t>
            </a:r>
          </a:p>
        </p:txBody>
      </p:sp>
      <p:graphicFrame>
        <p:nvGraphicFramePr>
          <p:cNvPr id="5" name="Group 38"/>
          <p:cNvGraphicFramePr>
            <a:graphicFrameLocks/>
          </p:cNvGraphicFramePr>
          <p:nvPr/>
        </p:nvGraphicFramePr>
        <p:xfrm>
          <a:off x="533400" y="2667000"/>
          <a:ext cx="8229600" cy="213360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 &gt; 3.0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Drainage should be sufficient – not rapid drawdown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 &lt; 3.0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Assume rapid drawdown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Approximate values of </a:t>
            </a:r>
            <a:r>
              <a:rPr lang="en-US" dirty="0" err="1"/>
              <a:t>Cv</a:t>
            </a:r>
            <a:endParaRPr lang="en-US" dirty="0"/>
          </a:p>
        </p:txBody>
      </p:sp>
      <p:graphicFrame>
        <p:nvGraphicFramePr>
          <p:cNvPr id="3" name="Group 49"/>
          <p:cNvGraphicFramePr>
            <a:graphicFrameLocks/>
          </p:cNvGraphicFramePr>
          <p:nvPr/>
        </p:nvGraphicFramePr>
        <p:xfrm>
          <a:off x="304800" y="1981200"/>
          <a:ext cx="8229600" cy="3886200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419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Soil Type</a:t>
                      </a:r>
                      <a:endParaRPr kumimoji="0" 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c</a:t>
                      </a:r>
                      <a:r>
                        <a:rPr kumimoji="0" lang="en-US" sz="3200" u="none" strike="noStrike" cap="none" normalizeH="0" baseline="-25000" dirty="0" err="1">
                          <a:ln>
                            <a:noFill/>
                          </a:ln>
                          <a:effectLst/>
                        </a:rPr>
                        <a:t>v</a:t>
                      </a:r>
                      <a:r>
                        <a:rPr kumimoji="0" lang="en-US" sz="3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(ft</a:t>
                      </a:r>
                      <a:r>
                        <a:rPr kumimoji="0" lang="en-US" sz="32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en-US" sz="3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/day)</a:t>
                      </a:r>
                      <a:endParaRPr kumimoji="0" 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Coarse Sand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&gt; 10,000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Fine Sand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100 to 10,000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Silty Sand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 to 1,000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Silt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0.5 to 100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Compacted Clay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0.05 to 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Soft Clay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&lt; 0.02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Text Box 48"/>
          <p:cNvSpPr txBox="1">
            <a:spLocks noChangeArrowheads="1"/>
          </p:cNvSpPr>
          <p:nvPr/>
        </p:nvSpPr>
        <p:spPr bwMode="auto">
          <a:xfrm>
            <a:off x="228600" y="6156325"/>
            <a:ext cx="8077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 i="1" dirty="0">
                <a:latin typeface="+mj-lt"/>
              </a:rPr>
              <a:t>Taken from Duncan et al, 1992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1</a:t>
            </a:r>
          </a:p>
        </p:txBody>
      </p:sp>
      <p:sp>
        <p:nvSpPr>
          <p:cNvPr id="15363" name="Text Box 7"/>
          <p:cNvSpPr txBox="1">
            <a:spLocks noChangeArrowheads="1"/>
          </p:cNvSpPr>
          <p:nvPr/>
        </p:nvSpPr>
        <p:spPr bwMode="auto">
          <a:xfrm>
            <a:off x="228600" y="2252663"/>
            <a:ext cx="3200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Normal Pool</a:t>
            </a:r>
          </a:p>
        </p:txBody>
      </p:sp>
      <p:sp>
        <p:nvSpPr>
          <p:cNvPr id="15364" name="Text Box 8"/>
          <p:cNvSpPr txBox="1">
            <a:spLocks noChangeArrowheads="1"/>
          </p:cNvSpPr>
          <p:nvPr/>
        </p:nvSpPr>
        <p:spPr bwMode="auto">
          <a:xfrm>
            <a:off x="-163513" y="3367088"/>
            <a:ext cx="3200401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Lowered Pool</a:t>
            </a:r>
          </a:p>
        </p:txBody>
      </p:sp>
      <p:pic>
        <p:nvPicPr>
          <p:cNvPr id="15365" name="Picture 10" descr="Figure 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375" y="2438400"/>
            <a:ext cx="898525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6" name="Line 11"/>
          <p:cNvSpPr>
            <a:spLocks noChangeShapeType="1"/>
          </p:cNvSpPr>
          <p:nvPr/>
        </p:nvSpPr>
        <p:spPr bwMode="auto">
          <a:xfrm flipH="1">
            <a:off x="3581400" y="29718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7" name="Line 12"/>
          <p:cNvSpPr>
            <a:spLocks noChangeShapeType="1"/>
          </p:cNvSpPr>
          <p:nvPr/>
        </p:nvSpPr>
        <p:spPr bwMode="auto">
          <a:xfrm>
            <a:off x="3581400" y="2971800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8" name="Text Box 13"/>
          <p:cNvSpPr txBox="1">
            <a:spLocks noChangeArrowheads="1"/>
          </p:cNvSpPr>
          <p:nvPr/>
        </p:nvSpPr>
        <p:spPr bwMode="auto">
          <a:xfrm>
            <a:off x="3581400" y="2667000"/>
            <a:ext cx="304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5369" name="Text Box 14"/>
          <p:cNvSpPr txBox="1">
            <a:spLocks noChangeArrowheads="1"/>
          </p:cNvSpPr>
          <p:nvPr/>
        </p:nvSpPr>
        <p:spPr bwMode="auto">
          <a:xfrm>
            <a:off x="3352800" y="2895600"/>
            <a:ext cx="304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5370" name="Line 15"/>
          <p:cNvSpPr>
            <a:spLocks noChangeShapeType="1"/>
          </p:cNvSpPr>
          <p:nvPr/>
        </p:nvSpPr>
        <p:spPr bwMode="auto">
          <a:xfrm>
            <a:off x="4572000" y="2743200"/>
            <a:ext cx="533400" cy="914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71" name="Text Box 16"/>
          <p:cNvSpPr txBox="1">
            <a:spLocks noChangeArrowheads="1"/>
          </p:cNvSpPr>
          <p:nvPr/>
        </p:nvSpPr>
        <p:spPr bwMode="auto">
          <a:xfrm>
            <a:off x="4191000" y="3124200"/>
            <a:ext cx="838200" cy="29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baseline="-25000">
                <a:solidFill>
                  <a:srgbClr val="000000"/>
                </a:solidFill>
              </a:rPr>
              <a:t>D = 35’</a:t>
            </a:r>
          </a:p>
        </p:txBody>
      </p:sp>
      <p:sp>
        <p:nvSpPr>
          <p:cNvPr id="15372" name="Text Box 17"/>
          <p:cNvSpPr txBox="1">
            <a:spLocks noChangeArrowheads="1"/>
          </p:cNvSpPr>
          <p:nvPr/>
        </p:nvSpPr>
        <p:spPr bwMode="auto">
          <a:xfrm>
            <a:off x="5410200" y="3336925"/>
            <a:ext cx="152400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25000"/>
              </a:spcBef>
            </a:pPr>
            <a:r>
              <a:rPr lang="en-US" sz="2000" b="1" baseline="-25000">
                <a:solidFill>
                  <a:srgbClr val="000000"/>
                </a:solidFill>
              </a:rPr>
              <a:t>Compacted Clay</a:t>
            </a:r>
          </a:p>
          <a:p>
            <a:pPr algn="ctr">
              <a:lnSpc>
                <a:spcPct val="90000"/>
              </a:lnSpc>
              <a:spcBef>
                <a:spcPct val="25000"/>
              </a:spcBef>
            </a:pPr>
            <a:r>
              <a:rPr lang="en-US" sz="2000" b="1" baseline="-25000">
                <a:solidFill>
                  <a:srgbClr val="000000"/>
                </a:solidFill>
              </a:rPr>
              <a:t>c</a:t>
            </a:r>
            <a:r>
              <a:rPr lang="en-US" sz="2000" b="1" baseline="-44000">
                <a:solidFill>
                  <a:srgbClr val="000000"/>
                </a:solidFill>
              </a:rPr>
              <a:t>v </a:t>
            </a:r>
            <a:r>
              <a:rPr lang="en-US" sz="2000" b="1" baseline="-22000">
                <a:solidFill>
                  <a:srgbClr val="000000"/>
                </a:solidFill>
              </a:rPr>
              <a:t>= 2 ft²/day</a:t>
            </a:r>
          </a:p>
        </p:txBody>
      </p:sp>
      <p:sp>
        <p:nvSpPr>
          <p:cNvPr id="15373" name="Rectangle 18"/>
          <p:cNvSpPr>
            <a:spLocks noChangeArrowheads="1"/>
          </p:cNvSpPr>
          <p:nvPr/>
        </p:nvSpPr>
        <p:spPr bwMode="auto">
          <a:xfrm>
            <a:off x="5029200" y="3638550"/>
            <a:ext cx="123825" cy="95250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aseline="-25000">
              <a:solidFill>
                <a:srgbClr val="000000"/>
              </a:solidFill>
            </a:endParaRPr>
          </a:p>
        </p:txBody>
      </p:sp>
      <p:sp>
        <p:nvSpPr>
          <p:cNvPr id="15374" name="Line 20"/>
          <p:cNvSpPr>
            <a:spLocks noChangeShapeType="1"/>
          </p:cNvSpPr>
          <p:nvPr/>
        </p:nvSpPr>
        <p:spPr bwMode="auto">
          <a:xfrm flipH="1">
            <a:off x="6248400" y="27432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5" name="Line 21"/>
          <p:cNvSpPr>
            <a:spLocks noChangeShapeType="1"/>
          </p:cNvSpPr>
          <p:nvPr/>
        </p:nvSpPr>
        <p:spPr bwMode="auto">
          <a:xfrm>
            <a:off x="6705600" y="2743200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6" name="Text Box 22"/>
          <p:cNvSpPr txBox="1">
            <a:spLocks noChangeArrowheads="1"/>
          </p:cNvSpPr>
          <p:nvPr/>
        </p:nvSpPr>
        <p:spPr bwMode="auto">
          <a:xfrm>
            <a:off x="6400800" y="2438400"/>
            <a:ext cx="304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5377" name="Text Box 23"/>
          <p:cNvSpPr txBox="1">
            <a:spLocks noChangeArrowheads="1"/>
          </p:cNvSpPr>
          <p:nvPr/>
        </p:nvSpPr>
        <p:spPr bwMode="auto">
          <a:xfrm>
            <a:off x="6629400" y="2667000"/>
            <a:ext cx="304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5378" name="Line 24"/>
          <p:cNvSpPr>
            <a:spLocks noChangeShapeType="1"/>
          </p:cNvSpPr>
          <p:nvPr/>
        </p:nvSpPr>
        <p:spPr bwMode="auto">
          <a:xfrm>
            <a:off x="5572125" y="2438400"/>
            <a:ext cx="3352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9" name="Line 25"/>
          <p:cNvSpPr>
            <a:spLocks noChangeShapeType="1"/>
          </p:cNvSpPr>
          <p:nvPr/>
        </p:nvSpPr>
        <p:spPr bwMode="auto">
          <a:xfrm>
            <a:off x="8715375" y="2438400"/>
            <a:ext cx="0" cy="1495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80" name="Text Box 26"/>
          <p:cNvSpPr txBox="1">
            <a:spLocks noChangeArrowheads="1"/>
          </p:cNvSpPr>
          <p:nvPr/>
        </p:nvSpPr>
        <p:spPr bwMode="auto">
          <a:xfrm>
            <a:off x="8686800" y="2971800"/>
            <a:ext cx="457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baseline="-25000">
                <a:solidFill>
                  <a:srgbClr val="000000"/>
                </a:solidFill>
              </a:rPr>
              <a:t>50’</a:t>
            </a:r>
          </a:p>
        </p:txBody>
      </p:sp>
      <p:sp>
        <p:nvSpPr>
          <p:cNvPr id="15381" name="Text Box 27"/>
          <p:cNvSpPr txBox="1">
            <a:spLocks noChangeArrowheads="1"/>
          </p:cNvSpPr>
          <p:nvPr/>
        </p:nvSpPr>
        <p:spPr bwMode="auto">
          <a:xfrm>
            <a:off x="1143000" y="4267200"/>
            <a:ext cx="6934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baseline="-25000">
                <a:solidFill>
                  <a:srgbClr val="000000"/>
                </a:solidFill>
              </a:rPr>
              <a:t>T = c</a:t>
            </a:r>
            <a:r>
              <a:rPr lang="en-US" sz="1600" b="1" baseline="-40000">
                <a:solidFill>
                  <a:srgbClr val="000000"/>
                </a:solidFill>
              </a:rPr>
              <a:t>v</a:t>
            </a:r>
            <a:r>
              <a:rPr lang="en-US" sz="2400" b="1" baseline="-25000">
                <a:solidFill>
                  <a:srgbClr val="000000"/>
                </a:solidFill>
              </a:rPr>
              <a:t>t/D², if t = 50 days, T = 0.08 &lt; 3.0         Rapid Drawdown</a:t>
            </a:r>
          </a:p>
        </p:txBody>
      </p:sp>
      <p:sp>
        <p:nvSpPr>
          <p:cNvPr id="86" name="AutoShape 28"/>
          <p:cNvSpPr>
            <a:spLocks noChangeArrowheads="1"/>
          </p:cNvSpPr>
          <p:nvPr/>
        </p:nvSpPr>
        <p:spPr bwMode="auto">
          <a:xfrm>
            <a:off x="4953000" y="4419600"/>
            <a:ext cx="304800" cy="163513"/>
          </a:xfrm>
          <a:prstGeom prst="rightArrow">
            <a:avLst>
              <a:gd name="adj1" fmla="val 50000"/>
              <a:gd name="adj2" fmla="val 54545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 baseline="-250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2</a:t>
            </a:r>
          </a:p>
        </p:txBody>
      </p:sp>
      <p:sp>
        <p:nvSpPr>
          <p:cNvPr id="16387" name="Text Box 8"/>
          <p:cNvSpPr txBox="1">
            <a:spLocks noChangeArrowheads="1"/>
          </p:cNvSpPr>
          <p:nvPr/>
        </p:nvSpPr>
        <p:spPr bwMode="auto">
          <a:xfrm>
            <a:off x="163513" y="2405063"/>
            <a:ext cx="3200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Normal Pool</a:t>
            </a:r>
          </a:p>
        </p:txBody>
      </p:sp>
      <p:sp>
        <p:nvSpPr>
          <p:cNvPr id="16388" name="Text Box 9"/>
          <p:cNvSpPr txBox="1">
            <a:spLocks noChangeArrowheads="1"/>
          </p:cNvSpPr>
          <p:nvPr/>
        </p:nvSpPr>
        <p:spPr bwMode="auto">
          <a:xfrm>
            <a:off x="-228600" y="3519488"/>
            <a:ext cx="3200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</a:rPr>
              <a:t>Lowered Pool</a:t>
            </a:r>
          </a:p>
        </p:txBody>
      </p:sp>
      <p:pic>
        <p:nvPicPr>
          <p:cNvPr id="16389" name="Picture 10" descr="Figure 0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13" y="2274888"/>
            <a:ext cx="9043987" cy="230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0" name="Line 11"/>
          <p:cNvSpPr>
            <a:spLocks noChangeShapeType="1"/>
          </p:cNvSpPr>
          <p:nvPr/>
        </p:nvSpPr>
        <p:spPr bwMode="auto">
          <a:xfrm flipH="1">
            <a:off x="3657600" y="31242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1" name="Line 12"/>
          <p:cNvSpPr>
            <a:spLocks noChangeShapeType="1"/>
          </p:cNvSpPr>
          <p:nvPr/>
        </p:nvSpPr>
        <p:spPr bwMode="auto">
          <a:xfrm>
            <a:off x="3657600" y="3124200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2" name="Text Box 13"/>
          <p:cNvSpPr txBox="1">
            <a:spLocks noChangeArrowheads="1"/>
          </p:cNvSpPr>
          <p:nvPr/>
        </p:nvSpPr>
        <p:spPr bwMode="auto">
          <a:xfrm>
            <a:off x="3657600" y="2819400"/>
            <a:ext cx="304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6393" name="Text Box 14"/>
          <p:cNvSpPr txBox="1">
            <a:spLocks noChangeArrowheads="1"/>
          </p:cNvSpPr>
          <p:nvPr/>
        </p:nvSpPr>
        <p:spPr bwMode="auto">
          <a:xfrm>
            <a:off x="3429000" y="3048000"/>
            <a:ext cx="304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6394" name="Line 15"/>
          <p:cNvSpPr>
            <a:spLocks noChangeShapeType="1"/>
          </p:cNvSpPr>
          <p:nvPr/>
        </p:nvSpPr>
        <p:spPr bwMode="auto">
          <a:xfrm>
            <a:off x="4038600" y="3124200"/>
            <a:ext cx="60960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95" name="Text Box 16"/>
          <p:cNvSpPr txBox="1">
            <a:spLocks noChangeArrowheads="1"/>
          </p:cNvSpPr>
          <p:nvPr/>
        </p:nvSpPr>
        <p:spPr bwMode="auto">
          <a:xfrm>
            <a:off x="4343400" y="3200400"/>
            <a:ext cx="838200" cy="29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baseline="-25000">
                <a:solidFill>
                  <a:srgbClr val="000000"/>
                </a:solidFill>
              </a:rPr>
              <a:t>31’</a:t>
            </a:r>
          </a:p>
        </p:txBody>
      </p:sp>
      <p:sp>
        <p:nvSpPr>
          <p:cNvPr id="16396" name="Text Box 17"/>
          <p:cNvSpPr txBox="1">
            <a:spLocks noChangeArrowheads="1"/>
          </p:cNvSpPr>
          <p:nvPr/>
        </p:nvSpPr>
        <p:spPr bwMode="auto">
          <a:xfrm>
            <a:off x="5410200" y="1889125"/>
            <a:ext cx="152400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25000"/>
              </a:spcBef>
            </a:pPr>
            <a:r>
              <a:rPr lang="en-US" sz="2000" b="1" baseline="-25000">
                <a:solidFill>
                  <a:srgbClr val="000000"/>
                </a:solidFill>
              </a:rPr>
              <a:t>Compacted Clay</a:t>
            </a:r>
          </a:p>
          <a:p>
            <a:pPr algn="ctr">
              <a:lnSpc>
                <a:spcPct val="90000"/>
              </a:lnSpc>
              <a:spcBef>
                <a:spcPct val="25000"/>
              </a:spcBef>
            </a:pPr>
            <a:r>
              <a:rPr lang="en-US" sz="2000" b="1" baseline="-25000">
                <a:solidFill>
                  <a:srgbClr val="000000"/>
                </a:solidFill>
              </a:rPr>
              <a:t>c</a:t>
            </a:r>
            <a:r>
              <a:rPr lang="en-US" sz="2000" b="1" baseline="-44000">
                <a:solidFill>
                  <a:srgbClr val="000000"/>
                </a:solidFill>
              </a:rPr>
              <a:t>v </a:t>
            </a:r>
            <a:r>
              <a:rPr lang="en-US" sz="2000" b="1" baseline="-28000">
                <a:solidFill>
                  <a:srgbClr val="000000"/>
                </a:solidFill>
              </a:rPr>
              <a:t>= 2 ft²/day</a:t>
            </a:r>
          </a:p>
        </p:txBody>
      </p:sp>
      <p:sp>
        <p:nvSpPr>
          <p:cNvPr id="16397" name="Rectangle 18"/>
          <p:cNvSpPr>
            <a:spLocks noChangeArrowheads="1"/>
          </p:cNvSpPr>
          <p:nvPr/>
        </p:nvSpPr>
        <p:spPr bwMode="auto">
          <a:xfrm>
            <a:off x="4572000" y="3790950"/>
            <a:ext cx="123825" cy="95250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aseline="-25000">
              <a:solidFill>
                <a:srgbClr val="000000"/>
              </a:solidFill>
            </a:endParaRPr>
          </a:p>
        </p:txBody>
      </p:sp>
      <p:sp>
        <p:nvSpPr>
          <p:cNvPr id="16398" name="Line 19"/>
          <p:cNvSpPr>
            <a:spLocks noChangeShapeType="1"/>
          </p:cNvSpPr>
          <p:nvPr/>
        </p:nvSpPr>
        <p:spPr bwMode="auto">
          <a:xfrm flipH="1">
            <a:off x="6324600" y="28956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9" name="Line 20"/>
          <p:cNvSpPr>
            <a:spLocks noChangeShapeType="1"/>
          </p:cNvSpPr>
          <p:nvPr/>
        </p:nvSpPr>
        <p:spPr bwMode="auto">
          <a:xfrm>
            <a:off x="6781800" y="2895600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0" name="Text Box 21"/>
          <p:cNvSpPr txBox="1">
            <a:spLocks noChangeArrowheads="1"/>
          </p:cNvSpPr>
          <p:nvPr/>
        </p:nvSpPr>
        <p:spPr bwMode="auto">
          <a:xfrm>
            <a:off x="6477000" y="2590800"/>
            <a:ext cx="304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6401" name="Text Box 22"/>
          <p:cNvSpPr txBox="1">
            <a:spLocks noChangeArrowheads="1"/>
          </p:cNvSpPr>
          <p:nvPr/>
        </p:nvSpPr>
        <p:spPr bwMode="auto">
          <a:xfrm>
            <a:off x="6705600" y="2819400"/>
            <a:ext cx="304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6402" name="Line 23"/>
          <p:cNvSpPr>
            <a:spLocks noChangeShapeType="1"/>
          </p:cNvSpPr>
          <p:nvPr/>
        </p:nvSpPr>
        <p:spPr bwMode="auto">
          <a:xfrm>
            <a:off x="5676900" y="2552700"/>
            <a:ext cx="3352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3" name="Line 24"/>
          <p:cNvSpPr>
            <a:spLocks noChangeShapeType="1"/>
          </p:cNvSpPr>
          <p:nvPr/>
        </p:nvSpPr>
        <p:spPr bwMode="auto">
          <a:xfrm>
            <a:off x="8791575" y="2590800"/>
            <a:ext cx="0" cy="1495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404" name="Text Box 25"/>
          <p:cNvSpPr txBox="1">
            <a:spLocks noChangeArrowheads="1"/>
          </p:cNvSpPr>
          <p:nvPr/>
        </p:nvSpPr>
        <p:spPr bwMode="auto">
          <a:xfrm>
            <a:off x="8763000" y="3124200"/>
            <a:ext cx="457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baseline="-25000">
                <a:solidFill>
                  <a:srgbClr val="000000"/>
                </a:solidFill>
              </a:rPr>
              <a:t>50’</a:t>
            </a:r>
          </a:p>
        </p:txBody>
      </p:sp>
      <p:sp>
        <p:nvSpPr>
          <p:cNvPr id="16405" name="Text Box 26"/>
          <p:cNvSpPr txBox="1">
            <a:spLocks noChangeArrowheads="1"/>
          </p:cNvSpPr>
          <p:nvPr/>
        </p:nvSpPr>
        <p:spPr bwMode="auto">
          <a:xfrm>
            <a:off x="838200" y="4568825"/>
            <a:ext cx="83058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baseline="-25000">
                <a:solidFill>
                  <a:srgbClr val="000000"/>
                </a:solidFill>
              </a:rPr>
              <a:t>Shell: T</a:t>
            </a:r>
            <a:r>
              <a:rPr lang="en-US" b="1" baseline="-40000">
                <a:solidFill>
                  <a:srgbClr val="000000"/>
                </a:solidFill>
              </a:rPr>
              <a:t>s</a:t>
            </a:r>
            <a:r>
              <a:rPr lang="en-US" sz="2400" b="1" baseline="-25000">
                <a:solidFill>
                  <a:srgbClr val="000000"/>
                </a:solidFill>
              </a:rPr>
              <a:t> = c</a:t>
            </a:r>
            <a:r>
              <a:rPr lang="en-US" sz="1600" b="1" baseline="-40000">
                <a:solidFill>
                  <a:srgbClr val="000000"/>
                </a:solidFill>
              </a:rPr>
              <a:t>v</a:t>
            </a:r>
            <a:r>
              <a:rPr lang="en-US" sz="2400" b="1" baseline="-25000">
                <a:solidFill>
                  <a:srgbClr val="000000"/>
                </a:solidFill>
              </a:rPr>
              <a:t>t/D², if t = 50 days, T</a:t>
            </a:r>
            <a:r>
              <a:rPr lang="en-US" b="1" baseline="-40000">
                <a:solidFill>
                  <a:srgbClr val="000000"/>
                </a:solidFill>
              </a:rPr>
              <a:t>s</a:t>
            </a:r>
            <a:r>
              <a:rPr lang="en-US" sz="2400" b="1" baseline="-25000">
                <a:solidFill>
                  <a:srgbClr val="000000"/>
                </a:solidFill>
              </a:rPr>
              <a:t> = 10.4 &gt; 3.0         Not Rapid Drawdown</a:t>
            </a:r>
          </a:p>
          <a:p>
            <a:pPr>
              <a:spcBef>
                <a:spcPct val="50000"/>
              </a:spcBef>
            </a:pPr>
            <a:r>
              <a:rPr lang="en-US" sz="2400" b="1" baseline="-25000">
                <a:solidFill>
                  <a:srgbClr val="000000"/>
                </a:solidFill>
              </a:rPr>
              <a:t>Core: T</a:t>
            </a:r>
            <a:r>
              <a:rPr lang="en-US" b="1" baseline="-40000">
                <a:solidFill>
                  <a:srgbClr val="000000"/>
                </a:solidFill>
              </a:rPr>
              <a:t>c</a:t>
            </a:r>
            <a:r>
              <a:rPr lang="en-US" sz="2400" b="1" baseline="-25000">
                <a:solidFill>
                  <a:srgbClr val="000000"/>
                </a:solidFill>
              </a:rPr>
              <a:t> = c</a:t>
            </a:r>
            <a:r>
              <a:rPr lang="en-US" sz="1600" b="1" baseline="-40000">
                <a:solidFill>
                  <a:srgbClr val="000000"/>
                </a:solidFill>
              </a:rPr>
              <a:t>v</a:t>
            </a:r>
            <a:r>
              <a:rPr lang="en-US" sz="2400" b="1" baseline="-25000">
                <a:solidFill>
                  <a:srgbClr val="000000"/>
                </a:solidFill>
              </a:rPr>
              <a:t>t/D², if t = 50 days, T</a:t>
            </a:r>
            <a:r>
              <a:rPr lang="en-US" b="1" baseline="-40000">
                <a:solidFill>
                  <a:srgbClr val="000000"/>
                </a:solidFill>
              </a:rPr>
              <a:t>c</a:t>
            </a:r>
            <a:r>
              <a:rPr lang="en-US" sz="2400" b="1" baseline="-25000">
                <a:solidFill>
                  <a:srgbClr val="000000"/>
                </a:solidFill>
              </a:rPr>
              <a:t> = 0.5 &lt; 3.0         Rapid Drawdown</a:t>
            </a:r>
          </a:p>
          <a:p>
            <a:pPr>
              <a:spcBef>
                <a:spcPct val="50000"/>
              </a:spcBef>
            </a:pPr>
            <a:endParaRPr lang="en-US" sz="2400" b="1" baseline="-25000">
              <a:solidFill>
                <a:srgbClr val="000000"/>
              </a:solidFill>
            </a:endParaRPr>
          </a:p>
        </p:txBody>
      </p:sp>
      <p:sp>
        <p:nvSpPr>
          <p:cNvPr id="53" name="AutoShape 27"/>
          <p:cNvSpPr>
            <a:spLocks noChangeArrowheads="1"/>
          </p:cNvSpPr>
          <p:nvPr/>
        </p:nvSpPr>
        <p:spPr bwMode="auto">
          <a:xfrm>
            <a:off x="5410200" y="4721226"/>
            <a:ext cx="304800" cy="166688"/>
          </a:xfrm>
          <a:prstGeom prst="rightArrow">
            <a:avLst>
              <a:gd name="adj1" fmla="val 50000"/>
              <a:gd name="adj2" fmla="val 54545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 baseline="-25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" name="Rectangle 28"/>
          <p:cNvSpPr>
            <a:spLocks noChangeArrowheads="1"/>
          </p:cNvSpPr>
          <p:nvPr/>
        </p:nvSpPr>
        <p:spPr bwMode="auto">
          <a:xfrm>
            <a:off x="5229225" y="3619500"/>
            <a:ext cx="123825" cy="95250"/>
          </a:xfrm>
          <a:prstGeom prst="rect">
            <a:avLst/>
          </a:prstGeom>
          <a:noFill/>
          <a:ln w="222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aseline="-25000">
              <a:solidFill>
                <a:srgbClr val="000000"/>
              </a:solidFill>
            </a:endParaRPr>
          </a:p>
        </p:txBody>
      </p:sp>
      <p:sp>
        <p:nvSpPr>
          <p:cNvPr id="55" name="Line 29"/>
          <p:cNvSpPr>
            <a:spLocks noChangeShapeType="1"/>
          </p:cNvSpPr>
          <p:nvPr/>
        </p:nvSpPr>
        <p:spPr bwMode="auto">
          <a:xfrm flipH="1">
            <a:off x="4876800" y="3657600"/>
            <a:ext cx="381000" cy="0"/>
          </a:xfrm>
          <a:prstGeom prst="line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pPr>
              <a:defRPr/>
            </a:pPr>
            <a:endParaRPr lang="en-US" baseline="-25000">
              <a:solidFill>
                <a:srgbClr val="000000"/>
              </a:solidFill>
            </a:endParaRPr>
          </a:p>
        </p:txBody>
      </p:sp>
      <p:sp>
        <p:nvSpPr>
          <p:cNvPr id="16411" name="Text Box 30"/>
          <p:cNvSpPr txBox="1">
            <a:spLocks noChangeArrowheads="1"/>
          </p:cNvSpPr>
          <p:nvPr/>
        </p:nvSpPr>
        <p:spPr bwMode="auto">
          <a:xfrm>
            <a:off x="3429000" y="2041525"/>
            <a:ext cx="152400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lnSpc>
                <a:spcPct val="90000"/>
              </a:lnSpc>
              <a:spcBef>
                <a:spcPct val="25000"/>
              </a:spcBef>
            </a:pPr>
            <a:r>
              <a:rPr lang="en-US" sz="2000" b="1" baseline="-25000">
                <a:solidFill>
                  <a:srgbClr val="000000"/>
                </a:solidFill>
              </a:rPr>
              <a:t>Fine Sand</a:t>
            </a:r>
          </a:p>
          <a:p>
            <a:pPr algn="ctr">
              <a:lnSpc>
                <a:spcPct val="90000"/>
              </a:lnSpc>
              <a:spcBef>
                <a:spcPct val="25000"/>
              </a:spcBef>
            </a:pPr>
            <a:r>
              <a:rPr lang="en-US" sz="2000" b="1" baseline="-25000">
                <a:solidFill>
                  <a:srgbClr val="000000"/>
                </a:solidFill>
              </a:rPr>
              <a:t>c</a:t>
            </a:r>
            <a:r>
              <a:rPr lang="en-US" sz="2000" b="1" baseline="-44000">
                <a:solidFill>
                  <a:srgbClr val="000000"/>
                </a:solidFill>
              </a:rPr>
              <a:t>v </a:t>
            </a:r>
            <a:r>
              <a:rPr lang="en-US" sz="2000" b="1" baseline="-28000">
                <a:solidFill>
                  <a:srgbClr val="000000"/>
                </a:solidFill>
              </a:rPr>
              <a:t>= 200 ft²/day</a:t>
            </a:r>
          </a:p>
        </p:txBody>
      </p:sp>
      <p:sp>
        <p:nvSpPr>
          <p:cNvPr id="16412" name="Line 31"/>
          <p:cNvSpPr>
            <a:spLocks noChangeShapeType="1"/>
          </p:cNvSpPr>
          <p:nvPr/>
        </p:nvSpPr>
        <p:spPr bwMode="auto">
          <a:xfrm>
            <a:off x="3581400" y="2590800"/>
            <a:ext cx="1219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3" name="Line 32"/>
          <p:cNvSpPr>
            <a:spLocks noChangeShapeType="1"/>
          </p:cNvSpPr>
          <p:nvPr/>
        </p:nvSpPr>
        <p:spPr bwMode="auto">
          <a:xfrm>
            <a:off x="4800600" y="2590800"/>
            <a:ext cx="80963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414" name="Line 33"/>
          <p:cNvSpPr>
            <a:spLocks noChangeShapeType="1"/>
          </p:cNvSpPr>
          <p:nvPr/>
        </p:nvSpPr>
        <p:spPr bwMode="auto">
          <a:xfrm flipH="1">
            <a:off x="5562600" y="2438400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5" name="Line 34"/>
          <p:cNvSpPr>
            <a:spLocks noChangeShapeType="1"/>
          </p:cNvSpPr>
          <p:nvPr/>
        </p:nvSpPr>
        <p:spPr bwMode="auto">
          <a:xfrm flipH="1">
            <a:off x="5440363" y="2438400"/>
            <a:ext cx="122237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" name="Text Box 35"/>
          <p:cNvSpPr txBox="1">
            <a:spLocks noChangeArrowheads="1"/>
          </p:cNvSpPr>
          <p:nvPr/>
        </p:nvSpPr>
        <p:spPr bwMode="auto">
          <a:xfrm>
            <a:off x="4876800" y="3581400"/>
            <a:ext cx="838200" cy="29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baseline="-25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14’</a:t>
            </a:r>
          </a:p>
        </p:txBody>
      </p:sp>
      <p:sp>
        <p:nvSpPr>
          <p:cNvPr id="62" name="AutoShape 36"/>
          <p:cNvSpPr>
            <a:spLocks noChangeArrowheads="1"/>
          </p:cNvSpPr>
          <p:nvPr/>
        </p:nvSpPr>
        <p:spPr bwMode="auto">
          <a:xfrm>
            <a:off x="5257800" y="5072784"/>
            <a:ext cx="304800" cy="181841"/>
          </a:xfrm>
          <a:prstGeom prst="rightArrow">
            <a:avLst>
              <a:gd name="adj1" fmla="val 50000"/>
              <a:gd name="adj2" fmla="val 50000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 baseline="-2500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4000" dirty="0"/>
              <a:t>Drawdown at end of construction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752600"/>
            <a:ext cx="8305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Soil has not had time to fully consolidate to long-term conditions</a:t>
            </a:r>
          </a:p>
          <a:p>
            <a:endParaRPr lang="en-US" sz="2800" dirty="0"/>
          </a:p>
          <a:p>
            <a:r>
              <a:rPr lang="en-US" sz="2800" b="1" dirty="0"/>
              <a:t>Freely draining soils</a:t>
            </a:r>
          </a:p>
          <a:p>
            <a:pPr marL="914400" lvl="1" indent="-457200">
              <a:buFont typeface="Wingdings" charset="2"/>
              <a:buChar char="Ø"/>
            </a:pPr>
            <a:r>
              <a:rPr lang="en-US" sz="2800" dirty="0"/>
              <a:t>Use effective stresses and pore pressures from post-drawdown conditions</a:t>
            </a:r>
          </a:p>
          <a:p>
            <a:r>
              <a:rPr lang="en-US" sz="2800" b="1" dirty="0"/>
              <a:t>Poorly draining soils</a:t>
            </a:r>
          </a:p>
          <a:p>
            <a:pPr marL="914400" lvl="1" indent="-457200">
              <a:buFont typeface="Wingdings" charset="2"/>
              <a:buChar char="Ø"/>
            </a:pPr>
            <a:r>
              <a:rPr lang="en-US" sz="2800" dirty="0"/>
              <a:t>Use strengths from unconsolidated </a:t>
            </a:r>
            <a:r>
              <a:rPr lang="en-US" sz="2800" dirty="0" err="1"/>
              <a:t>undrained</a:t>
            </a:r>
            <a:r>
              <a:rPr lang="en-US" sz="2800" dirty="0"/>
              <a:t> tests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Drawdown for long-term conditions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1828800"/>
            <a:ext cx="8305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condition requires a more sophisticated approach</a:t>
            </a:r>
          </a:p>
          <a:p>
            <a:endParaRPr lang="en-US" sz="2800" dirty="0"/>
          </a:p>
          <a:p>
            <a:r>
              <a:rPr lang="en-US" sz="2800" b="1" dirty="0"/>
              <a:t>Freely draining soils</a:t>
            </a:r>
          </a:p>
          <a:p>
            <a:pPr marL="914400" lvl="1" indent="-457200">
              <a:buFont typeface="Wingdings" charset="2"/>
              <a:buChar char="Ø"/>
            </a:pPr>
            <a:r>
              <a:rPr lang="en-US" sz="2800" dirty="0"/>
              <a:t>Use effective stresses and pore pressures</a:t>
            </a:r>
          </a:p>
          <a:p>
            <a:r>
              <a:rPr lang="en-US" sz="2800" b="1" dirty="0"/>
              <a:t>Poorly draining soils</a:t>
            </a:r>
          </a:p>
          <a:p>
            <a:pPr marL="914400" lvl="1" indent="-457200">
              <a:buFont typeface="Wingdings" charset="2"/>
              <a:buChar char="Ø"/>
            </a:pPr>
            <a:r>
              <a:rPr lang="en-US" sz="2800" dirty="0" err="1"/>
              <a:t>Undrained</a:t>
            </a:r>
            <a:r>
              <a:rPr lang="en-US" sz="2800" dirty="0"/>
              <a:t> strengths depend on consolidation stresses prior to drawdown</a:t>
            </a:r>
          </a:p>
          <a:p>
            <a:pPr marL="914400" lvl="1" indent="-457200">
              <a:buFont typeface="Wingdings" charset="2"/>
              <a:buChar char="Ø"/>
            </a:pPr>
            <a:r>
              <a:rPr lang="en-US" sz="2800" dirty="0"/>
              <a:t>Use a multi-stage analysis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3200"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utexas</Template>
  <TotalTime>2325</TotalTime>
  <Words>1318</Words>
  <Application>Microsoft Office PowerPoint</Application>
  <PresentationFormat>On-screen Show (4:3)</PresentationFormat>
  <Paragraphs>189</Paragraphs>
  <Slides>27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Calibri</vt:lpstr>
      <vt:lpstr>Cambria Math</vt:lpstr>
      <vt:lpstr>Corbel</vt:lpstr>
      <vt:lpstr>Symbol</vt:lpstr>
      <vt:lpstr>Wingdings</vt:lpstr>
      <vt:lpstr>Wingdings 2</vt:lpstr>
      <vt:lpstr>Wingdings 3</vt:lpstr>
      <vt:lpstr>Module</vt:lpstr>
      <vt:lpstr>Visio</vt:lpstr>
      <vt:lpstr>Rapid Drawdown Analysis</vt:lpstr>
      <vt:lpstr>What is rapid drawdown?</vt:lpstr>
      <vt:lpstr>When does rapid drawdown apply?</vt:lpstr>
      <vt:lpstr>When does rapid drawdown apply?</vt:lpstr>
      <vt:lpstr>Approximate values of Cv</vt:lpstr>
      <vt:lpstr>Example 1</vt:lpstr>
      <vt:lpstr>Example 2</vt:lpstr>
      <vt:lpstr>Drawdown at end of construction</vt:lpstr>
      <vt:lpstr>Drawdown for long-term conditions</vt:lpstr>
      <vt:lpstr>Three-Stage Method</vt:lpstr>
      <vt:lpstr>Three-Stage Method</vt:lpstr>
      <vt:lpstr>Stage 1</vt:lpstr>
      <vt:lpstr>Stage 1, cont.</vt:lpstr>
      <vt:lpstr>Stage 1 , cont.</vt:lpstr>
      <vt:lpstr>Stage 2</vt:lpstr>
      <vt:lpstr>Stage 2, Effective Stresses</vt:lpstr>
      <vt:lpstr>Stage 2, Anisotropy</vt:lpstr>
      <vt:lpstr>Stage 2 - K interpolation</vt:lpstr>
      <vt:lpstr>Stage 2 - K interpolation</vt:lpstr>
      <vt:lpstr>Stage 2 - Kf</vt:lpstr>
      <vt:lpstr>Stage 2 - K interpolation</vt:lpstr>
      <vt:lpstr>Stage 2 – Negative Stresses</vt:lpstr>
      <vt:lpstr>Stage 2 – Negative Stresses</vt:lpstr>
      <vt:lpstr>Stage 2, FS Calculations</vt:lpstr>
      <vt:lpstr>Stage 3</vt:lpstr>
      <vt:lpstr>Stage 3, cont.</vt:lpstr>
      <vt:lpstr>Stage 3, 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Problem #1</dc:title>
  <dc:creator>Norm Jones</dc:creator>
  <cp:lastModifiedBy>Norm Jones</cp:lastModifiedBy>
  <cp:revision>94</cp:revision>
  <cp:lastPrinted>2017-03-23T21:33:20Z</cp:lastPrinted>
  <dcterms:created xsi:type="dcterms:W3CDTF">2008-11-10T21:48:36Z</dcterms:created>
  <dcterms:modified xsi:type="dcterms:W3CDTF">2025-03-17T14:44:59Z</dcterms:modified>
</cp:coreProperties>
</file>