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5" r:id="rId3"/>
    <p:sldId id="286" r:id="rId4"/>
    <p:sldId id="287" r:id="rId5"/>
    <p:sldId id="329" r:id="rId6"/>
    <p:sldId id="281" r:id="rId7"/>
    <p:sldId id="297" r:id="rId8"/>
    <p:sldId id="290" r:id="rId9"/>
    <p:sldId id="293" r:id="rId10"/>
    <p:sldId id="294" r:id="rId11"/>
    <p:sldId id="330" r:id="rId12"/>
    <p:sldId id="292" r:id="rId13"/>
    <p:sldId id="299" r:id="rId14"/>
    <p:sldId id="301" r:id="rId15"/>
    <p:sldId id="302" r:id="rId16"/>
    <p:sldId id="303" r:id="rId17"/>
    <p:sldId id="311" r:id="rId18"/>
    <p:sldId id="312" r:id="rId19"/>
    <p:sldId id="304" r:id="rId20"/>
    <p:sldId id="313" r:id="rId21"/>
    <p:sldId id="331" r:id="rId22"/>
    <p:sldId id="314" r:id="rId23"/>
    <p:sldId id="317" r:id="rId24"/>
    <p:sldId id="318" r:id="rId25"/>
    <p:sldId id="319" r:id="rId26"/>
    <p:sldId id="320" r:id="rId27"/>
    <p:sldId id="315" r:id="rId28"/>
    <p:sldId id="322" r:id="rId29"/>
    <p:sldId id="321" r:id="rId30"/>
    <p:sldId id="333" r:id="rId31"/>
    <p:sldId id="332" r:id="rId32"/>
    <p:sldId id="323" r:id="rId33"/>
    <p:sldId id="305" r:id="rId34"/>
    <p:sldId id="306" r:id="rId35"/>
    <p:sldId id="307" r:id="rId36"/>
    <p:sldId id="308" r:id="rId37"/>
    <p:sldId id="309" r:id="rId38"/>
    <p:sldId id="310" r:id="rId39"/>
    <p:sldId id="324" r:id="rId40"/>
    <p:sldId id="300" r:id="rId41"/>
    <p:sldId id="325" r:id="rId42"/>
    <p:sldId id="326" r:id="rId43"/>
    <p:sldId id="327" r:id="rId44"/>
    <p:sldId id="328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9"/>
  </p:normalViewPr>
  <p:slideViewPr>
    <p:cSldViewPr>
      <p:cViewPr varScale="1">
        <p:scale>
          <a:sx n="118" d="100"/>
          <a:sy n="118" d="100"/>
        </p:scale>
        <p:origin x="1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9E4BDA-9AE4-417A-867C-B98AE9C3F872}" type="datetimeFigureOut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EA89FBB-4326-4246-9CB0-5A10D269A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A1754-0D0D-4FBF-A130-7345C392CA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1B3C-E3E4-49FF-A05E-DDB52099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9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2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0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3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8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8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0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2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6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6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3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3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2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8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</a:t>
            </a:r>
            <a:r>
              <a:rPr lang="en-US" baseline="0" dirty="0"/>
              <a:t> these equations have been converted to MS OFFICE equation format. I had a problem with the lower case L displaying properly. Would like to switch everything to MS Office format eventually.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1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B3C-E3E4-49FF-A05E-DDB520999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BE6A6-D4D2-4458-934A-C2F6ED3EB840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1BD16-442B-439C-87A0-6BF17251D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D765-2CC0-438C-B61A-3FC6BFC46D84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5BF2-1429-4108-9436-28BCF63AC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B4E4-2A73-4D51-A717-54BBFA6944A7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40AC4-A339-40A3-84AD-217FC723CB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A5D0B-A836-459B-AB1F-6A6826FB6161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A2BB1-7ADC-4D9D-A16D-BB93FEA1A9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0D70-3E73-42A2-8489-D4FBFB35032B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D0F9-50C8-44B4-8E68-45222E2CE4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0C69-E1C0-4FD2-AD5E-38F60B54C2C2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125D-3A36-4C66-8864-ABA8709D3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E7F4-7E79-498B-A044-AFD448C9B521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B0547-0C3A-4CC5-89D8-48C2F015B8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A2A48-58BB-4CD6-AE36-E083EA89CAC8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2E77-EBD9-432C-BD94-AC2B138C44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0E240-0C86-49F0-85A3-CC029A4C2ECF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8CA7-45BF-41B8-B9A6-A3665CBF7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D870F-4B6B-4FCB-A949-4A20C292D45C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27C6A-E8BE-4257-B3E3-26D88BF24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9E49B-E8AD-4BA0-9E1C-93DE16498CD1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AEAB7-38F7-4409-86EE-430F274038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ADF83-6712-4ADD-B9B2-8155DA813E8B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411F-7698-4649-B197-9349F8DF81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0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3DA5D0B-A836-459B-AB1F-6A6826FB6161}" type="datetimeFigureOut">
              <a:rPr lang="en-US" smtClean="0"/>
              <a:pPr>
                <a:defRPr/>
              </a:pPr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31A2BB1-7ADC-4D9D-A16D-BB93FEA1A9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4" Type="http://schemas.openxmlformats.org/officeDocument/2006/relationships/image" Target="../media/image4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5.png"/><Relationship Id="rId4" Type="http://schemas.openxmlformats.org/officeDocument/2006/relationships/image" Target="../media/image42.emf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4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Limit Equilibrium Procedures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Part 2</a:t>
            </a:r>
          </a:p>
        </p:txBody>
      </p:sp>
      <p:sp>
        <p:nvSpPr>
          <p:cNvPr id="471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 - OMS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shear surface</a:t>
            </a:r>
          </a:p>
          <a:p>
            <a:r>
              <a:rPr lang="en-US" dirty="0"/>
              <a:t>Only satisfies moment equilibrium</a:t>
            </a:r>
          </a:p>
          <a:p>
            <a:r>
              <a:rPr lang="en-US" dirty="0"/>
              <a:t>For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</a:t>
            </a:r>
            <a:r>
              <a:rPr lang="en-US" dirty="0">
                <a:latin typeface="Calibri" pitchFamily="34" charset="0"/>
              </a:rPr>
              <a:t>0</a:t>
            </a:r>
            <a:r>
              <a:rPr lang="en-US" dirty="0"/>
              <a:t>, OMS gives the same solution as the Swedish method</a:t>
            </a:r>
          </a:p>
          <a:p>
            <a:r>
              <a:rPr lang="en-US" dirty="0"/>
              <a:t>F can be calculated directly, without iteration</a:t>
            </a:r>
          </a:p>
          <a:p>
            <a:r>
              <a:rPr lang="en-US" dirty="0"/>
              <a:t>Less accurate than other procedures of slices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33A9-6A47-0667-F58A-7A8FAFD9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5750B-F7FE-7213-5C3F-D8A49248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Bishop’s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B2D63-1A10-6244-DF36-22EA2215C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066800" y="2057400"/>
          <a:ext cx="3730625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31375" imgH="4344232" progId="Visio.Drawing.11">
                  <p:embed/>
                </p:oleObj>
              </mc:Choice>
              <mc:Fallback>
                <p:oleObj name="Visio" r:id="rId3" imgW="3731375" imgH="43442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3730625" cy="434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5638800" y="2667000"/>
            <a:ext cx="3124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Simplifying assumption</a:t>
            </a:r>
            <a:r>
              <a:rPr lang="en-US"/>
              <a:t>:</a:t>
            </a:r>
          </a:p>
          <a:p>
            <a:r>
              <a:rPr lang="en-US"/>
              <a:t>Side forces are horizontal.  I.e., vertical side force components (X</a:t>
            </a:r>
            <a:r>
              <a:rPr lang="en-US" baseline="-25000"/>
              <a:t>i</a:t>
            </a:r>
            <a:r>
              <a:rPr lang="en-US"/>
              <a:t>, X</a:t>
            </a:r>
            <a:r>
              <a:rPr lang="en-US" baseline="-25000"/>
              <a:t>i+1</a:t>
            </a:r>
            <a:r>
              <a:rPr lang="en-US"/>
              <a:t>) are equal to zero.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457200" y="17526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  <a:r>
              <a:rPr lang="en-US" sz="2400"/>
              <a:t> forces in the vertical direction:</a:t>
            </a:r>
          </a:p>
        </p:txBody>
      </p:sp>
      <p:sp>
        <p:nvSpPr>
          <p:cNvPr id="18441" name="TextBox 12"/>
          <p:cNvSpPr txBox="1">
            <a:spLocks noChangeArrowheads="1"/>
          </p:cNvSpPr>
          <p:nvPr/>
        </p:nvSpPr>
        <p:spPr bwMode="auto">
          <a:xfrm>
            <a:off x="533400" y="5253038"/>
            <a:ext cx="495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Substituting: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1551" y="2404119"/>
                <a:ext cx="3392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Ncosα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Ssinα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51" y="2404119"/>
                <a:ext cx="339285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2919500"/>
                <a:ext cx="1311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τΔ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9500"/>
                <a:ext cx="1311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2627" y="3434881"/>
                <a:ext cx="1296573" cy="790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27" y="3434881"/>
                <a:ext cx="1296573" cy="79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4279005"/>
                <a:ext cx="425110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uΔ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9005"/>
                <a:ext cx="4251100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9534" y="5704475"/>
                <a:ext cx="723900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Ncosα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uΔ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sinα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4" y="5704475"/>
                <a:ext cx="7239000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sp>
        <p:nvSpPr>
          <p:cNvPr id="19462" name="TextBox 3"/>
          <p:cNvSpPr txBox="1">
            <a:spLocks noChangeArrowheads="1"/>
          </p:cNvSpPr>
          <p:nvPr/>
        </p:nvSpPr>
        <p:spPr bwMode="auto">
          <a:xfrm>
            <a:off x="457200" y="19050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Solving for N: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457200" y="4262438"/>
            <a:ext cx="7848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From general equation (based on moment equilibrium):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2447887"/>
                <a:ext cx="5233612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−(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uΔ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′]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cosα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sinαtan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47887"/>
                <a:ext cx="5233612" cy="87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3408298"/>
                <a:ext cx="1803699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08298"/>
                <a:ext cx="1803699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5800" y="5029200"/>
                <a:ext cx="3346557" cy="938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′+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′)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29200"/>
                <a:ext cx="3346557" cy="93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381000" y="18288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Combining the three previous equations and solving for F:</a:t>
            </a:r>
          </a:p>
        </p:txBody>
      </p: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381000" y="4165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For total stress analysis: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4038600"/>
            <a:ext cx="3429000" cy="6461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 that F is on both sides. Must be solved iteratively.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0" y="2380164"/>
                <a:ext cx="5994654" cy="1479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cosα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uΔ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cosα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cosα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sinαtan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80164"/>
                <a:ext cx="5994654" cy="147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740" y="5137486"/>
                <a:ext cx="4357860" cy="1194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cΔ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cosα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Wtan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cosα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sinαtan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0" y="5137486"/>
                <a:ext cx="4357860" cy="1194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381000" y="1752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For </a:t>
            </a:r>
            <a:r>
              <a:rPr lang="en-US" sz="2400">
                <a:latin typeface="Symbol" pitchFamily="18" charset="2"/>
                <a:cs typeface="Arial" charset="0"/>
              </a:rPr>
              <a:t>f</a:t>
            </a:r>
            <a:r>
              <a:rPr lang="en-US" sz="2400">
                <a:cs typeface="Arial" charset="0"/>
              </a:rPr>
              <a:t>=0, equation reduces to: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381000" y="3652838"/>
            <a:ext cx="8305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cs typeface="Arial" charset="0"/>
              </a:rPr>
              <a:t>Which is the same equation derived for log spiral, Swedish method, and 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2482287"/>
                <a:ext cx="1953868" cy="86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82287"/>
                <a:ext cx="1953868" cy="866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Simplified Bishop’s Method</a:t>
            </a:r>
          </a:p>
        </p:txBody>
      </p:sp>
      <p:sp>
        <p:nvSpPr>
          <p:cNvPr id="22534" name="TextBox 2"/>
          <p:cNvSpPr txBox="1">
            <a:spLocks noChangeArrowheads="1"/>
          </p:cNvSpPr>
          <p:nvPr/>
        </p:nvSpPr>
        <p:spPr bwMode="auto">
          <a:xfrm>
            <a:off x="381000" y="1752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Once F is found, N can be computed as:</a:t>
            </a:r>
          </a:p>
        </p:txBody>
      </p:sp>
      <p:sp>
        <p:nvSpPr>
          <p:cNvPr id="22535" name="TextBox 4"/>
          <p:cNvSpPr txBox="1">
            <a:spLocks noChangeArrowheads="1"/>
          </p:cNvSpPr>
          <p:nvPr/>
        </p:nvSpPr>
        <p:spPr bwMode="auto">
          <a:xfrm>
            <a:off x="381000" y="3500438"/>
            <a:ext cx="830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For OMS: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381000" y="47244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Arial" charset="0"/>
              </a:rPr>
              <a:t>Difference in solution is due to differences in N.  Both use the same overall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2468245"/>
                <a:ext cx="5233612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−(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uΔ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′]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cosα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sinαtan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68245"/>
                <a:ext cx="5233612" cy="87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0528" y="4110038"/>
                <a:ext cx="1772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Wcosα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8" y="4110038"/>
                <a:ext cx="17726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0528" y="5707360"/>
                <a:ext cx="3054234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SR</m:t>
                          </m:r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WRsinα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8" y="5707360"/>
                <a:ext cx="3054234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 – Simplified Bishop’s</a:t>
            </a:r>
          </a:p>
        </p:txBody>
      </p:sp>
      <p:sp>
        <p:nvSpPr>
          <p:cNvPr id="51203" name="TextBox 7"/>
          <p:cNvSpPr txBox="1">
            <a:spLocks noChangeArrowheads="1"/>
          </p:cNvSpPr>
          <p:nvPr/>
        </p:nvSpPr>
        <p:spPr bwMode="auto">
          <a:xfrm>
            <a:off x="838200" y="1752600"/>
            <a:ext cx="4673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Unknowns:</a:t>
            </a:r>
          </a:p>
          <a:p>
            <a:pPr marL="1257300" lvl="2" indent="-342900"/>
            <a:r>
              <a:rPr lang="en-US"/>
              <a:t>n normal forces along base of slice</a:t>
            </a:r>
          </a:p>
          <a:p>
            <a:pPr marL="1257300" lvl="2" indent="-342900"/>
            <a:r>
              <a:rPr lang="en-US"/>
              <a:t>1 factor of safety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52600" y="2693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27717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6" name="TextBox 11"/>
          <p:cNvSpPr txBox="1">
            <a:spLocks noChangeArrowheads="1"/>
          </p:cNvSpPr>
          <p:nvPr/>
        </p:nvSpPr>
        <p:spPr bwMode="auto">
          <a:xfrm>
            <a:off x="1066800" y="2754313"/>
            <a:ext cx="1190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n+1</a:t>
            </a:r>
          </a:p>
        </p:txBody>
      </p:sp>
      <p:sp>
        <p:nvSpPr>
          <p:cNvPr id="51207" name="TextBox 12"/>
          <p:cNvSpPr txBox="1">
            <a:spLocks noChangeArrowheads="1"/>
          </p:cNvSpPr>
          <p:nvPr/>
        </p:nvSpPr>
        <p:spPr bwMode="auto">
          <a:xfrm>
            <a:off x="838200" y="3505200"/>
            <a:ext cx="40338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Equilibrium Equations:</a:t>
            </a:r>
          </a:p>
          <a:p>
            <a:pPr marL="1257300" lvl="2" indent="-342900"/>
            <a:r>
              <a:rPr lang="en-US" dirty="0"/>
              <a:t>n equations for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=0</a:t>
            </a:r>
          </a:p>
          <a:p>
            <a:pPr marL="1257300" lvl="2" indent="-342900"/>
            <a:r>
              <a:rPr lang="en-US" dirty="0"/>
              <a:t>1 equation for </a:t>
            </a:r>
            <a:r>
              <a:rPr lang="en-US" dirty="0">
                <a:cs typeface="Arial" charset="0"/>
              </a:rPr>
              <a:t>overall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M=0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44465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45243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18"/>
          <p:cNvSpPr txBox="1">
            <a:spLocks noChangeArrowheads="1"/>
          </p:cNvSpPr>
          <p:nvPr/>
        </p:nvSpPr>
        <p:spPr bwMode="auto">
          <a:xfrm>
            <a:off x="1066800" y="4506913"/>
            <a:ext cx="1190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n+1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 – Simplified Bishop’s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Circular slip surface</a:t>
            </a:r>
          </a:p>
          <a:p>
            <a:r>
              <a:rPr lang="en-US"/>
              <a:t>Horizontal side forces</a:t>
            </a:r>
          </a:p>
          <a:p>
            <a:r>
              <a:rPr lang="en-US"/>
              <a:t>Satisfies</a:t>
            </a:r>
          </a:p>
          <a:p>
            <a:pPr lvl="1"/>
            <a:r>
              <a:rPr lang="en-US"/>
              <a:t>Moment equilibrium</a:t>
            </a:r>
          </a:p>
          <a:p>
            <a:pPr lvl="1"/>
            <a:r>
              <a:rPr lang="en-US"/>
              <a:t>Force equilibrium in vertical direction</a:t>
            </a:r>
          </a:p>
          <a:p>
            <a:r>
              <a:rPr lang="en-US"/>
              <a:t>More accurate than OMS, especially for effective stress analysis with high pore pressures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609600" y="1676400"/>
          <a:ext cx="3276600" cy="444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31375" imgH="5062769" progId="Visio.Drawing.11">
                  <p:embed/>
                </p:oleObj>
              </mc:Choice>
              <mc:Fallback>
                <p:oleObj name="Visio" r:id="rId3" imgW="3731375" imgH="506276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76600" cy="444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4800600" y="1600200"/>
            <a:ext cx="29797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Unknowns:</a:t>
            </a:r>
          </a:p>
          <a:p>
            <a:pPr marL="1257300" lvl="2" indent="-342900"/>
            <a:r>
              <a:rPr lang="en-US"/>
              <a:t>1 factor of safety</a:t>
            </a:r>
          </a:p>
          <a:p>
            <a:pPr marL="1257300" lvl="2" indent="-342900"/>
            <a:r>
              <a:rPr lang="en-US"/>
              <a:t>n values of N</a:t>
            </a:r>
          </a:p>
          <a:p>
            <a:pPr marL="1257300" lvl="2" indent="-342900"/>
            <a:r>
              <a:rPr lang="en-US"/>
              <a:t>n locations for N</a:t>
            </a:r>
          </a:p>
          <a:p>
            <a:pPr marL="1257300" lvl="2" indent="-342900"/>
            <a:r>
              <a:rPr lang="en-US"/>
              <a:t>n-1 values of E</a:t>
            </a:r>
          </a:p>
          <a:p>
            <a:pPr marL="1257300" lvl="2" indent="-342900"/>
            <a:r>
              <a:rPr lang="en-US"/>
              <a:t>n-1 values of X</a:t>
            </a:r>
          </a:p>
          <a:p>
            <a:pPr marL="1257300" lvl="2" indent="-342900"/>
            <a:r>
              <a:rPr lang="en-US"/>
              <a:t>n-1 locations for 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15000" y="36083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15000" y="36861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5029200" y="3668713"/>
            <a:ext cx="126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5n-2</a:t>
            </a:r>
          </a:p>
        </p:txBody>
      </p:sp>
      <p:sp>
        <p:nvSpPr>
          <p:cNvPr id="11272" name="TextBox 12"/>
          <p:cNvSpPr txBox="1">
            <a:spLocks noChangeArrowheads="1"/>
          </p:cNvSpPr>
          <p:nvPr/>
        </p:nvSpPr>
        <p:spPr bwMode="auto">
          <a:xfrm>
            <a:off x="4800600" y="4191000"/>
            <a:ext cx="3349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Equilibrium Equations: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v</a:t>
            </a:r>
            <a:r>
              <a:rPr lang="en-US"/>
              <a:t>=0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H</a:t>
            </a:r>
            <a:r>
              <a:rPr lang="en-US"/>
              <a:t>=0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M=0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38800" y="5360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38800" y="54387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18"/>
          <p:cNvSpPr txBox="1">
            <a:spLocks noChangeArrowheads="1"/>
          </p:cNvSpPr>
          <p:nvPr/>
        </p:nvSpPr>
        <p:spPr bwMode="auto">
          <a:xfrm>
            <a:off x="5029200" y="5421313"/>
            <a:ext cx="105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3n</a:t>
            </a:r>
          </a:p>
        </p:txBody>
      </p:sp>
      <p:sp>
        <p:nvSpPr>
          <p:cNvPr id="11276" name="TextBox 19"/>
          <p:cNvSpPr txBox="1">
            <a:spLocks noChangeArrowheads="1"/>
          </p:cNvSpPr>
          <p:nvPr/>
        </p:nvSpPr>
        <p:spPr bwMode="auto">
          <a:xfrm>
            <a:off x="4724400" y="5943600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5n-2 &gt; 3n, therefore statically indeterminate</a:t>
            </a:r>
          </a:p>
        </p:txBody>
      </p:sp>
      <p:sp>
        <p:nvSpPr>
          <p:cNvPr id="11277" name="TextBox 20"/>
          <p:cNvSpPr txBox="1">
            <a:spLocks noChangeArrowheads="1"/>
          </p:cNvSpPr>
          <p:nvPr/>
        </p:nvSpPr>
        <p:spPr bwMode="auto">
          <a:xfrm>
            <a:off x="1371600" y="63246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 = f(c’,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’,</a:t>
            </a:r>
            <a:r>
              <a:rPr lang="en-US" dirty="0" err="1"/>
              <a:t>u,N,F,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>
                <a:latin typeface="Mistral" pitchFamily="66" charset="0"/>
              </a:rPr>
              <a:t>l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Bishop’s Complete Equilibrium Procedure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simplified procedure except it is not assumed that all (X</a:t>
            </a:r>
            <a:r>
              <a:rPr lang="en-US" baseline="-25000"/>
              <a:t>i+1</a:t>
            </a:r>
            <a:r>
              <a:rPr lang="en-US"/>
              <a:t> – X</a:t>
            </a:r>
            <a:r>
              <a:rPr lang="en-US" baseline="-25000"/>
              <a:t>i</a:t>
            </a:r>
            <a:r>
              <a:rPr lang="en-US"/>
              <a:t>) = </a:t>
            </a:r>
            <a:r>
              <a:rPr lang="en-US">
                <a:latin typeface="Arial" charset="0"/>
                <a:cs typeface="Arial" charset="0"/>
              </a:rPr>
              <a:t>0</a:t>
            </a:r>
            <a:r>
              <a:rPr lang="en-US"/>
              <a:t>.</a:t>
            </a:r>
          </a:p>
          <a:p>
            <a:r>
              <a:rPr lang="en-US"/>
              <a:t>A set of values for vertical side forces is assumed and vertical and horizontal force equilibrium is checked.  Process is repeated until equilibrium is satisfied.</a:t>
            </a:r>
          </a:p>
          <a:p>
            <a:r>
              <a:rPr lang="en-US"/>
              <a:t>Time-consuming and complicated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1ABB9-0BF7-D990-C80B-782FB8C8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515A1-60DE-9FF8-6C58-B1CA5011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Equilibrium 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56AA7-4E37-DAD8-C670-DE95B001C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sp>
        <p:nvSpPr>
          <p:cNvPr id="54275" name="Content Placeholder 4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035175"/>
          </a:xfrm>
        </p:spPr>
        <p:txBody>
          <a:bodyPr/>
          <a:lstStyle/>
          <a:p>
            <a:r>
              <a:rPr lang="en-US"/>
              <a:t>Can be used on non-circular surfaces</a:t>
            </a:r>
          </a:p>
          <a:p>
            <a:r>
              <a:rPr lang="en-US"/>
              <a:t>No attempt is made to satisfy moment equilibrium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0"/>
            <a:ext cx="7162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81000" y="2057400"/>
          <a:ext cx="37496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50155" imgH="4358665" progId="Visio.Drawing.11">
                  <p:embed/>
                </p:oleObj>
              </mc:Choice>
              <mc:Fallback>
                <p:oleObj name="Visio" r:id="rId3" imgW="3750155" imgH="43586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74967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4572000" y="1600200"/>
            <a:ext cx="28130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Unknowns:</a:t>
            </a:r>
          </a:p>
          <a:p>
            <a:pPr marL="1257300" lvl="2" indent="-342900"/>
            <a:r>
              <a:rPr lang="en-US"/>
              <a:t>1 factor of safety</a:t>
            </a:r>
          </a:p>
          <a:p>
            <a:pPr marL="1257300" lvl="2" indent="-342900"/>
            <a:r>
              <a:rPr lang="en-US"/>
              <a:t>n values of N</a:t>
            </a:r>
          </a:p>
          <a:p>
            <a:pPr marL="1257300" lvl="2" indent="-342900"/>
            <a:r>
              <a:rPr lang="en-US"/>
              <a:t>n-1 values of Z</a:t>
            </a:r>
          </a:p>
          <a:p>
            <a:pPr marL="1257300" lvl="2" indent="-342900"/>
            <a:r>
              <a:rPr lang="en-US"/>
              <a:t>n-1 values of </a:t>
            </a:r>
            <a:r>
              <a:rPr lang="en-US">
                <a:latin typeface="Symbol" pitchFamily="18" charset="2"/>
              </a:rPr>
              <a:t>q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86400" y="3074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86400" y="31527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11"/>
          <p:cNvSpPr txBox="1">
            <a:spLocks noChangeArrowheads="1"/>
          </p:cNvSpPr>
          <p:nvPr/>
        </p:nvSpPr>
        <p:spPr bwMode="auto">
          <a:xfrm>
            <a:off x="4800600" y="3135313"/>
            <a:ext cx="126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3n-1</a:t>
            </a:r>
          </a:p>
        </p:txBody>
      </p:sp>
      <p:sp>
        <p:nvSpPr>
          <p:cNvPr id="23560" name="TextBox 12"/>
          <p:cNvSpPr txBox="1">
            <a:spLocks noChangeArrowheads="1"/>
          </p:cNvSpPr>
          <p:nvPr/>
        </p:nvSpPr>
        <p:spPr bwMode="auto">
          <a:xfrm>
            <a:off x="4572000" y="3733800"/>
            <a:ext cx="3349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Equilibrium Equations: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v</a:t>
            </a:r>
            <a:r>
              <a:rPr lang="en-US"/>
              <a:t>=0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H</a:t>
            </a:r>
            <a:r>
              <a:rPr lang="en-US"/>
              <a:t>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410200" y="46482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4725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TextBox 18"/>
          <p:cNvSpPr txBox="1">
            <a:spLocks noChangeArrowheads="1"/>
          </p:cNvSpPr>
          <p:nvPr/>
        </p:nvSpPr>
        <p:spPr bwMode="auto">
          <a:xfrm>
            <a:off x="4800600" y="4708525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2n</a:t>
            </a:r>
          </a:p>
        </p:txBody>
      </p:sp>
      <p:sp>
        <p:nvSpPr>
          <p:cNvPr id="23564" name="TextBox 19"/>
          <p:cNvSpPr txBox="1">
            <a:spLocks noChangeArrowheads="1"/>
          </p:cNvSpPr>
          <p:nvPr/>
        </p:nvSpPr>
        <p:spPr bwMode="auto">
          <a:xfrm>
            <a:off x="4267200" y="5334000"/>
            <a:ext cx="4724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3n-1 &gt; 2n, therefore n-1 assumptions necessary</a:t>
            </a:r>
          </a:p>
          <a:p>
            <a:endParaRPr lang="en-US"/>
          </a:p>
          <a:p>
            <a:r>
              <a:rPr lang="en-US" b="1"/>
              <a:t>Best strategy is to assume n-1 values of </a:t>
            </a:r>
            <a:r>
              <a:rPr lang="en-US" b="1">
                <a:latin typeface="Symbol" pitchFamily="18" charset="2"/>
              </a:rPr>
              <a:t>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0" y="2152650"/>
            <a:ext cx="1219200" cy="120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Since we are not satisfying moment equilibrium, locations no longer matter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sp>
        <p:nvSpPr>
          <p:cNvPr id="24581" name="TextBox 2"/>
          <p:cNvSpPr txBox="1">
            <a:spLocks noChangeArrowheads="1"/>
          </p:cNvSpPr>
          <p:nvPr/>
        </p:nvSpPr>
        <p:spPr bwMode="auto">
          <a:xfrm>
            <a:off x="609600" y="1981200"/>
            <a:ext cx="2212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Procedure</a:t>
            </a:r>
          </a:p>
        </p:txBody>
      </p:sp>
      <p:sp>
        <p:nvSpPr>
          <p:cNvPr id="24582" name="TextBox 3"/>
          <p:cNvSpPr txBox="1">
            <a:spLocks noChangeArrowheads="1"/>
          </p:cNvSpPr>
          <p:nvPr/>
        </p:nvSpPr>
        <p:spPr bwMode="auto">
          <a:xfrm>
            <a:off x="1066800" y="2819400"/>
            <a:ext cx="2673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(1)  Assume F,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83430" y="3475540"/>
                <a:ext cx="119231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30" y="3475540"/>
                <a:ext cx="1192314" cy="722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08674" y="3443288"/>
                <a:ext cx="2162195" cy="786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74" y="3443288"/>
                <a:ext cx="2162195" cy="786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838200" y="1828800"/>
            <a:ext cx="756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(2)  Start on slice #1.  Solve for N and Z by satisfying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dirty="0" err="1"/>
              <a:t>Fx</a:t>
            </a:r>
            <a:r>
              <a:rPr lang="en-US" dirty="0"/>
              <a:t>=0 and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dirty="0" err="1"/>
              <a:t>Fy</a:t>
            </a:r>
            <a:r>
              <a:rPr lang="en-US" dirty="0"/>
              <a:t>=0.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62200" y="2819400"/>
          <a:ext cx="47244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24772" imgH="3186997" progId="Visio.Drawing.11">
                  <p:embed/>
                </p:oleObj>
              </mc:Choice>
              <mc:Fallback>
                <p:oleObj name="Visio" r:id="rId3" imgW="4724772" imgH="318699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4724400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838200" y="1828800"/>
            <a:ext cx="489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(3)  Repeat for each of the slices in sequence: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609600" y="2514600"/>
          <a:ext cx="7924800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944765" imgH="4358665" progId="Visio.Drawing.11">
                  <p:embed/>
                </p:oleObj>
              </mc:Choice>
              <mc:Fallback>
                <p:oleObj name="Visio" r:id="rId3" imgW="8944765" imgH="43586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924800" cy="386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Force Equilibrium Procedures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914400" y="2667000"/>
          <a:ext cx="4564063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64566" imgH="3186997" progId="Visio.Drawing.11">
                  <p:embed/>
                </p:oleObj>
              </mc:Choice>
              <mc:Fallback>
                <p:oleObj name="Visio" r:id="rId2" imgW="4564566" imgH="318699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4564063" cy="31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838200" y="1828800"/>
            <a:ext cx="4633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(4)  Forces should balance on the last slice:</a:t>
            </a: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6172200" y="2362200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 equations</a:t>
            </a:r>
          </a:p>
          <a:p>
            <a:r>
              <a:rPr lang="en-US"/>
              <a:t>1 unknown</a:t>
            </a: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6172200" y="3505200"/>
            <a:ext cx="2514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forces do not balance, try a new F and repeat steps 2-4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Side Force Assumptions</a:t>
            </a:r>
          </a:p>
        </p:txBody>
      </p:sp>
      <p:sp>
        <p:nvSpPr>
          <p:cNvPr id="55299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Lowe and Karafaith</a:t>
            </a:r>
          </a:p>
          <a:p>
            <a:pPr lvl="1"/>
            <a:r>
              <a:rPr lang="en-US"/>
              <a:t>For each slice, use average slope of ground surface and slip surface</a:t>
            </a:r>
          </a:p>
          <a:p>
            <a:r>
              <a:rPr lang="en-US"/>
              <a:t>Simplified Janbu</a:t>
            </a:r>
          </a:p>
          <a:p>
            <a:pPr lvl="1"/>
            <a:r>
              <a:rPr lang="en-US"/>
              <a:t>The side forces are assumed to be horizontal</a:t>
            </a:r>
          </a:p>
          <a:p>
            <a:r>
              <a:rPr lang="en-US"/>
              <a:t>U.S. Army Corps of Engineers</a:t>
            </a:r>
          </a:p>
          <a:p>
            <a:pPr lvl="1"/>
            <a:r>
              <a:rPr lang="en-US"/>
              <a:t>Parallel to slope (see next slide)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Side Force Assumptions, Cont.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5257800" y="2590800"/>
            <a:ext cx="3124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U.S. Army Corps of Engineers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“Modified Swedish Procedure”</a:t>
            </a: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37338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533400" y="2971800"/>
            <a:ext cx="2667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Note: side forces can be represented by magnitude and direction. Same number of equations and unknowns.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343400" y="1981200"/>
          <a:ext cx="3749675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50287" imgH="3644145" progId="Visio.Drawing.11">
                  <p:embed/>
                </p:oleObj>
              </mc:Choice>
              <mc:Fallback>
                <p:oleObj name="Visio" r:id="rId3" imgW="3750287" imgH="364414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3749675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AA93-90D9-9AF3-FB0D-89523AF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Summary</a:t>
            </a:r>
            <a:r>
              <a:rPr lang="en-US" sz="4000" dirty="0"/>
              <a:t> – Force Equilibrium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EFFC-17E9-45AE-4A41-F2B7C4BE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both circular and non-circular surfaces</a:t>
            </a:r>
          </a:p>
          <a:p>
            <a:r>
              <a:rPr lang="en-US" dirty="0"/>
              <a:t>Satisfies force equilibrium only, not moment equilibrium</a:t>
            </a:r>
          </a:p>
          <a:p>
            <a:r>
              <a:rPr lang="en-US" dirty="0"/>
              <a:t>Requires iteration</a:t>
            </a:r>
          </a:p>
          <a:p>
            <a:r>
              <a:rPr lang="en-US" dirty="0"/>
              <a:t>Key assumption = side force inclinations</a:t>
            </a:r>
          </a:p>
        </p:txBody>
      </p:sp>
    </p:spTree>
    <p:extLst>
      <p:ext uri="{BB962C8B-B14F-4D97-AF65-F5344CB8AC3E}">
        <p14:creationId xmlns:p14="http://schemas.microsoft.com/office/powerpoint/2010/main" val="304646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6596-85F7-F1ED-7A13-90EAA490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A2102-690D-7425-B82A-429A28F4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Complete Equilibrium 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47F9-EBC1-B117-26A5-7D20F1A2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Complete Equilibrium Procedures</a:t>
            </a:r>
          </a:p>
        </p:txBody>
      </p:sp>
      <p:sp>
        <p:nvSpPr>
          <p:cNvPr id="57347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9797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Unknowns:</a:t>
            </a:r>
          </a:p>
          <a:p>
            <a:pPr marL="1257300" lvl="2" indent="-342900"/>
            <a:r>
              <a:rPr lang="en-US" dirty="0"/>
              <a:t>1 factor of safety</a:t>
            </a:r>
          </a:p>
          <a:p>
            <a:pPr marL="1257300" lvl="2" indent="-342900"/>
            <a:r>
              <a:rPr lang="en-US" dirty="0"/>
              <a:t>n values of N</a:t>
            </a:r>
          </a:p>
          <a:p>
            <a:pPr marL="1257300" lvl="2" indent="-342900"/>
            <a:r>
              <a:rPr lang="en-US" dirty="0"/>
              <a:t>n-1 values of E</a:t>
            </a:r>
          </a:p>
          <a:p>
            <a:pPr marL="1257300" lvl="2" indent="-342900"/>
            <a:r>
              <a:rPr lang="en-US" dirty="0"/>
              <a:t>n-1 values of X</a:t>
            </a:r>
          </a:p>
          <a:p>
            <a:pPr marL="1257300" lvl="2" indent="-342900"/>
            <a:r>
              <a:rPr lang="en-US" dirty="0"/>
              <a:t>n locations for N</a:t>
            </a:r>
          </a:p>
          <a:p>
            <a:pPr marL="1257300" lvl="2" indent="-342900"/>
            <a:r>
              <a:rPr lang="en-US" dirty="0"/>
              <a:t>n-1 locations for 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47800" y="3836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47800" y="39147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0" name="TextBox 11"/>
          <p:cNvSpPr txBox="1">
            <a:spLocks noChangeArrowheads="1"/>
          </p:cNvSpPr>
          <p:nvPr/>
        </p:nvSpPr>
        <p:spPr bwMode="auto">
          <a:xfrm>
            <a:off x="762000" y="3897313"/>
            <a:ext cx="126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5n-2</a:t>
            </a:r>
          </a:p>
        </p:txBody>
      </p:sp>
      <p:sp>
        <p:nvSpPr>
          <p:cNvPr id="57351" name="TextBox 12"/>
          <p:cNvSpPr txBox="1">
            <a:spLocks noChangeArrowheads="1"/>
          </p:cNvSpPr>
          <p:nvPr/>
        </p:nvSpPr>
        <p:spPr bwMode="auto">
          <a:xfrm>
            <a:off x="4343400" y="1905000"/>
            <a:ext cx="3349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Equilibrium Equations: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v</a:t>
            </a:r>
            <a:r>
              <a:rPr lang="en-US"/>
              <a:t>=0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F</a:t>
            </a:r>
            <a:r>
              <a:rPr lang="en-US" baseline="-25000"/>
              <a:t>H</a:t>
            </a:r>
            <a:r>
              <a:rPr lang="en-US"/>
              <a:t>=0</a:t>
            </a:r>
          </a:p>
          <a:p>
            <a:pPr marL="1257300" lvl="2" indent="-342900"/>
            <a:r>
              <a:rPr lang="en-US"/>
              <a:t>n equations for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M=0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30749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3152775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4" name="TextBox 18"/>
          <p:cNvSpPr txBox="1">
            <a:spLocks noChangeArrowheads="1"/>
          </p:cNvSpPr>
          <p:nvPr/>
        </p:nvSpPr>
        <p:spPr bwMode="auto">
          <a:xfrm>
            <a:off x="4572000" y="3135313"/>
            <a:ext cx="105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3n</a:t>
            </a:r>
          </a:p>
        </p:txBody>
      </p:sp>
      <p:sp>
        <p:nvSpPr>
          <p:cNvPr id="57355" name="TextBox 19"/>
          <p:cNvSpPr txBox="1">
            <a:spLocks noChangeArrowheads="1"/>
          </p:cNvSpPr>
          <p:nvPr/>
        </p:nvSpPr>
        <p:spPr bwMode="auto">
          <a:xfrm>
            <a:off x="609600" y="4572000"/>
            <a:ext cx="7696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We need 2n-2 assumptions to make the problem statically determinate</a:t>
            </a:r>
          </a:p>
          <a:p>
            <a:endParaRPr lang="en-US" dirty="0"/>
          </a:p>
          <a:p>
            <a:r>
              <a:rPr lang="en-US" dirty="0"/>
              <a:t>Assume n locations of normal forces, N (middle of slice).  This leaves n-2 assumptions still required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410200" y="1771650"/>
            <a:ext cx="312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Simplifying assumption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All side forces are parallel. (</a:t>
            </a:r>
            <a:r>
              <a:rPr lang="en-US">
                <a:latin typeface="Symbol" pitchFamily="18" charset="2"/>
                <a:sym typeface="Symbol" pitchFamily="18" charset="2"/>
              </a:rPr>
              <a:t></a:t>
            </a:r>
            <a:r>
              <a:rPr lang="en-US"/>
              <a:t>=constant)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914400" y="1905000"/>
          <a:ext cx="37496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50287" imgH="4358797" progId="Visio.Drawing.11">
                  <p:embed/>
                </p:oleObj>
              </mc:Choice>
              <mc:Fallback>
                <p:oleObj name="Visio" r:id="rId3" imgW="3750287" imgH="435879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74967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5410200" y="3352800"/>
            <a:ext cx="35829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Unknowns:</a:t>
            </a:r>
          </a:p>
          <a:p>
            <a:pPr marL="1257300" lvl="2" indent="-342900"/>
            <a:r>
              <a:rPr lang="en-US"/>
              <a:t>1 factor of safety</a:t>
            </a:r>
          </a:p>
          <a:p>
            <a:pPr marL="1257300" lvl="2" indent="-342900"/>
            <a:r>
              <a:rPr lang="en-US"/>
              <a:t>n values of N</a:t>
            </a:r>
          </a:p>
          <a:p>
            <a:pPr marL="1257300" lvl="2" indent="-342900"/>
            <a:r>
              <a:rPr lang="en-US"/>
              <a:t>n-1 values of Z</a:t>
            </a:r>
          </a:p>
          <a:p>
            <a:pPr marL="1257300" lvl="2" indent="-342900"/>
            <a:r>
              <a:rPr lang="en-US"/>
              <a:t>1 side force inclination </a:t>
            </a:r>
            <a:r>
              <a:rPr lang="en-US">
                <a:latin typeface="Symbol" pitchFamily="18" charset="2"/>
              </a:rPr>
              <a:t>q</a:t>
            </a:r>
          </a:p>
          <a:p>
            <a:pPr marL="1257300" lvl="2" indent="-342900"/>
            <a:r>
              <a:rPr lang="en-US"/>
              <a:t>n-1 locations of Z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24600" y="5105400"/>
            <a:ext cx="457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24600" y="5183188"/>
            <a:ext cx="4572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TextBox 11"/>
          <p:cNvSpPr txBox="1">
            <a:spLocks noChangeArrowheads="1"/>
          </p:cNvSpPr>
          <p:nvPr/>
        </p:nvSpPr>
        <p:spPr bwMode="auto">
          <a:xfrm>
            <a:off x="5715000" y="5165725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Total: 3n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1000" y="1905000"/>
          <a:ext cx="3749675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50287" imgH="3644145" progId="Visio.Drawing.11">
                  <p:embed/>
                </p:oleObj>
              </mc:Choice>
              <mc:Fallback>
                <p:oleObj name="Visio" r:id="rId2" imgW="3750287" imgH="364414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3749675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191000" y="3505200"/>
            <a:ext cx="1295400" cy="685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5830888"/>
            <a:ext cx="647700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Side forces </a:t>
            </a:r>
            <a:r>
              <a:rPr lang="en-US" dirty="0" err="1">
                <a:solidFill>
                  <a:schemeClr val="tx1"/>
                </a:solidFill>
              </a:rPr>
              <a:t>Z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Z</a:t>
            </a:r>
            <a:r>
              <a:rPr lang="en-US" baseline="-25000" dirty="0">
                <a:solidFill>
                  <a:schemeClr val="tx1"/>
                </a:solidFill>
              </a:rPr>
              <a:t>i+1</a:t>
            </a:r>
            <a:r>
              <a:rPr lang="en-US" dirty="0">
                <a:solidFill>
                  <a:schemeClr val="tx1"/>
                </a:solidFill>
              </a:rPr>
              <a:t> are combined into a single resultant side force </a:t>
            </a:r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acting at an angle =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6477000" y="1828800"/>
          <a:ext cx="18161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15419" imgH="3644197" progId="Visio.Drawing.11">
                  <p:embed/>
                </p:oleObj>
              </mc:Choice>
              <mc:Fallback>
                <p:oleObj name="Visio" r:id="rId4" imgW="1815419" imgH="364419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28800"/>
                        <a:ext cx="18161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33400" y="1981200"/>
          <a:ext cx="1874838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74892" imgH="4358665" progId="Visio.Drawing.11">
                  <p:embed/>
                </p:oleObj>
              </mc:Choice>
              <mc:Fallback>
                <p:oleObj name="Visio" r:id="rId2" imgW="1874892" imgH="43586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1874838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105400" y="1981200"/>
          <a:ext cx="181610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15419" imgH="3697065" progId="Visio.Drawing.11">
                  <p:embed/>
                </p:oleObj>
              </mc:Choice>
              <mc:Fallback>
                <p:oleObj name="Visio" r:id="rId4" imgW="1815419" imgH="36970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1816100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2667000" y="2514600"/>
            <a:ext cx="1676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 also assumed that W,S, and N all act through the same point b (center of the bottom of the slice)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7162800" y="2514600"/>
            <a:ext cx="1676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Therefore, Q</a:t>
            </a:r>
            <a:r>
              <a:rPr lang="en-US" baseline="-25000"/>
              <a:t>i</a:t>
            </a:r>
            <a:r>
              <a:rPr lang="en-US"/>
              <a:t> must also act through the same point b in order to maintain moment equilibrium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143000" y="1828800"/>
          <a:ext cx="6172200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90784" imgH="2788698" progId="Visio.Drawing.11">
                  <p:embed/>
                </p:oleObj>
              </mc:Choice>
              <mc:Fallback>
                <p:oleObj name="Visio" r:id="rId3" imgW="5790784" imgH="27886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172200" cy="29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Box 3"/>
          <p:cNvSpPr txBox="1">
            <a:spLocks noChangeArrowheads="1"/>
          </p:cNvSpPr>
          <p:nvPr/>
        </p:nvSpPr>
        <p:spPr bwMode="auto">
          <a:xfrm>
            <a:off x="914400" y="5181600"/>
            <a:ext cx="647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overall moment equilibrium: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5334000" y="5867400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(same as before)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3000" y="5748525"/>
                <a:ext cx="3597010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748525"/>
                <a:ext cx="3597010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5800" y="1981200"/>
          <a:ext cx="101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74892" imgH="4358665" progId="Visio.Drawing.11">
                  <p:embed/>
                </p:oleObj>
              </mc:Choice>
              <mc:Fallback>
                <p:oleObj name="Visio" r:id="rId3" imgW="1874892" imgH="43586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1016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362200" y="1981200"/>
          <a:ext cx="9842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15419" imgH="3697065" progId="Visio.Drawing.11">
                  <p:embed/>
                </p:oleObj>
              </mc:Choice>
              <mc:Fallback>
                <p:oleObj name="Visio" r:id="rId5" imgW="1815419" imgH="36970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98425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Box 4"/>
          <p:cNvSpPr txBox="1">
            <a:spLocks noChangeArrowheads="1"/>
          </p:cNvSpPr>
          <p:nvPr/>
        </p:nvSpPr>
        <p:spPr bwMode="auto">
          <a:xfrm>
            <a:off x="914400" y="4572000"/>
            <a:ext cx="2514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Since Q acts through b, Q must be equal to sum of W, S, and N.  Therefore, work in terms of Q.</a:t>
            </a:r>
          </a:p>
        </p:txBody>
      </p:sp>
      <p:sp>
        <p:nvSpPr>
          <p:cNvPr id="32777" name="TextBox 5"/>
          <p:cNvSpPr txBox="1">
            <a:spLocks noChangeArrowheads="1"/>
          </p:cNvSpPr>
          <p:nvPr/>
        </p:nvSpPr>
        <p:spPr bwMode="auto">
          <a:xfrm>
            <a:off x="4191000" y="19050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Two components of Q:</a:t>
            </a:r>
          </a:p>
        </p:txBody>
      </p:sp>
      <p:sp>
        <p:nvSpPr>
          <p:cNvPr id="32778" name="TextBox 8"/>
          <p:cNvSpPr txBox="1">
            <a:spLocks noChangeArrowheads="1"/>
          </p:cNvSpPr>
          <p:nvPr/>
        </p:nvSpPr>
        <p:spPr bwMode="auto">
          <a:xfrm>
            <a:off x="6945313" y="24384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(perp. to base)</a:t>
            </a:r>
          </a:p>
        </p:txBody>
      </p:sp>
      <p:sp>
        <p:nvSpPr>
          <p:cNvPr id="32779" name="TextBox 9"/>
          <p:cNvSpPr txBox="1">
            <a:spLocks noChangeArrowheads="1"/>
          </p:cNvSpPr>
          <p:nvPr/>
        </p:nvSpPr>
        <p:spPr bwMode="auto">
          <a:xfrm>
            <a:off x="6945313" y="2935288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(parallel to base)</a:t>
            </a:r>
          </a:p>
        </p:txBody>
      </p:sp>
      <p:sp>
        <p:nvSpPr>
          <p:cNvPr id="32780" name="TextBox 10"/>
          <p:cNvSpPr txBox="1">
            <a:spLocks noChangeArrowheads="1"/>
          </p:cNvSpPr>
          <p:nvPr/>
        </p:nvSpPr>
        <p:spPr bwMode="auto">
          <a:xfrm>
            <a:off x="4191000" y="3668713"/>
            <a:ext cx="327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Symbol" pitchFamily="18" charset="2"/>
              </a:rPr>
              <a:t>S</a:t>
            </a:r>
            <a:r>
              <a:rPr lang="en-US"/>
              <a:t> Moments (in terms of Q):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54644" y="2410143"/>
                <a:ext cx="2607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Qsin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44" y="2410143"/>
                <a:ext cx="2607958" cy="461665"/>
              </a:xfrm>
              <a:prstGeom prst="rect">
                <a:avLst/>
              </a:prstGeom>
              <a:blipFill>
                <a:blip r:embed="rId8"/>
                <a:stretch>
                  <a:fillRect t="-127632" r="-25234" b="-19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12357" y="2979070"/>
                <a:ext cx="2692532" cy="52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𝑄𝑐𝑜𝑠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57" y="2979070"/>
                <a:ext cx="2692532" cy="521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19600" y="4347320"/>
                <a:ext cx="3579378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RQcos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347320"/>
                <a:ext cx="3579378" cy="9866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sp>
        <p:nvSpPr>
          <p:cNvPr id="33798" name="TextBox 2"/>
          <p:cNvSpPr txBox="1">
            <a:spLocks noChangeArrowheads="1"/>
          </p:cNvSpPr>
          <p:nvPr/>
        </p:nvSpPr>
        <p:spPr bwMode="auto">
          <a:xfrm>
            <a:off x="609600" y="18288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overall force equilibrium:</a:t>
            </a:r>
          </a:p>
        </p:txBody>
      </p:sp>
      <p:sp>
        <p:nvSpPr>
          <p:cNvPr id="33799" name="TextBox 5"/>
          <p:cNvSpPr txBox="1">
            <a:spLocks noChangeArrowheads="1"/>
          </p:cNvSpPr>
          <p:nvPr/>
        </p:nvSpPr>
        <p:spPr bwMode="auto">
          <a:xfrm>
            <a:off x="609600" y="42672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Since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= constant, both simplify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2345551"/>
                <a:ext cx="2722220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</m:e>
                      </m:nary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Qsinθ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45551"/>
                <a:ext cx="2722220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14400" y="3200935"/>
                <a:ext cx="2794355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00935"/>
                <a:ext cx="2794355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4863127"/>
                <a:ext cx="1499385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63127"/>
                <a:ext cx="1499385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sp>
        <p:nvSpPr>
          <p:cNvPr id="34822" name="TextBox 2"/>
          <p:cNvSpPr txBox="1">
            <a:spLocks noChangeArrowheads="1"/>
          </p:cNvSpPr>
          <p:nvPr/>
        </p:nvSpPr>
        <p:spPr bwMode="auto">
          <a:xfrm>
            <a:off x="533400" y="1676400"/>
            <a:ext cx="7543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By summing forces on individual slices, you can derive equation for Q in terms of known quantities:</a:t>
            </a: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609600" y="41910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Now we have two equations:</a:t>
            </a:r>
          </a:p>
        </p:txBody>
      </p:sp>
      <p:sp>
        <p:nvSpPr>
          <p:cNvPr id="34824" name="TextBox 10"/>
          <p:cNvSpPr txBox="1">
            <a:spLocks noChangeArrowheads="1"/>
          </p:cNvSpPr>
          <p:nvPr/>
        </p:nvSpPr>
        <p:spPr bwMode="auto">
          <a:xfrm>
            <a:off x="685800" y="57150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And two unknowns:</a:t>
            </a:r>
          </a:p>
        </p:txBody>
      </p:sp>
      <p:sp>
        <p:nvSpPr>
          <p:cNvPr id="34825" name="TextBox 13"/>
          <p:cNvSpPr txBox="1">
            <a:spLocks noChangeArrowheads="1"/>
          </p:cNvSpPr>
          <p:nvPr/>
        </p:nvSpPr>
        <p:spPr bwMode="auto">
          <a:xfrm>
            <a:off x="1066800" y="60960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 and </a:t>
            </a:r>
            <a:r>
              <a:rPr lang="en-US">
                <a:latin typeface="Symbol" pitchFamily="18" charset="2"/>
              </a:rPr>
              <a:t>q</a:t>
            </a:r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4572000" y="5029200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Once again, equations must be solved iteratively.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0306" y="2557462"/>
                <a:ext cx="6773863" cy="1276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Δxsecα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Wcosα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uΔxsecα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2557462"/>
                <a:ext cx="6773863" cy="1276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4451597"/>
                <a:ext cx="2250040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Qcos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51597"/>
                <a:ext cx="2250040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5029200"/>
                <a:ext cx="1185068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200"/>
                <a:ext cx="1185068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Several techniques based on method of slices</a:t>
            </a:r>
          </a:p>
          <a:p>
            <a:pPr>
              <a:defRPr/>
            </a:pPr>
            <a:r>
              <a:rPr lang="en-US" dirty="0"/>
              <a:t>Each technique uses a different set of assumptions to reduce # of unknowns</a:t>
            </a:r>
          </a:p>
          <a:p>
            <a:pPr>
              <a:defRPr/>
            </a:pPr>
            <a:r>
              <a:rPr lang="en-US" dirty="0"/>
              <a:t>Some techniques satisfy </a:t>
            </a:r>
            <a:r>
              <a:rPr lang="en-US" b="1" dirty="0"/>
              <a:t>complete equilibrium </a:t>
            </a:r>
          </a:p>
          <a:p>
            <a:pPr lvl="1">
              <a:defRPr/>
            </a:pPr>
            <a:r>
              <a:rPr lang="en-US" dirty="0"/>
              <a:t>2n-2 assumptions</a:t>
            </a:r>
          </a:p>
          <a:p>
            <a:pPr lvl="1">
              <a:defRPr/>
            </a:pPr>
            <a:r>
              <a:rPr lang="en-US" dirty="0"/>
              <a:t>3n equations satisfied</a:t>
            </a:r>
          </a:p>
          <a:p>
            <a:pPr>
              <a:defRPr/>
            </a:pPr>
            <a:r>
              <a:rPr lang="en-US" dirty="0"/>
              <a:t>Some don’t satisfy equilibrium</a:t>
            </a:r>
          </a:p>
          <a:p>
            <a:pPr lvl="1">
              <a:defRPr/>
            </a:pPr>
            <a:r>
              <a:rPr lang="en-US" dirty="0"/>
              <a:t>&gt;2n-2 assumptions</a:t>
            </a:r>
          </a:p>
          <a:p>
            <a:pPr lvl="1">
              <a:defRPr/>
            </a:pPr>
            <a:r>
              <a:rPr lang="en-US" dirty="0"/>
              <a:t>&lt;3n equations satisfied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Spencer’s Method</a:t>
            </a:r>
          </a:p>
        </p:txBody>
      </p:sp>
      <p:sp>
        <p:nvSpPr>
          <p:cNvPr id="35845" name="TextBox 2"/>
          <p:cNvSpPr txBox="1">
            <a:spLocks noChangeArrowheads="1"/>
          </p:cNvSpPr>
          <p:nvPr/>
        </p:nvSpPr>
        <p:spPr bwMode="auto">
          <a:xfrm>
            <a:off x="609600" y="16764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Non-circular surfaces: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457200" y="2286000"/>
          <a:ext cx="4995863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96503" imgH="2852298" progId="Visio.Drawing.11">
                  <p:embed/>
                </p:oleObj>
              </mc:Choice>
              <mc:Fallback>
                <p:oleObj name="Visio" r:id="rId3" imgW="4996503" imgH="28522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4995863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5791200" y="25146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Set up a coordinate system and sum moments about the origin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914400" y="6019800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Once again, we have two equations and two unknowns.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9771" y="5256706"/>
                <a:ext cx="45171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Qsinθ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Qcosθ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1" y="5256706"/>
                <a:ext cx="4517134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Morgenstern &amp; Price Method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196975"/>
          </a:xfrm>
        </p:spPr>
        <p:txBody>
          <a:bodyPr/>
          <a:lstStyle/>
          <a:p>
            <a:r>
              <a:rPr lang="en-US"/>
              <a:t>Interslice shear force is related to interslice normal force by: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8100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The normal force N acts at the base of the slice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Satisfies </a:t>
            </a:r>
            <a:r>
              <a:rPr lang="en-US" sz="3200" u="sng" dirty="0">
                <a:latin typeface="+mn-lt"/>
              </a:rPr>
              <a:t>complete equilibrium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More work than Spencer’s method, but gives about the same results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4038600" y="2895600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l</a:t>
            </a:r>
            <a:r>
              <a:rPr lang="en-US"/>
              <a:t> = unknown scaling factor</a:t>
            </a:r>
          </a:p>
          <a:p>
            <a:r>
              <a:rPr lang="en-US"/>
              <a:t>f(x) = assumed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2987823"/>
                <a:ext cx="21663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λf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987823"/>
                <a:ext cx="21663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Chen &amp; Morgenstern’s Method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600200"/>
          </a:xfrm>
        </p:spPr>
        <p:txBody>
          <a:bodyPr/>
          <a:lstStyle/>
          <a:p>
            <a:r>
              <a:rPr lang="en-US"/>
              <a:t>Improvement to M&amp;P method.</a:t>
            </a:r>
          </a:p>
          <a:p>
            <a:r>
              <a:rPr lang="en-US"/>
              <a:t>Interslice shear force is related to interslice normal force by: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038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Equation is thought to better represent side force relationship at ends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Satisfies </a:t>
            </a:r>
            <a:r>
              <a:rPr lang="en-US" sz="3200" u="sng" dirty="0">
                <a:latin typeface="+mn-lt"/>
              </a:rPr>
              <a:t>complete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3403312"/>
                <a:ext cx="38029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λf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03312"/>
                <a:ext cx="38029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Sarma’s</a:t>
            </a:r>
            <a:r>
              <a:rPr lang="en-US" dirty="0"/>
              <a:t> Procedure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196975"/>
          </a:xfrm>
        </p:spPr>
        <p:txBody>
          <a:bodyPr/>
          <a:lstStyle/>
          <a:p>
            <a:r>
              <a:rPr lang="en-US"/>
              <a:t>Similar to M&amp;P and C&amp;M methods</a:t>
            </a:r>
          </a:p>
          <a:p>
            <a:r>
              <a:rPr lang="en-US"/>
              <a:t>Interslice shear force is related to shear strength as follows: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984625"/>
            <a:ext cx="82296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Developed for applications in seismic stability and includes seismic coefficient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Satisfies </a:t>
            </a:r>
            <a:r>
              <a:rPr lang="en-US" sz="3200" u="sng" dirty="0">
                <a:latin typeface="+mn-lt"/>
              </a:rPr>
              <a:t>complete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3399850"/>
                <a:ext cx="23244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λf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99850"/>
                <a:ext cx="232448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of Methods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tables 6.2 and 6.3 in text</a:t>
            </a:r>
          </a:p>
          <a:p>
            <a:r>
              <a:rPr lang="en-US"/>
              <a:t>Spencer’s method is often the preferred method</a:t>
            </a:r>
          </a:p>
          <a:p>
            <a:pPr lvl="1"/>
            <a:r>
              <a:rPr lang="en-US"/>
              <a:t>Accurate</a:t>
            </a:r>
          </a:p>
          <a:p>
            <a:pPr lvl="1"/>
            <a:r>
              <a:rPr lang="en-US"/>
              <a:t>Simplest complete equilibrium method</a:t>
            </a:r>
          </a:p>
          <a:p>
            <a:pPr lvl="1"/>
            <a:r>
              <a:rPr lang="en-US"/>
              <a:t>Can be used for circular or non-circular surfaces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F7FF9-29AA-6CC6-86CB-E2F400FE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Method of Slices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15C8A-7CEC-6A1F-A8B7-9CAA4501B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Ordinary Method of Slices (OMS)</a:t>
            </a:r>
          </a:p>
        </p:txBody>
      </p:sp>
      <p:sp>
        <p:nvSpPr>
          <p:cNvPr id="13320" name="TextBox 2"/>
          <p:cNvSpPr txBox="1">
            <a:spLocks noChangeArrowheads="1"/>
          </p:cNvSpPr>
          <p:nvPr/>
        </p:nvSpPr>
        <p:spPr bwMode="auto">
          <a:xfrm>
            <a:off x="685800" y="1676400"/>
            <a:ext cx="2819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Key assumption </a:t>
            </a:r>
            <a:r>
              <a:rPr lang="en-US">
                <a:sym typeface="Wingdings" pitchFamily="2" charset="2"/>
              </a:rPr>
              <a:t> Side forces can be neglected (i.e., sum to zero on each slice)</a:t>
            </a:r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66800" y="2895600"/>
          <a:ext cx="15922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15500" imgH="4344232" progId="Visio.Drawing.11">
                  <p:embed/>
                </p:oleObj>
              </mc:Choice>
              <mc:Fallback>
                <p:oleObj name="Visio" r:id="rId3" imgW="1815500" imgH="434423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159226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Box 5"/>
          <p:cNvSpPr txBox="1">
            <a:spLocks noChangeArrowheads="1"/>
          </p:cNvSpPr>
          <p:nvPr/>
        </p:nvSpPr>
        <p:spPr bwMode="auto">
          <a:xfrm>
            <a:off x="4114800" y="1752600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S</a:t>
            </a:r>
            <a:r>
              <a:rPr lang="en-US" dirty="0"/>
              <a:t> Forces perpendicular to base of slice:</a:t>
            </a:r>
          </a:p>
        </p:txBody>
      </p:sp>
      <p:sp>
        <p:nvSpPr>
          <p:cNvPr id="13322" name="TextBox 8"/>
          <p:cNvSpPr txBox="1">
            <a:spLocks noChangeArrowheads="1"/>
          </p:cNvSpPr>
          <p:nvPr/>
        </p:nvSpPr>
        <p:spPr bwMode="auto">
          <a:xfrm>
            <a:off x="4114800" y="3962400"/>
            <a:ext cx="365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General equation:</a:t>
            </a:r>
          </a:p>
        </p:txBody>
      </p:sp>
      <p:sp>
        <p:nvSpPr>
          <p:cNvPr id="13323" name="TextBox 10"/>
          <p:cNvSpPr txBox="1">
            <a:spLocks noChangeArrowheads="1"/>
          </p:cNvSpPr>
          <p:nvPr/>
        </p:nvSpPr>
        <p:spPr bwMode="auto">
          <a:xfrm>
            <a:off x="4114800" y="5257800"/>
            <a:ext cx="3657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Substituting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4710993" y="3004085"/>
                <a:ext cx="2382512" cy="6914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∆ℓ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func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∆ℓ</m:t>
                          </m:r>
                        </m:den>
                      </m:f>
                    </m:oMath>
                  </m:oMathPara>
                </a14:m>
                <a:endParaRPr lang="en-US" sz="2400" dirty="0" err="1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0993" y="3004085"/>
                <a:ext cx="2382512" cy="6914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4692435" y="4411935"/>
                <a:ext cx="2981714" cy="77732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 err="1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2435" y="4411935"/>
                <a:ext cx="2981714" cy="777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6143" y="5696224"/>
                <a:ext cx="3485313" cy="86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Wcosαtanϕ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43" y="5696224"/>
                <a:ext cx="3485313" cy="8669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0" y="2359266"/>
                <a:ext cx="1772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Wcosα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59266"/>
                <a:ext cx="177266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8876" y="2624834"/>
                <a:ext cx="3485313" cy="86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Wcosαtanϕ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6" y="2624834"/>
                <a:ext cx="3485313" cy="866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Ordinary Method of Slices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533400" y="1905000"/>
            <a:ext cx="358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>
                <a:latin typeface="Symbol" pitchFamily="18" charset="2"/>
              </a:rPr>
              <a:t>f</a:t>
            </a:r>
            <a:r>
              <a:rPr lang="en-US" sz="2400" dirty="0"/>
              <a:t> = 0: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55897" y="2618930"/>
            <a:ext cx="609600" cy="4246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733800" y="2362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3429000" y="4114800"/>
            <a:ext cx="434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This is the same solution we found earlier for the generalized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4004371"/>
                <a:ext cx="1953868" cy="86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04371"/>
                <a:ext cx="1953868" cy="866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Ordinary Method of Slices</a:t>
            </a:r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381000" y="18399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effective stress analysis:</a:t>
            </a:r>
          </a:p>
        </p:txBody>
      </p: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5943600" y="4521904"/>
            <a:ext cx="2667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 This equation can lead to unrealistically low or even negative effective stresses (unconservative)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652503" y="2413061"/>
                <a:ext cx="3115276" cy="78252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 err="1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503" y="2413061"/>
                <a:ext cx="3115276" cy="782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2503" y="3465995"/>
                <a:ext cx="2355132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Wcosα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3" y="3465995"/>
                <a:ext cx="2355132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2503" y="4623881"/>
                <a:ext cx="5076326" cy="938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Wcosα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uΔ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tanϕ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3" y="4623881"/>
                <a:ext cx="5076326" cy="93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Ordinary Method of Slices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752600"/>
            <a:ext cx="350520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/>
              <a:t>Alternate Formulation</a:t>
            </a:r>
          </a:p>
        </p:txBody>
      </p:sp>
      <p:sp>
        <p:nvSpPr>
          <p:cNvPr id="16399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Define vertical effective weight:</a:t>
            </a:r>
          </a:p>
        </p:txBody>
      </p:sp>
      <p:sp>
        <p:nvSpPr>
          <p:cNvPr id="16400" name="TextBox 6"/>
          <p:cNvSpPr txBox="1">
            <a:spLocks noChangeArrowheads="1"/>
          </p:cNvSpPr>
          <p:nvPr/>
        </p:nvSpPr>
        <p:spPr bwMode="auto">
          <a:xfrm>
            <a:off x="381000" y="34290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S</a:t>
            </a:r>
            <a:r>
              <a:rPr lang="en-US" dirty="0"/>
              <a:t> forces perpendicular to base:</a:t>
            </a:r>
          </a:p>
        </p:txBody>
      </p:sp>
      <p:sp>
        <p:nvSpPr>
          <p:cNvPr id="16401" name="TextBox 15"/>
          <p:cNvSpPr txBox="1">
            <a:spLocks noChangeArrowheads="1"/>
          </p:cNvSpPr>
          <p:nvPr/>
        </p:nvSpPr>
        <p:spPr bwMode="auto">
          <a:xfrm>
            <a:off x="4495800" y="358140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Substituting: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486400"/>
            <a:ext cx="3657600" cy="64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This is the preferred formulation for 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3504" y="2977389"/>
                <a:ext cx="17155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ub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4" y="2977389"/>
                <a:ext cx="171553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4943" y="3994634"/>
                <a:ext cx="1640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cosα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" y="3994634"/>
                <a:ext cx="16400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34943" y="4507454"/>
                <a:ext cx="2374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′=(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ub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cosα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" y="4507454"/>
                <a:ext cx="2374368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4943" y="5020274"/>
                <a:ext cx="26709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Wcosα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ubcosα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" y="5020274"/>
                <a:ext cx="26709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4943" y="5533094"/>
                <a:ext cx="15245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cosα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" y="5533094"/>
                <a:ext cx="152458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4943" y="6045914"/>
                <a:ext cx="29429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Wcosα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uΔ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𝓁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" y="6045914"/>
                <a:ext cx="29429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495800" y="1794946"/>
                <a:ext cx="108696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794946"/>
                <a:ext cx="1086964" cy="6939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95800" y="2696817"/>
                <a:ext cx="261437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Wcosα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96817"/>
                <a:ext cx="2614370" cy="6685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40736" y="4301270"/>
                <a:ext cx="4894802" cy="79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Wcosα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uΔ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Wsinα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36" y="4301270"/>
                <a:ext cx="4894802" cy="797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rtlCol="0">
        <a:sp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limit equil proc - pt 1</Template>
  <TotalTime>14191</TotalTime>
  <Words>1635</Words>
  <Application>Microsoft Office PowerPoint</Application>
  <PresentationFormat>On-screen Show (4:3)</PresentationFormat>
  <Paragraphs>306</Paragraphs>
  <Slides>44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Cambria Math</vt:lpstr>
      <vt:lpstr>Corbel</vt:lpstr>
      <vt:lpstr>Mistral</vt:lpstr>
      <vt:lpstr>Symbol</vt:lpstr>
      <vt:lpstr>Wingdings</vt:lpstr>
      <vt:lpstr>Wingdings 2</vt:lpstr>
      <vt:lpstr>Wingdings 3</vt:lpstr>
      <vt:lpstr>Module</vt:lpstr>
      <vt:lpstr>Visio</vt:lpstr>
      <vt:lpstr>Limit Equilibrium Procedures Part 2</vt:lpstr>
      <vt:lpstr>General Method of Slices</vt:lpstr>
      <vt:lpstr>General Method of Slices</vt:lpstr>
      <vt:lpstr>General Method of Slices</vt:lpstr>
      <vt:lpstr>Ordinary Method of Slices</vt:lpstr>
      <vt:lpstr>Ordinary Method of Slices (OMS)</vt:lpstr>
      <vt:lpstr>Ordinary Method of Slices</vt:lpstr>
      <vt:lpstr>Ordinary Method of Slices</vt:lpstr>
      <vt:lpstr>Ordinary Method of Slices</vt:lpstr>
      <vt:lpstr>Summary - OMS</vt:lpstr>
      <vt:lpstr>Simplified Bishop’s Method</vt:lpstr>
      <vt:lpstr>Simplified Bishop’s Method</vt:lpstr>
      <vt:lpstr>Simplified Bishop’s Method</vt:lpstr>
      <vt:lpstr>Simplified Bishop’s Method</vt:lpstr>
      <vt:lpstr>Simplified Bishop’s Method</vt:lpstr>
      <vt:lpstr>Simplified Bishop’s Method</vt:lpstr>
      <vt:lpstr>Simplified Bishop’s Method</vt:lpstr>
      <vt:lpstr>Summary – Simplified Bishop’s</vt:lpstr>
      <vt:lpstr>Summary – Simplified Bishop’s</vt:lpstr>
      <vt:lpstr>Bishop’s Complete Equilibrium Procedure</vt:lpstr>
      <vt:lpstr>Force Equilibrium Procedures</vt:lpstr>
      <vt:lpstr>Force Equilibrium Procedures</vt:lpstr>
      <vt:lpstr>Force Equilibrium Procedures</vt:lpstr>
      <vt:lpstr>Force Equilibrium Procedures</vt:lpstr>
      <vt:lpstr>Force Equilibrium Procedures</vt:lpstr>
      <vt:lpstr>Force Equilibrium Procedures</vt:lpstr>
      <vt:lpstr>Force Equilibrium Procedures</vt:lpstr>
      <vt:lpstr>Side Force Assumptions</vt:lpstr>
      <vt:lpstr>Side Force Assumptions, Cont.</vt:lpstr>
      <vt:lpstr>Summary – Force Equilibrium Methods</vt:lpstr>
      <vt:lpstr>Complete Equilibrium Procedures</vt:lpstr>
      <vt:lpstr>Complete Equilibrium Procedures</vt:lpstr>
      <vt:lpstr>Spencer’s Method</vt:lpstr>
      <vt:lpstr>Spencer’s Method</vt:lpstr>
      <vt:lpstr>Spencer’s Method</vt:lpstr>
      <vt:lpstr>Spencer’s Method</vt:lpstr>
      <vt:lpstr>Spencer’s Method</vt:lpstr>
      <vt:lpstr>Spencer’s Method</vt:lpstr>
      <vt:lpstr>Spencer’s Method</vt:lpstr>
      <vt:lpstr>Spencer’s Method</vt:lpstr>
      <vt:lpstr>Morgenstern &amp; Price Method</vt:lpstr>
      <vt:lpstr>Chen &amp; Morgenstern’s Method</vt:lpstr>
      <vt:lpstr>Sarma’s Procedure</vt:lpstr>
      <vt:lpstr>Comparison of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Slope Stability Theory</dc:title>
  <dc:creator>Norm Jones</dc:creator>
  <cp:lastModifiedBy>Norm Jones</cp:lastModifiedBy>
  <cp:revision>158</cp:revision>
  <cp:lastPrinted>2018-03-09T21:59:58Z</cp:lastPrinted>
  <dcterms:created xsi:type="dcterms:W3CDTF">2008-09-19T22:08:52Z</dcterms:created>
  <dcterms:modified xsi:type="dcterms:W3CDTF">2025-03-10T15:35:09Z</dcterms:modified>
</cp:coreProperties>
</file>