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72" r:id="rId5"/>
    <p:sldId id="265" r:id="rId6"/>
    <p:sldId id="273" r:id="rId7"/>
    <p:sldId id="260" r:id="rId8"/>
    <p:sldId id="270" r:id="rId9"/>
    <p:sldId id="266" r:id="rId10"/>
    <p:sldId id="268" r:id="rId11"/>
    <p:sldId id="267" r:id="rId12"/>
    <p:sldId id="271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58"/>
  </p:normalViewPr>
  <p:slideViewPr>
    <p:cSldViewPr>
      <p:cViewPr varScale="1">
        <p:scale>
          <a:sx n="117" d="100"/>
          <a:sy n="117" d="100"/>
        </p:scale>
        <p:origin x="2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76026DE2-4C34-4200-9622-9C840F409FC0}" type="datetimeFigureOut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7AEABFC-39DD-48FE-97BB-C37CABD5C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9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B712A-6DA5-4ECD-99A1-9BA6D5CC8BF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69ADF-1B09-4FFF-9413-BF778A5E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9ADF-1B09-4FFF-9413-BF778A5EC0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7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9ADF-1B09-4FFF-9413-BF778A5EC0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3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9ADF-1B09-4FFF-9413-BF778A5EC0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9ADF-1B09-4FFF-9413-BF778A5EC0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9ADF-1B09-4FFF-9413-BF778A5EC0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75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9ADF-1B09-4FFF-9413-BF778A5EC0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9ADF-1B09-4FFF-9413-BF778A5EC0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9ADF-1B09-4FFF-9413-BF778A5EC0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9ADF-1B09-4FFF-9413-BF778A5EC0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16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9ADF-1B09-4FFF-9413-BF778A5EC0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9ADF-1B09-4FFF-9413-BF778A5EC0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C7B96-F21D-4E3C-AC7D-ECD08D9D97B1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1770F-FC5D-4567-8133-654F8166E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8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9FDF2-D717-4A40-BCCA-F4E500E3ABAA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3A214-DF52-4C3E-BDE5-4FB951A2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0597D-9CA4-47B8-98A5-B196A891A386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CAD07-4698-44EB-A19D-47F0FC9817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747C2-4FF0-463E-B8A9-567E5D1FE40B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B176A-43C0-416F-A91C-77738CD13F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2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D3D86-DEDE-4DAA-AB0C-E69A6442B5EC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9CEC5-B2F4-43EF-ADDF-22E6D0B3DC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3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E31F2-174F-4663-960B-F7F721134103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4FE4C-1F6D-4FDB-AB14-C1063BE6B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A4AD-2F92-4DA0-9842-8EAF748E723C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3C31D-C525-46B6-9DAB-E17135CDA5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5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5EE00-E95A-4FF2-AFB4-5BEF13F57423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0AC5B-8B2E-4D0C-BB78-43A707EFD4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7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5F1B2-0FF7-49F0-813C-F9C9BE6C205C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165EB-5660-485E-BB34-3B964FD68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2EA9-58C4-49FE-B6D4-24690808F4E6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A8494-05D9-4875-99EA-3525C113E8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53FB4-594B-4CB9-B6A3-32160FBF1363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0EF9-1E76-4D1F-ADC5-AC7ED26FC2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1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3DD9E-EBB6-4029-837D-74928781768B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9617-FCBB-44EB-B372-B828E03ED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4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163747C2-4FF0-463E-B8A9-567E5D1FE40B}" type="datetimeFigureOut">
              <a:rPr lang="en-US" smtClean="0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F8EB176A-43C0-416F-A91C-77738CD13F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Slope Stability Charts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Location of Circles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57200" y="1752600"/>
            <a:ext cx="533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u="sng"/>
              <a:t>0.75 &lt; Cot</a:t>
            </a:r>
            <a:r>
              <a:rPr lang="en-US" sz="2800" u="sng">
                <a:latin typeface="Symbol" pitchFamily="18" charset="2"/>
              </a:rPr>
              <a:t>b</a:t>
            </a:r>
            <a:r>
              <a:rPr lang="en-US" sz="2800" u="sng"/>
              <a:t> &lt; 1 (45</a:t>
            </a:r>
            <a:r>
              <a:rPr lang="en-US" sz="2800" u="sng" baseline="30000"/>
              <a:t>o </a:t>
            </a:r>
            <a:r>
              <a:rPr lang="en-US" sz="2800" u="sng"/>
              <a:t>&lt; </a:t>
            </a:r>
            <a:r>
              <a:rPr lang="en-US" sz="2800" u="sng">
                <a:latin typeface="Symbol" pitchFamily="18" charset="2"/>
              </a:rPr>
              <a:t>b</a:t>
            </a:r>
            <a:r>
              <a:rPr lang="en-US" sz="2800" u="sng"/>
              <a:t> &lt; 53</a:t>
            </a:r>
            <a:r>
              <a:rPr lang="en-US" sz="2800" u="sng" baseline="30000"/>
              <a:t>o</a:t>
            </a:r>
            <a:r>
              <a:rPr lang="en-US" sz="2800" u="sng"/>
              <a:t>)</a:t>
            </a: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6705600" y="2895600"/>
            <a:ext cx="2057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Critical circle may pass through the toe of the slope or to the bottom of the foundation. </a:t>
            </a:r>
          </a:p>
          <a:p>
            <a:endParaRPr lang="en-US"/>
          </a:p>
          <a:p>
            <a:r>
              <a:rPr lang="en-US"/>
              <a:t>There may be two circles with minimum FS.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066800" y="6091238"/>
            <a:ext cx="411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“Toe Circle” or “Deep Circle”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85800" y="2667000"/>
          <a:ext cx="57118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11283" imgH="3143808" progId="Visio.Drawing.11">
                  <p:embed/>
                </p:oleObj>
              </mc:Choice>
              <mc:Fallback>
                <p:oleObj name="Visio" r:id="rId3" imgW="5711283" imgH="314380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57118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Location of Circles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457200" y="1905000"/>
            <a:ext cx="533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u="sng"/>
              <a:t>Cot</a:t>
            </a:r>
            <a:r>
              <a:rPr lang="en-US" sz="2800" u="sng">
                <a:latin typeface="Symbol" pitchFamily="18" charset="2"/>
              </a:rPr>
              <a:t>b</a:t>
            </a:r>
            <a:r>
              <a:rPr lang="en-US" sz="2800" u="sng"/>
              <a:t> &gt; 1.0 (</a:t>
            </a:r>
            <a:r>
              <a:rPr lang="en-US" sz="2800" u="sng">
                <a:latin typeface="Symbol" pitchFamily="18" charset="2"/>
              </a:rPr>
              <a:t>b</a:t>
            </a:r>
            <a:r>
              <a:rPr lang="en-US" sz="2800" u="sng"/>
              <a:t> &lt; 45</a:t>
            </a:r>
            <a:r>
              <a:rPr lang="en-US" sz="2800" u="sng" baseline="30000"/>
              <a:t>o</a:t>
            </a:r>
            <a:r>
              <a:rPr lang="en-US" sz="2800" u="sng"/>
              <a:t>)</a:t>
            </a: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7162800" y="2971800"/>
            <a:ext cx="1524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Critical circle passes to bottom of foundation, regardless of depth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993775" y="6015038"/>
            <a:ext cx="411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“Deep Circle”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762000" y="2724150"/>
          <a:ext cx="571182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11283" imgH="3143808" progId="Visio.Drawing.11">
                  <p:embed/>
                </p:oleObj>
              </mc:Choice>
              <mc:Fallback>
                <p:oleObj name="Visio" r:id="rId3" imgW="5711283" imgH="314380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24150"/>
                        <a:ext cx="5711825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Materials</a:t>
            </a:r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1219200" y="1905000"/>
          <a:ext cx="6721475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721212" imgH="3245450" progId="Visio.Drawing.11">
                  <p:embed/>
                </p:oleObj>
              </mc:Choice>
              <mc:Fallback>
                <p:oleObj name="Visio" r:id="rId3" imgW="6721212" imgH="32454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6721475" cy="324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29327" y="5486400"/>
                <a:ext cx="1932837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ave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327" y="5486400"/>
                <a:ext cx="1932837" cy="866840"/>
              </a:xfrm>
              <a:prstGeom prst="rect">
                <a:avLst/>
              </a:prstGeom>
              <a:blipFill>
                <a:blip r:embed="rId6"/>
                <a:stretch>
                  <a:fillRect t="-72059" b="-10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43400" y="5495827"/>
                <a:ext cx="1979324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ave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495827"/>
                <a:ext cx="1979324" cy="866840"/>
              </a:xfrm>
              <a:prstGeom prst="rect">
                <a:avLst/>
              </a:prstGeom>
              <a:blipFill>
                <a:blip r:embed="rId7"/>
                <a:stretch>
                  <a:fillRect t="-69565" b="-10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Chart Solutions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See Appendix in text</a:t>
            </a:r>
          </a:p>
          <a:p>
            <a:pPr eaLnBrk="1" hangingPunct="1"/>
            <a:r>
              <a:rPr lang="en-US" dirty="0"/>
              <a:t>Can be used to solve for critical FS for a variety of simple problems</a:t>
            </a:r>
          </a:p>
          <a:p>
            <a:pPr eaLnBrk="1" hangingPunct="1"/>
            <a:r>
              <a:rPr lang="en-US" dirty="0"/>
              <a:t>Simple and accurate solution for homogenous slopes, especially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=</a:t>
            </a:r>
            <a:r>
              <a:rPr lang="en-US" dirty="0">
                <a:latin typeface="Calibri" pitchFamily="34" charset="0"/>
              </a:rPr>
              <a:t>0</a:t>
            </a:r>
            <a:r>
              <a:rPr lang="en-US" dirty="0"/>
              <a:t> conditions</a:t>
            </a:r>
          </a:p>
          <a:p>
            <a:pPr eaLnBrk="1" hangingPunct="1"/>
            <a:r>
              <a:rPr lang="en-US" dirty="0"/>
              <a:t>Can be used as approximation for non-homogenous cases by averaging strengths and unit weights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=</a:t>
            </a:r>
            <a:r>
              <a:rPr lang="en-US" dirty="0">
                <a:latin typeface="Calibri" pitchFamily="34" charset="0"/>
              </a:rPr>
              <a:t>0</a:t>
            </a:r>
            <a:r>
              <a:rPr lang="en-US" dirty="0"/>
              <a:t> Charts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1425575"/>
          </a:xfrm>
        </p:spPr>
        <p:txBody>
          <a:bodyPr/>
          <a:lstStyle/>
          <a:p>
            <a:r>
              <a:rPr lang="en-US" dirty="0"/>
              <a:t>See Figures A-1, A-2, A-3, A-4 in text</a:t>
            </a:r>
          </a:p>
          <a:p>
            <a:r>
              <a:rPr lang="en-US" dirty="0"/>
              <a:t>Assumes homogenous conditions</a:t>
            </a:r>
          </a:p>
          <a:p>
            <a:r>
              <a:rPr lang="en-US" dirty="0"/>
              <a:t>Adjustments provided for:</a:t>
            </a:r>
          </a:p>
          <a:p>
            <a:pPr lvl="1"/>
            <a:r>
              <a:rPr lang="en-US" dirty="0"/>
              <a:t>Surcharge</a:t>
            </a:r>
          </a:p>
          <a:p>
            <a:pPr lvl="1"/>
            <a:r>
              <a:rPr lang="en-US" dirty="0"/>
              <a:t>Submergence</a:t>
            </a:r>
          </a:p>
          <a:p>
            <a:pPr lvl="1"/>
            <a:r>
              <a:rPr lang="en-US" dirty="0"/>
              <a:t>Tension crack (with or without water)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666641" y="1905000"/>
          <a:ext cx="7562959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89451" imgH="3605179" progId="Visio.Drawing.11">
                  <p:embed/>
                </p:oleObj>
              </mc:Choice>
              <mc:Fallback>
                <p:oleObj name="Visio" r:id="rId3" imgW="6389451" imgH="360517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41" y="1905000"/>
                        <a:ext cx="7562959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6400" y="2209800"/>
                <a:ext cx="1196931" cy="896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09800"/>
                <a:ext cx="1196931" cy="8961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Equations</a:t>
            </a: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457200" y="1676400"/>
            <a:ext cx="426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General Case:</a:t>
            </a: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457200" y="4953000"/>
            <a:ext cx="617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Non-submerged slope, no adjustments: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419600" y="2561272"/>
            <a:ext cx="388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o</a:t>
            </a:r>
            <a:r>
              <a:rPr lang="en-US" dirty="0"/>
              <a:t> comes from Figure A-1, </a:t>
            </a:r>
            <a:r>
              <a:rPr lang="en-US" dirty="0" err="1"/>
              <a:t>pg</a:t>
            </a:r>
            <a:r>
              <a:rPr lang="en-US" dirty="0"/>
              <a:t> 275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419600" y="3170872"/>
            <a:ext cx="3733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Adjustment factors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q</a:t>
            </a:r>
            <a:r>
              <a:rPr lang="en-US" dirty="0"/>
              <a:t>,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baseline="-25000" dirty="0"/>
              <a:t>w</a:t>
            </a:r>
            <a:r>
              <a:rPr lang="en-US" dirty="0"/>
              <a:t>, and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t</a:t>
            </a:r>
            <a:r>
              <a:rPr lang="en-US" dirty="0"/>
              <a:t>  are associated with surcharge (q), submergence (H</a:t>
            </a:r>
            <a:r>
              <a:rPr lang="en-US" baseline="-25000" dirty="0"/>
              <a:t>w</a:t>
            </a:r>
            <a:r>
              <a:rPr lang="en-US" dirty="0"/>
              <a:t>) and tension crack (H</a:t>
            </a:r>
            <a:r>
              <a:rPr lang="en-US" baseline="-25000" dirty="0"/>
              <a:t>t</a:t>
            </a:r>
            <a:r>
              <a:rPr lang="en-US" dirty="0"/>
              <a:t>) and come from Figures A-2, A-3, A-4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01599" y="2413133"/>
                <a:ext cx="1572162" cy="787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99" y="2413133"/>
                <a:ext cx="1572162" cy="787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1599" y="3604659"/>
                <a:ext cx="3049617" cy="891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γH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99" y="3604659"/>
                <a:ext cx="3049617" cy="891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01599" y="5638800"/>
                <a:ext cx="1610697" cy="782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γH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99" y="5638800"/>
                <a:ext cx="1610697" cy="782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1BAD6A-73E2-58A3-16BA-4CC310EA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00050"/>
            <a:ext cx="88868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0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Location of Circles</a:t>
            </a: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457200" y="1905000"/>
            <a:ext cx="411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u="sng" dirty="0" err="1"/>
              <a:t>Cot</a:t>
            </a:r>
            <a:r>
              <a:rPr lang="en-US" sz="2800" u="sng" dirty="0" err="1">
                <a:latin typeface="Symbol" pitchFamily="18" charset="2"/>
              </a:rPr>
              <a:t>b</a:t>
            </a:r>
            <a:r>
              <a:rPr lang="en-US" sz="2800" u="sng" dirty="0"/>
              <a:t> &lt; ~0.6 (</a:t>
            </a:r>
            <a:r>
              <a:rPr lang="en-US" sz="2800" u="sng" dirty="0">
                <a:latin typeface="Symbol" pitchFamily="18" charset="2"/>
              </a:rPr>
              <a:t>b</a:t>
            </a:r>
            <a:r>
              <a:rPr lang="en-US" sz="2800" u="sng" dirty="0"/>
              <a:t> &gt; 60</a:t>
            </a:r>
            <a:r>
              <a:rPr lang="en-US" sz="2800" u="sng" baseline="30000" dirty="0"/>
              <a:t>o</a:t>
            </a:r>
            <a:r>
              <a:rPr lang="en-US" sz="2800" u="sng" dirty="0"/>
              <a:t>)</a:t>
            </a: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1295400" y="4953000"/>
            <a:ext cx="594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Critical circle does not pass below elevation of toe of slope, regardless of the depth of the foundation</a:t>
            </a:r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1295400" y="58674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“Toe Circle”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351701"/>
              </p:ext>
            </p:extLst>
          </p:nvPr>
        </p:nvGraphicFramePr>
        <p:xfrm>
          <a:off x="1524000" y="2774251"/>
          <a:ext cx="576262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62620" imgH="1790611" progId="Visio.Drawing.15">
                  <p:embed/>
                </p:oleObj>
              </mc:Choice>
              <mc:Fallback>
                <p:oleObj name="Visio" r:id="rId3" imgW="5762620" imgH="179061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774251"/>
                        <a:ext cx="5762625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Location of Circles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457200" y="1905000"/>
            <a:ext cx="533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u="sng" dirty="0" err="1"/>
              <a:t>Cot</a:t>
            </a:r>
            <a:r>
              <a:rPr lang="en-US" sz="2800" u="sng" dirty="0" err="1">
                <a:latin typeface="Symbol" pitchFamily="18" charset="2"/>
              </a:rPr>
              <a:t>b</a:t>
            </a:r>
            <a:r>
              <a:rPr lang="en-US" sz="2800" u="sng" dirty="0"/>
              <a:t> &gt; ~0.6 (</a:t>
            </a:r>
            <a:r>
              <a:rPr lang="en-US" sz="2800" u="sng" dirty="0">
                <a:latin typeface="Symbol" pitchFamily="18" charset="2"/>
              </a:rPr>
              <a:t>b</a:t>
            </a:r>
            <a:r>
              <a:rPr lang="en-US" sz="2800" u="sng" dirty="0"/>
              <a:t> &lt; 60</a:t>
            </a:r>
            <a:r>
              <a:rPr lang="en-US" sz="2800" u="sng" baseline="30000" dirty="0"/>
              <a:t>o</a:t>
            </a:r>
            <a:r>
              <a:rPr lang="en-US" sz="2800" u="sng" dirty="0"/>
              <a:t>)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1295400" y="4953000"/>
            <a:ext cx="594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Critical circle is tangent to base of slope and exit point is above the top of the slope.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1295400" y="58674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“Slope Circle”</a:t>
            </a: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6553200" y="2743200"/>
            <a:ext cx="2133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Presence of stronger materials prevents circle from penetrating below the base of the slope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066800" y="2667000"/>
          <a:ext cx="5072063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71575" imgH="2157924" progId="Visio.Drawing.11">
                  <p:embed/>
                </p:oleObj>
              </mc:Choice>
              <mc:Fallback>
                <p:oleObj name="Visio" r:id="rId3" imgW="5071575" imgH="215792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5072063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Location of Circles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457200" y="1905000"/>
            <a:ext cx="533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u="sng"/>
              <a:t>0.6 &lt; Cot</a:t>
            </a:r>
            <a:r>
              <a:rPr lang="en-US" sz="2800" u="sng">
                <a:latin typeface="Symbol" pitchFamily="18" charset="2"/>
              </a:rPr>
              <a:t>b</a:t>
            </a:r>
            <a:r>
              <a:rPr lang="en-US" sz="2800" u="sng"/>
              <a:t> &lt; 0.75 (53</a:t>
            </a:r>
            <a:r>
              <a:rPr lang="en-US" sz="2800" u="sng" baseline="30000"/>
              <a:t>o </a:t>
            </a:r>
            <a:r>
              <a:rPr lang="en-US" sz="2800" u="sng"/>
              <a:t>&lt; </a:t>
            </a:r>
            <a:r>
              <a:rPr lang="en-US" sz="2800" u="sng">
                <a:latin typeface="Symbol" pitchFamily="18" charset="2"/>
              </a:rPr>
              <a:t>b</a:t>
            </a:r>
            <a:r>
              <a:rPr lang="en-US" sz="2800" u="sng"/>
              <a:t> &lt; 60</a:t>
            </a:r>
            <a:r>
              <a:rPr lang="en-US" sz="2800" u="sng" baseline="30000"/>
              <a:t>o</a:t>
            </a:r>
            <a:r>
              <a:rPr lang="en-US" sz="2800" u="sng"/>
              <a:t>)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1295400" y="4953000"/>
            <a:ext cx="594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Critical circle does not pass beyond the toe of the slope but may pass below the elevation of the toe.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1295400" y="5867400"/>
            <a:ext cx="411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“Toe Circle”</a:t>
            </a:r>
          </a:p>
        </p:txBody>
      </p:sp>
      <p:sp>
        <p:nvSpPr>
          <p:cNvPr id="4103" name="TextBox 7"/>
          <p:cNvSpPr txBox="1">
            <a:spLocks noChangeArrowheads="1"/>
          </p:cNvSpPr>
          <p:nvPr/>
        </p:nvSpPr>
        <p:spPr bwMode="auto">
          <a:xfrm>
            <a:off x="6553200" y="27432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Presence of stronger materials at depth may affect outcome.  See next slide.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1219200" y="2819400"/>
          <a:ext cx="49498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949283" imgH="1628868" progId="Visio.Drawing.11">
                  <p:embed/>
                </p:oleObj>
              </mc:Choice>
              <mc:Fallback>
                <p:oleObj name="Visio" r:id="rId3" imgW="4949283" imgH="162886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494982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 bwMode="auto">
        <a:noFill/>
        <a:ln w="12700">
          <a:noFill/>
          <a:miter lim="800000"/>
          <a:headEnd type="none" w="sm" len="sm"/>
          <a:tailEnd type="none" w="sm" len="sm"/>
        </a:ln>
      </a:spPr>
      <a:bodyPr wrap="square" rtlCol="0">
        <a:spAutoFit/>
      </a:bodyPr>
      <a:lstStyle>
        <a:defPPr>
          <a:defRPr sz="2800" dirty="0" err="1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limit equil proc - pt 2</Template>
  <TotalTime>1977</TotalTime>
  <Words>389</Words>
  <Application>Microsoft Office PowerPoint</Application>
  <PresentationFormat>On-screen Show (4:3)</PresentationFormat>
  <Paragraphs>62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 Math</vt:lpstr>
      <vt:lpstr>Corbel</vt:lpstr>
      <vt:lpstr>Symbol</vt:lpstr>
      <vt:lpstr>Wingdings</vt:lpstr>
      <vt:lpstr>Wingdings 2</vt:lpstr>
      <vt:lpstr>Wingdings 3</vt:lpstr>
      <vt:lpstr>Module</vt:lpstr>
      <vt:lpstr>Visio</vt:lpstr>
      <vt:lpstr>Slope Stability Charts</vt:lpstr>
      <vt:lpstr>Chart Solutions</vt:lpstr>
      <vt:lpstr>f=0 Charts</vt:lpstr>
      <vt:lpstr>Parameters</vt:lpstr>
      <vt:lpstr>Equations</vt:lpstr>
      <vt:lpstr>PowerPoint Presentation</vt:lpstr>
      <vt:lpstr>Location of Circles</vt:lpstr>
      <vt:lpstr>Location of Circles</vt:lpstr>
      <vt:lpstr>Location of Circles</vt:lpstr>
      <vt:lpstr>Location of Circles</vt:lpstr>
      <vt:lpstr>Location of Circles</vt:lpstr>
      <vt:lpstr>Multiple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Slope Stability Theory</dc:title>
  <dc:creator>Norm Jones</dc:creator>
  <cp:lastModifiedBy>Norm Jones</cp:lastModifiedBy>
  <cp:revision>119</cp:revision>
  <dcterms:created xsi:type="dcterms:W3CDTF">2008-09-19T22:08:52Z</dcterms:created>
  <dcterms:modified xsi:type="dcterms:W3CDTF">2025-03-10T17:32:11Z</dcterms:modified>
</cp:coreProperties>
</file>