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5" r:id="rId4"/>
    <p:sldId id="259" r:id="rId5"/>
    <p:sldId id="275" r:id="rId6"/>
    <p:sldId id="276" r:id="rId7"/>
    <p:sldId id="266" r:id="rId8"/>
    <p:sldId id="267" r:id="rId9"/>
    <p:sldId id="268" r:id="rId10"/>
    <p:sldId id="269" r:id="rId11"/>
    <p:sldId id="261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58"/>
  </p:normalViewPr>
  <p:slideViewPr>
    <p:cSldViewPr>
      <p:cViewPr varScale="1">
        <p:scale>
          <a:sx n="120" d="100"/>
          <a:sy n="120" d="100"/>
        </p:scale>
        <p:origin x="20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4ED6FF01-4153-4D67-A274-8A9B398682C3}" type="datetimeFigureOut">
              <a:rPr lang="en-US"/>
              <a:pPr>
                <a:defRPr/>
              </a:pPr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D65A75CE-FE48-4D0B-B530-DBEC8EE344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10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2519-D582-45F5-BBAB-5788005E2246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18379-A5F7-40B7-8E6C-732571D8F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3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8379-A5F7-40B7-8E6C-732571D8F8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2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8379-A5F7-40B7-8E6C-732571D8F8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86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8379-A5F7-40B7-8E6C-732571D8F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3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8379-A5F7-40B7-8E6C-732571D8F8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3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8379-A5F7-40B7-8E6C-732571D8F8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6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8379-A5F7-40B7-8E6C-732571D8F8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8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8379-A5F7-40B7-8E6C-732571D8F8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9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8379-A5F7-40B7-8E6C-732571D8F8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0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8379-A5F7-40B7-8E6C-732571D8F8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0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18379-A5F7-40B7-8E6C-732571D8F8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7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101C8-7912-4FEC-B32E-8E28FBE00047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1506E-F31F-46C2-8B06-03682B9709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30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9F0FA-AE69-4771-92B1-9CCE492D7AC0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DB3B32-0A37-4D20-954E-650D2DA1E2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3F83D-305F-49A9-8DCA-B729991E35CC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40AE7-5F5C-4C5C-933F-DB1BA20DF19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0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39654-08BC-4B33-97CC-7DEF30DE97A1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8B7FB-DCC6-4A12-8633-701E4A4B3C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8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43347-5611-45F1-8007-8C23BE57489D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953FA-461D-4D64-874D-1D17F5722A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FC2C6-2546-4C11-AA7D-DD8487802499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40DFA-4485-49C2-9D7F-97B40C8BE8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6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BECFE-FDE6-4EF5-9620-C2C9F3E2690F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31E5E-A13A-411A-91A2-596299B06F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83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10B32-EC6E-4505-A5D4-AF12890AFBB7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37BA9-4199-4812-BD86-F15AE1390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6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C70700-4789-4931-A02B-2A68B447898F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F9154-A4E4-4954-B027-C8BB07B8DD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1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47986-9592-4C98-8515-25D72BCB435B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8A832-C78C-49AE-A5B7-88202D5054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6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C8F88-F79C-40A0-AD22-1F2C3FAA4F27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4718C-E3D4-4260-9A45-15C0659273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9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45914-6D46-4FDE-9602-A41CDA8BAD18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AE9C5-BCC1-4D5E-8BAC-6A9C6B0968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83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FBD39654-08BC-4B33-97CC-7DEF30DE97A1}" type="datetimeFigureOut">
              <a:rPr lang="en-US" smtClean="0"/>
              <a:pPr>
                <a:defRPr/>
              </a:pPr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3F48B7FB-DCC6-4A12-8633-701E4A4B3C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8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Relationship Id="rId1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UTEXAS Slope Stability Program</a:t>
            </a:r>
          </a:p>
        </p:txBody>
      </p:sp>
      <p:sp>
        <p:nvSpPr>
          <p:cNvPr id="1126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Nonlinear (Curved) Mohr-Coulomb Envelope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133600"/>
            <a:ext cx="7627938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Pore Pressure Options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3406775"/>
          </a:xfrm>
        </p:spPr>
        <p:txBody>
          <a:bodyPr/>
          <a:lstStyle/>
          <a:p>
            <a:pPr eaLnBrk="1" hangingPunct="1"/>
            <a:r>
              <a:rPr lang="en-US" dirty="0"/>
              <a:t>No pore pressure (default)</a:t>
            </a:r>
          </a:p>
          <a:p>
            <a:pPr lvl="1" eaLnBrk="1" hangingPunct="1"/>
            <a:r>
              <a:rPr lang="en-US" dirty="0"/>
              <a:t>Dry</a:t>
            </a:r>
          </a:p>
          <a:p>
            <a:pPr lvl="1" eaLnBrk="1" hangingPunct="1"/>
            <a:r>
              <a:rPr lang="en-US" dirty="0"/>
              <a:t>Total stress analysis</a:t>
            </a:r>
          </a:p>
          <a:p>
            <a:pPr eaLnBrk="1" hangingPunct="1"/>
            <a:r>
              <a:rPr lang="en-US" dirty="0"/>
              <a:t>Constant </a:t>
            </a:r>
            <a:r>
              <a:rPr lang="en-US" dirty="0" err="1"/>
              <a:t>r</a:t>
            </a:r>
            <a:r>
              <a:rPr lang="en-US" baseline="-25000" dirty="0" err="1"/>
              <a:t>u</a:t>
            </a:r>
            <a:r>
              <a:rPr lang="en-US" dirty="0"/>
              <a:t> coefficient</a:t>
            </a:r>
          </a:p>
          <a:p>
            <a:pPr eaLnBrk="1" hangingPunct="1"/>
            <a:r>
              <a:rPr lang="en-US" dirty="0" err="1"/>
              <a:t>Piezometric</a:t>
            </a:r>
            <a:r>
              <a:rPr lang="en-US" dirty="0"/>
              <a:t> 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5334000"/>
            <a:ext cx="8001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Full version includes an option to interpolate pore pressures from a SEEP2D solution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Constant </a:t>
            </a:r>
            <a:r>
              <a:rPr lang="en-US" dirty="0" err="1"/>
              <a:t>r</a:t>
            </a:r>
            <a:r>
              <a:rPr lang="en-US" baseline="-25000" dirty="0" err="1"/>
              <a:t>u</a:t>
            </a:r>
            <a:r>
              <a:rPr lang="en-US" dirty="0"/>
              <a:t> Coefficient</a:t>
            </a:r>
          </a:p>
        </p:txBody>
      </p:sp>
      <p:sp>
        <p:nvSpPr>
          <p:cNvPr id="2052" name="TextBox 4"/>
          <p:cNvSpPr txBox="1">
            <a:spLocks noChangeArrowheads="1"/>
          </p:cNvSpPr>
          <p:nvPr/>
        </p:nvSpPr>
        <p:spPr bwMode="auto">
          <a:xfrm>
            <a:off x="685800" y="2057400"/>
            <a:ext cx="723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err="1"/>
              <a:t>r</a:t>
            </a:r>
            <a:r>
              <a:rPr lang="en-US" sz="2800" baseline="-25000" dirty="0" err="1"/>
              <a:t>u</a:t>
            </a:r>
            <a:r>
              <a:rPr lang="en-US" sz="2800" dirty="0"/>
              <a:t> = ratio of pore water pressure to total vertical overburden pressure at any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438400" y="3505200"/>
                <a:ext cx="1952842" cy="1238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r>
                        <a:rPr lang="en-US" sz="4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u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4000" i="0">
                              <a:latin typeface="Cambria Math" panose="02040503050406030204" pitchFamily="18" charset="0"/>
                            </a:rPr>
                            <m:t>γz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505200"/>
                <a:ext cx="1952842" cy="1238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Piezometric</a:t>
            </a:r>
            <a:r>
              <a:rPr lang="en-US" dirty="0"/>
              <a:t> Line</a:t>
            </a:r>
          </a:p>
        </p:txBody>
      </p:sp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85800" y="2438400"/>
          <a:ext cx="7848600" cy="330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848870" imgH="3299838" progId="Visio.Drawing.11">
                  <p:embed/>
                </p:oleObj>
              </mc:Choice>
              <mc:Fallback>
                <p:oleObj name="Visio" r:id="rId3" imgW="7848870" imgH="3299838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7848600" cy="330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Distributed Loads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09800"/>
            <a:ext cx="561975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572000"/>
            <a:ext cx="54673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209800"/>
            <a:ext cx="23812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6019800" y="3429000"/>
            <a:ext cx="28194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If the distributed load changes abruptly, </a:t>
            </a:r>
            <a:r>
              <a:rPr lang="en-US" dirty="0" err="1"/>
              <a:t>i</a:t>
            </a:r>
            <a:r>
              <a:rPr lang="en-US" dirty="0"/>
              <a:t>. e. a “step” load exists, the point where the load changes is entered twice - once with the value of the pressure to the left of the point and, the second time, with the value of the pressure to the right of the point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Reinforcement Lines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676400"/>
            <a:ext cx="38004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905000"/>
            <a:ext cx="41148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95800" y="4191000"/>
            <a:ext cx="401955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609600" y="5029200"/>
            <a:ext cx="3581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User inputs longitudinal (axial) and transverse (shear) force at each point.</a:t>
            </a:r>
          </a:p>
          <a:p>
            <a:endParaRPr lang="en-US"/>
          </a:p>
          <a:p>
            <a:r>
              <a:rPr lang="en-US"/>
              <a:t>Tensile forces are </a:t>
            </a:r>
            <a:r>
              <a:rPr lang="en-US" u="sng"/>
              <a:t>positive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Analysis Options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5853"/>
            <a:ext cx="2866667" cy="1704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05000"/>
            <a:ext cx="5114286" cy="44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99" y="3581400"/>
            <a:ext cx="3066667" cy="30380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UTEXAS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8577"/>
            <a:ext cx="8077200" cy="50525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5562600"/>
            <a:ext cx="38862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Developed by: Stephen G. Wright – University of Texas at Austin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Educational Version (UTEXAS</a:t>
            </a:r>
            <a:r>
              <a:rPr lang="en-US" dirty="0">
                <a:solidFill>
                  <a:srgbClr val="FF0000"/>
                </a:solidFill>
              </a:rPr>
              <a:t>ED</a:t>
            </a:r>
            <a:r>
              <a:rPr lang="en-US" dirty="0">
                <a:latin typeface="Calibri" pitchFamily="34" charset="0"/>
              </a:rPr>
              <a:t>4</a:t>
            </a:r>
            <a:r>
              <a:rPr lang="en-US" dirty="0"/>
              <a:t>)</a:t>
            </a:r>
          </a:p>
        </p:txBody>
      </p:sp>
      <p:pic>
        <p:nvPicPr>
          <p:cNvPr id="1331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048000"/>
            <a:ext cx="661926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0" y="1828800"/>
            <a:ext cx="701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following notes are based on free educational 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627609" y="4436226"/>
          <a:ext cx="7772400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772400" imgH="1457257" progId="Visio.Drawing.11">
                  <p:embed/>
                </p:oleObj>
              </mc:Choice>
              <mc:Fallback>
                <p:oleObj name="Visio" r:id="rId2" imgW="7772400" imgH="1457257" progId="Visio.Drawing.11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09" y="4436226"/>
                        <a:ext cx="7772400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1"/>
          <p:cNvGraphicFramePr>
            <a:graphicFrameLocks noChangeAspect="1"/>
          </p:cNvGraphicFramePr>
          <p:nvPr/>
        </p:nvGraphicFramePr>
        <p:xfrm>
          <a:off x="3886200" y="2667000"/>
          <a:ext cx="4495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95800" imgH="885732" progId="Visio.Drawing.11">
                  <p:embed/>
                </p:oleObj>
              </mc:Choice>
              <mc:Fallback>
                <p:oleObj name="Visio" r:id="rId4" imgW="4495800" imgH="885732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67000"/>
                        <a:ext cx="4495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466850" y="3514725"/>
          <a:ext cx="69294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6929368" imgH="943068" progId="Visio.Drawing.11">
                  <p:embed/>
                </p:oleObj>
              </mc:Choice>
              <mc:Fallback>
                <p:oleObj name="Visio" r:id="rId6" imgW="6929368" imgH="943068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3514725"/>
                        <a:ext cx="69294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Profile Lines</a:t>
            </a:r>
          </a:p>
        </p:txBody>
      </p:sp>
      <p:graphicFrame>
        <p:nvGraphicFramePr>
          <p:cNvPr id="1029" name="Object 2"/>
          <p:cNvGraphicFramePr>
            <a:graphicFrameLocks noChangeAspect="1"/>
          </p:cNvGraphicFramePr>
          <p:nvPr/>
        </p:nvGraphicFramePr>
        <p:xfrm>
          <a:off x="609600" y="5848350"/>
          <a:ext cx="7818438" cy="5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7818863" imgH="55847" progId="Visio.Drawing.11">
                  <p:embed/>
                </p:oleObj>
              </mc:Choice>
              <mc:Fallback>
                <p:oleObj name="Visio" r:id="rId8" imgW="7818863" imgH="55847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48350"/>
                        <a:ext cx="7818438" cy="5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609600" y="4419600"/>
          <a:ext cx="7818438" cy="5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7818863" imgH="55847" progId="Visio.Drawing.11">
                  <p:embed/>
                </p:oleObj>
              </mc:Choice>
              <mc:Fallback>
                <p:oleObj name="Visio" r:id="rId10" imgW="7818863" imgH="55847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419600"/>
                        <a:ext cx="7818438" cy="5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1419225" y="3505200"/>
          <a:ext cx="6956425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1" imgW="6956874" imgH="970247" progId="Visio.Drawing.11">
                  <p:embed/>
                </p:oleObj>
              </mc:Choice>
              <mc:Fallback>
                <p:oleObj name="Visio" r:id="rId11" imgW="6956874" imgH="97024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3505200"/>
                        <a:ext cx="6956425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868738" y="2638425"/>
          <a:ext cx="452278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3" imgW="4523306" imgH="913283" progId="Visio.Drawing.11">
                  <p:embed/>
                </p:oleObj>
              </mc:Choice>
              <mc:Fallback>
                <p:oleObj name="Visio" r:id="rId13" imgW="4523306" imgH="913283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738" y="2638425"/>
                        <a:ext cx="4522787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905000"/>
            <a:ext cx="4733333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7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Properties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676400"/>
            <a:ext cx="4942857" cy="4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6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Material Properties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Unit weights</a:t>
            </a:r>
          </a:p>
          <a:p>
            <a:pPr lvl="1"/>
            <a:r>
              <a:rPr lang="en-US"/>
              <a:t>Generally recommended to use total unit wts and specify external water pressures as distributed loads rather than using bouyant unit wts.</a:t>
            </a:r>
          </a:p>
          <a:p>
            <a:r>
              <a:rPr lang="en-US"/>
              <a:t>Shear strength properties</a:t>
            </a:r>
          </a:p>
          <a:p>
            <a:pPr lvl="1"/>
            <a:r>
              <a:rPr lang="en-US"/>
              <a:t>Conventional c and </a:t>
            </a:r>
            <a:r>
              <a:rPr lang="en-US">
                <a:latin typeface="Symbol" pitchFamily="18" charset="2"/>
              </a:rPr>
              <a:t>f</a:t>
            </a:r>
          </a:p>
          <a:p>
            <a:pPr lvl="1"/>
            <a:r>
              <a:rPr lang="en-US"/>
              <a:t>Linear increase of Su with depth (“c/p ratio”)</a:t>
            </a:r>
          </a:p>
          <a:p>
            <a:pPr lvl="1"/>
            <a:r>
              <a:rPr lang="en-US"/>
              <a:t>Non-linear Mohr-Coulomb envel0pe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Conventional Mohr-Coulomb</a:t>
            </a:r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057400"/>
            <a:ext cx="6989763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Linear Increase in Su with Depth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606742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6781800" y="3276600"/>
            <a:ext cx="2057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Symbol" pitchFamily="18" charset="2"/>
              </a:rPr>
              <a:t>f</a:t>
            </a:r>
            <a:r>
              <a:rPr lang="en-US"/>
              <a:t> is assumed to be zero</a:t>
            </a:r>
          </a:p>
          <a:p>
            <a:endParaRPr lang="en-US"/>
          </a:p>
          <a:p>
            <a:r>
              <a:rPr lang="en-US"/>
              <a:t>No pore pressures should be specified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1244</TotalTime>
  <Words>268</Words>
  <Application>Microsoft Macintosh PowerPoint</Application>
  <PresentationFormat>On-screen Show (4:3)</PresentationFormat>
  <Paragraphs>50</Paragraphs>
  <Slides>16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Corbel</vt:lpstr>
      <vt:lpstr>Symbol</vt:lpstr>
      <vt:lpstr>Wingdings</vt:lpstr>
      <vt:lpstr>Wingdings 2</vt:lpstr>
      <vt:lpstr>Wingdings 3</vt:lpstr>
      <vt:lpstr>Module</vt:lpstr>
      <vt:lpstr>Visio</vt:lpstr>
      <vt:lpstr>UTEXAS Slope Stability Program</vt:lpstr>
      <vt:lpstr>UTEXAS</vt:lpstr>
      <vt:lpstr>Educational Version (UTEXASED4)</vt:lpstr>
      <vt:lpstr>Profile Lines</vt:lpstr>
      <vt:lpstr>Profile Lines</vt:lpstr>
      <vt:lpstr>Material Properties</vt:lpstr>
      <vt:lpstr>Material Properties</vt:lpstr>
      <vt:lpstr>Conventional Mohr-Coulomb</vt:lpstr>
      <vt:lpstr>Linear Increase in Su with Depth</vt:lpstr>
      <vt:lpstr>Nonlinear (Curved) Mohr-Coulomb Envelope</vt:lpstr>
      <vt:lpstr>Pore Pressure Options</vt:lpstr>
      <vt:lpstr>Constant ru Coefficient</vt:lpstr>
      <vt:lpstr>Piezometric Line</vt:lpstr>
      <vt:lpstr>Distributed Loads</vt:lpstr>
      <vt:lpstr>Reinforcement Lines</vt:lpstr>
      <vt:lpstr>Analysis Options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Slope Stability Theory</dc:title>
  <dc:creator>Norm Jones</dc:creator>
  <cp:lastModifiedBy>Norm Jones</cp:lastModifiedBy>
  <cp:revision>52</cp:revision>
  <dcterms:created xsi:type="dcterms:W3CDTF">2008-09-19T22:08:52Z</dcterms:created>
  <dcterms:modified xsi:type="dcterms:W3CDTF">2025-03-03T20:19:35Z</dcterms:modified>
</cp:coreProperties>
</file>