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handoutMasterIdLst>
    <p:handoutMasterId r:id="rId20"/>
  </p:handoutMasterIdLst>
  <p:sldIdLst>
    <p:sldId id="256" r:id="rId2"/>
    <p:sldId id="266" r:id="rId3"/>
    <p:sldId id="267" r:id="rId4"/>
    <p:sldId id="257" r:id="rId5"/>
    <p:sldId id="268" r:id="rId6"/>
    <p:sldId id="269" r:id="rId7"/>
    <p:sldId id="270" r:id="rId8"/>
    <p:sldId id="271" r:id="rId9"/>
    <p:sldId id="272" r:id="rId10"/>
    <p:sldId id="273" r:id="rId11"/>
    <p:sldId id="261" r:id="rId12"/>
    <p:sldId id="274" r:id="rId13"/>
    <p:sldId id="258" r:id="rId14"/>
    <p:sldId id="259" r:id="rId15"/>
    <p:sldId id="260" r:id="rId16"/>
    <p:sldId id="275" r:id="rId17"/>
    <p:sldId id="276" r:id="rId18"/>
    <p:sldId id="282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59"/>
  </p:normalViewPr>
  <p:slideViewPr>
    <p:cSldViewPr>
      <p:cViewPr varScale="1">
        <p:scale>
          <a:sx n="106" d="100"/>
          <a:sy n="106" d="100"/>
        </p:scale>
        <p:origin x="1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4309-E051-4B9D-93AB-06E7A39ECE83}" type="datetimeFigureOut">
              <a:rPr lang="en-US" smtClean="0"/>
              <a:t>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B5853-08E9-4C06-85F6-95DDD2892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14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C32B-7877-414A-A4D8-CA1E09FA47B2}" type="datetimeFigureOut">
              <a:rPr lang="en-US" smtClean="0"/>
              <a:pPr>
                <a:defRPr/>
              </a:pPr>
              <a:t>1/10/17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5D5D3-8319-42EB-8BDC-F90A28AB72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61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D0904-4AED-4574-BCBD-65BFBD3447A3}" type="datetimeFigureOut">
              <a:rPr lang="en-US" smtClean="0"/>
              <a:pPr>
                <a:defRPr/>
              </a:pPr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54251-4810-4BD2-B8B4-BA529EDD29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8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2CFFA-AD1C-4876-B9D0-BE29288A5F2F}" type="datetimeFigureOut">
              <a:rPr lang="en-US" smtClean="0"/>
              <a:pPr>
                <a:defRPr/>
              </a:pPr>
              <a:t>1/10/17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4C314-E0B7-4D00-8B76-F1B8A2D5B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4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2CDCA-F334-4674-9FFE-3333719DA370}" type="datetimeFigureOut">
              <a:rPr lang="en-US" smtClean="0"/>
              <a:pPr>
                <a:defRPr/>
              </a:pPr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EDB01-6B04-4124-B850-7EAA7FD2BA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5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20D6D-B416-4C67-AAE3-AD0408B9EE26}" type="datetimeFigureOut">
              <a:rPr lang="en-US" smtClean="0"/>
              <a:pPr>
                <a:defRPr/>
              </a:pPr>
              <a:t>1/10/17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F54F6-E7DE-4B2C-BA72-73133B019B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5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084B2-F117-4F81-A4D7-BA6A12A4E9FF}" type="datetimeFigureOut">
              <a:rPr lang="en-US" smtClean="0"/>
              <a:pPr>
                <a:defRPr/>
              </a:pPr>
              <a:t>1/10/17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C5AB2-B492-4C26-888A-9C80284B23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1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7A772-CB35-4903-8A79-91CD2441CB9F}" type="datetimeFigureOut">
              <a:rPr lang="en-US" smtClean="0"/>
              <a:pPr>
                <a:defRPr/>
              </a:pPr>
              <a:t>1/10/17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47AEC-141C-49A7-984F-941F81CC28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0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B5FA2-6C89-4848-8AF4-74C1A8A8A8EE}" type="datetimeFigureOut">
              <a:rPr lang="en-US" smtClean="0"/>
              <a:pPr>
                <a:defRPr/>
              </a:pPr>
              <a:t>1/10/17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E393F-4320-42D3-B600-5810772FC4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8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1956A-BD62-4EED-A375-26DF06267C58}" type="datetimeFigureOut">
              <a:rPr lang="en-US" smtClean="0"/>
              <a:pPr>
                <a:defRPr/>
              </a:pPr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78265-5E49-4B02-866E-907A1FD802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9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213E3-CACF-4A83-899C-8039EF98C211}" type="datetimeFigureOut">
              <a:rPr lang="en-US" smtClean="0"/>
              <a:pPr>
                <a:defRPr/>
              </a:pPr>
              <a:t>1/10/17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95835-9AC5-40D5-8E10-6498B80064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5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20208-8380-4557-A059-2A38896DFA6D}" type="datetimeFigureOut">
              <a:rPr lang="en-US" smtClean="0"/>
              <a:pPr>
                <a:defRPr/>
              </a:pPr>
              <a:t>1/10/17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60BFD-1F63-4D90-AE75-83B50B5090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89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34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8E801203-E883-4E76-A0C4-CD1AE2D67217}" type="datetimeFigureOut">
              <a:rPr lang="en-US" smtClean="0"/>
              <a:pPr>
                <a:defRPr/>
              </a:pPr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748B9AE5-0CE2-4945-A503-35B43E50F3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6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3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Course Introduction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 EN 544 – BRIGHAM YOUNG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Finite Element Method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62000" y="2438400"/>
          <a:ext cx="721042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rawing" r:id="rId3" imgW="5022850" imgH="1854200" progId="Canvas.Drawing.8">
                  <p:embed/>
                </p:oleObj>
              </mc:Choice>
              <mc:Fallback>
                <p:oleObj name="Drawing" r:id="rId3" imgW="5022850" imgH="1854200" progId="Canvas.Drawing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7210425" cy="266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3E1CE-7B15-424D-AC0F-366B70BDD16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800" dirty="0" smtClean="0">
                <a:solidFill>
                  <a:schemeClr val="tx1"/>
                </a:solidFill>
              </a:rPr>
              <a:t>SEEP2D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8" y="1033463"/>
            <a:ext cx="8410575" cy="563245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</p:spPr>
      </p:pic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2890838" y="2154238"/>
            <a:ext cx="1671637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CAD Drawing</a:t>
            </a:r>
          </a:p>
        </p:txBody>
      </p:sp>
      <p:pic>
        <p:nvPicPr>
          <p:cNvPr id="60621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1033463"/>
            <a:ext cx="8394700" cy="562292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</p:spPr>
      </p:pic>
      <p:sp>
        <p:nvSpPr>
          <p:cNvPr id="606217" name="Text Box 9"/>
          <p:cNvSpPr txBox="1">
            <a:spLocks noChangeArrowheads="1"/>
          </p:cNvSpPr>
          <p:nvPr/>
        </p:nvSpPr>
        <p:spPr bwMode="auto">
          <a:xfrm>
            <a:off x="2905125" y="2084388"/>
            <a:ext cx="1671638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Conceptual Model</a:t>
            </a:r>
          </a:p>
        </p:txBody>
      </p:sp>
      <p:pic>
        <p:nvPicPr>
          <p:cNvPr id="60621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031875"/>
            <a:ext cx="8382000" cy="561340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</p:spPr>
      </p:pic>
      <p:sp>
        <p:nvSpPr>
          <p:cNvPr id="606219" name="Text Box 11"/>
          <p:cNvSpPr txBox="1">
            <a:spLocks noChangeArrowheads="1"/>
          </p:cNvSpPr>
          <p:nvPr/>
        </p:nvSpPr>
        <p:spPr bwMode="auto">
          <a:xfrm>
            <a:off x="3160713" y="2054225"/>
            <a:ext cx="1809750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Finite Element Mesh</a:t>
            </a:r>
          </a:p>
        </p:txBody>
      </p:sp>
      <p:pic>
        <p:nvPicPr>
          <p:cNvPr id="60622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8300" y="1042988"/>
            <a:ext cx="8394700" cy="562292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</p:spPr>
      </p:pic>
      <p:sp>
        <p:nvSpPr>
          <p:cNvPr id="606215" name="Text Box 7"/>
          <p:cNvSpPr txBox="1">
            <a:spLocks noChangeArrowheads="1"/>
          </p:cNvSpPr>
          <p:nvPr/>
        </p:nvSpPr>
        <p:spPr bwMode="auto">
          <a:xfrm>
            <a:off x="3870325" y="5294313"/>
            <a:ext cx="3362325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SEEP2D Solution – Flow Net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7" grpId="0" animBg="1"/>
      <p:bldP spid="606219" grpId="0" animBg="1"/>
      <p:bldP spid="6062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Topics – Slope Stability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343400"/>
          </a:xfrm>
        </p:spPr>
        <p:txBody>
          <a:bodyPr/>
          <a:lstStyle/>
          <a:p>
            <a:r>
              <a:rPr lang="en-US" smtClean="0"/>
              <a:t>Types of failures</a:t>
            </a:r>
          </a:p>
          <a:p>
            <a:r>
              <a:rPr lang="en-US" smtClean="0"/>
              <a:t>Method of slices</a:t>
            </a:r>
          </a:p>
          <a:p>
            <a:r>
              <a:rPr lang="en-US" smtClean="0"/>
              <a:t>Infinite slope analysis</a:t>
            </a:r>
          </a:p>
          <a:p>
            <a:r>
              <a:rPr lang="en-US" smtClean="0"/>
              <a:t>UTEXAS slope stability program</a:t>
            </a:r>
          </a:p>
          <a:p>
            <a:r>
              <a:rPr lang="en-US" smtClean="0"/>
              <a:t>Seismic analysis</a:t>
            </a:r>
          </a:p>
          <a:p>
            <a:r>
              <a:rPr lang="en-US" smtClean="0"/>
              <a:t>Sudden drawdown, multi-stage analysis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609600"/>
            <a:ext cx="5584825" cy="563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429625" cy="556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57200"/>
            <a:ext cx="4648200" cy="5926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7964488" cy="5334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Method of Slices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3429000" cy="1254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00400"/>
            <a:ext cx="2486025" cy="245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1600200"/>
            <a:ext cx="4591050" cy="5067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867400"/>
            <a:ext cx="2743200" cy="617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UTEXASED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8577"/>
            <a:ext cx="8077200" cy="50525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5562600"/>
            <a:ext cx="38862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Developed by: Stephen </a:t>
            </a:r>
            <a:r>
              <a:rPr lang="en-US" dirty="0"/>
              <a:t>G. Wright – University of Texas at </a:t>
            </a:r>
            <a:r>
              <a:rPr lang="en-US" dirty="0" smtClean="0"/>
              <a:t>Austin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Topics – Seepage Analysis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343400"/>
          </a:xfrm>
        </p:spPr>
        <p:txBody>
          <a:bodyPr/>
          <a:lstStyle/>
          <a:p>
            <a:r>
              <a:rPr lang="en-US" smtClean="0"/>
              <a:t>Review (Darcy’s Law, heads, etc.)</a:t>
            </a:r>
          </a:p>
          <a:p>
            <a:r>
              <a:rPr lang="en-US" smtClean="0"/>
              <a:t>Governing equations</a:t>
            </a:r>
          </a:p>
          <a:p>
            <a:r>
              <a:rPr lang="en-US" smtClean="0"/>
              <a:t>Graphical solutions</a:t>
            </a:r>
          </a:p>
          <a:p>
            <a:r>
              <a:rPr lang="en-US" smtClean="0"/>
              <a:t>Analytical solutions</a:t>
            </a:r>
          </a:p>
          <a:p>
            <a:r>
              <a:rPr lang="en-US" smtClean="0"/>
              <a:t>Well equations</a:t>
            </a:r>
          </a:p>
          <a:p>
            <a:r>
              <a:rPr lang="en-US" smtClean="0"/>
              <a:t>Construction dewatering</a:t>
            </a:r>
          </a:p>
          <a:p>
            <a:r>
              <a:rPr lang="en-US" smtClean="0"/>
              <a:t>Finite difference method</a:t>
            </a:r>
          </a:p>
          <a:p>
            <a:r>
              <a:rPr lang="en-US" smtClean="0"/>
              <a:t>Finite element method, SEEP2D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Flow Nets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16144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286000" y="1825625"/>
          <a:ext cx="4953000" cy="399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rawing" r:id="rId3" imgW="5099050" imgH="4124325" progId="Canvas.Drawing.8">
                  <p:embed/>
                </p:oleObj>
              </mc:Choice>
              <mc:Fallback>
                <p:oleObj name="Drawing" r:id="rId3" imgW="5099050" imgH="4124325" progId="Canvas.Drawing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25625"/>
                        <a:ext cx="4953000" cy="399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www.xmswiki.com/xms/images/e/ec/Flownet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38199"/>
            <a:ext cx="5438775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ile:Samp see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29001"/>
            <a:ext cx="62960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57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Analytical Solutions</a:t>
            </a:r>
          </a:p>
        </p:txBody>
      </p:sp>
      <p:sp>
        <p:nvSpPr>
          <p:cNvPr id="2052" name="Freeform 114"/>
          <p:cNvSpPr>
            <a:spLocks/>
          </p:cNvSpPr>
          <p:nvPr/>
        </p:nvSpPr>
        <p:spPr bwMode="auto">
          <a:xfrm>
            <a:off x="1250950" y="4102100"/>
            <a:ext cx="165100" cy="254000"/>
          </a:xfrm>
          <a:custGeom>
            <a:avLst/>
            <a:gdLst>
              <a:gd name="T0" fmla="*/ 165100 w 109"/>
              <a:gd name="T1" fmla="*/ 13771 h 166"/>
              <a:gd name="T2" fmla="*/ 86337 w 109"/>
              <a:gd name="T3" fmla="*/ 1530 h 166"/>
              <a:gd name="T4" fmla="*/ 0 w 109"/>
              <a:gd name="T5" fmla="*/ 16831 h 166"/>
              <a:gd name="T6" fmla="*/ 86337 w 109"/>
              <a:gd name="T7" fmla="*/ 254000 h 166"/>
              <a:gd name="T8" fmla="*/ 165100 w 109"/>
              <a:gd name="T9" fmla="*/ 13771 h 1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"/>
              <a:gd name="T16" fmla="*/ 0 h 166"/>
              <a:gd name="T17" fmla="*/ 109 w 109"/>
              <a:gd name="T18" fmla="*/ 166 h 1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" h="166">
                <a:moveTo>
                  <a:pt x="109" y="9"/>
                </a:moveTo>
                <a:cubicBezTo>
                  <a:pt x="92" y="3"/>
                  <a:pt x="75" y="1"/>
                  <a:pt x="57" y="1"/>
                </a:cubicBezTo>
                <a:cubicBezTo>
                  <a:pt x="38" y="0"/>
                  <a:pt x="18" y="4"/>
                  <a:pt x="0" y="11"/>
                </a:cubicBezTo>
                <a:lnTo>
                  <a:pt x="57" y="166"/>
                </a:lnTo>
                <a:lnTo>
                  <a:pt x="109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53" name="Freeform 115"/>
          <p:cNvSpPr>
            <a:spLocks/>
          </p:cNvSpPr>
          <p:nvPr/>
        </p:nvSpPr>
        <p:spPr bwMode="auto">
          <a:xfrm>
            <a:off x="1249363" y="2716213"/>
            <a:ext cx="169862" cy="250825"/>
          </a:xfrm>
          <a:custGeom>
            <a:avLst/>
            <a:gdLst>
              <a:gd name="T0" fmla="*/ 0 w 112"/>
              <a:gd name="T1" fmla="*/ 235531 h 164"/>
              <a:gd name="T2" fmla="*/ 87964 w 112"/>
              <a:gd name="T3" fmla="*/ 250825 h 164"/>
              <a:gd name="T4" fmla="*/ 169862 w 112"/>
              <a:gd name="T5" fmla="*/ 238590 h 164"/>
              <a:gd name="T6" fmla="*/ 87964 w 112"/>
              <a:gd name="T7" fmla="*/ 0 h 164"/>
              <a:gd name="T8" fmla="*/ 0 w 112"/>
              <a:gd name="T9" fmla="*/ 235531 h 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"/>
              <a:gd name="T16" fmla="*/ 0 h 164"/>
              <a:gd name="T17" fmla="*/ 112 w 112"/>
              <a:gd name="T18" fmla="*/ 164 h 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" h="164">
                <a:moveTo>
                  <a:pt x="0" y="154"/>
                </a:moveTo>
                <a:cubicBezTo>
                  <a:pt x="18" y="161"/>
                  <a:pt x="38" y="164"/>
                  <a:pt x="58" y="164"/>
                </a:cubicBezTo>
                <a:cubicBezTo>
                  <a:pt x="76" y="164"/>
                  <a:pt x="94" y="161"/>
                  <a:pt x="112" y="156"/>
                </a:cubicBezTo>
                <a:lnTo>
                  <a:pt x="58" y="0"/>
                </a:lnTo>
                <a:lnTo>
                  <a:pt x="0" y="15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54" name="Line 10"/>
          <p:cNvSpPr>
            <a:spLocks noChangeShapeType="1"/>
          </p:cNvSpPr>
          <p:nvPr/>
        </p:nvSpPr>
        <p:spPr bwMode="auto">
          <a:xfrm>
            <a:off x="1335088" y="2949575"/>
            <a:ext cx="1587" cy="1163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" name="Line 11"/>
          <p:cNvSpPr>
            <a:spLocks noChangeShapeType="1"/>
          </p:cNvSpPr>
          <p:nvPr/>
        </p:nvSpPr>
        <p:spPr bwMode="auto">
          <a:xfrm>
            <a:off x="5897563" y="4489450"/>
            <a:ext cx="1587" cy="442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" name="Freeform 118"/>
          <p:cNvSpPr>
            <a:spLocks/>
          </p:cNvSpPr>
          <p:nvPr/>
        </p:nvSpPr>
        <p:spPr bwMode="auto">
          <a:xfrm>
            <a:off x="5648325" y="4603750"/>
            <a:ext cx="250825" cy="165100"/>
          </a:xfrm>
          <a:custGeom>
            <a:avLst/>
            <a:gdLst>
              <a:gd name="T0" fmla="*/ 16722 w 165"/>
              <a:gd name="T1" fmla="*/ 0 h 108"/>
              <a:gd name="T2" fmla="*/ 1520 w 165"/>
              <a:gd name="T3" fmla="*/ 87136 h 108"/>
              <a:gd name="T4" fmla="*/ 13681 w 165"/>
              <a:gd name="T5" fmla="*/ 165100 h 108"/>
              <a:gd name="T6" fmla="*/ 250825 w 165"/>
              <a:gd name="T7" fmla="*/ 87136 h 108"/>
              <a:gd name="T8" fmla="*/ 16722 w 165"/>
              <a:gd name="T9" fmla="*/ 0 h 1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"/>
              <a:gd name="T16" fmla="*/ 0 h 108"/>
              <a:gd name="T17" fmla="*/ 165 w 165"/>
              <a:gd name="T18" fmla="*/ 108 h 1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" h="108">
                <a:moveTo>
                  <a:pt x="11" y="0"/>
                </a:moveTo>
                <a:cubicBezTo>
                  <a:pt x="4" y="18"/>
                  <a:pt x="1" y="38"/>
                  <a:pt x="1" y="57"/>
                </a:cubicBezTo>
                <a:cubicBezTo>
                  <a:pt x="0" y="74"/>
                  <a:pt x="3" y="92"/>
                  <a:pt x="9" y="108"/>
                </a:cubicBezTo>
                <a:lnTo>
                  <a:pt x="165" y="57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57" name="Freeform 119"/>
          <p:cNvSpPr>
            <a:spLocks/>
          </p:cNvSpPr>
          <p:nvPr/>
        </p:nvSpPr>
        <p:spPr bwMode="auto">
          <a:xfrm>
            <a:off x="2943225" y="4602163"/>
            <a:ext cx="250825" cy="169862"/>
          </a:xfrm>
          <a:custGeom>
            <a:avLst/>
            <a:gdLst>
              <a:gd name="T0" fmla="*/ 237060 w 164"/>
              <a:gd name="T1" fmla="*/ 169862 h 111"/>
              <a:gd name="T2" fmla="*/ 250825 w 164"/>
              <a:gd name="T3" fmla="*/ 88757 h 111"/>
              <a:gd name="T4" fmla="*/ 234001 w 164"/>
              <a:gd name="T5" fmla="*/ 0 h 111"/>
              <a:gd name="T6" fmla="*/ 0 w 164"/>
              <a:gd name="T7" fmla="*/ 88757 h 111"/>
              <a:gd name="T8" fmla="*/ 237060 w 164"/>
              <a:gd name="T9" fmla="*/ 169862 h 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"/>
              <a:gd name="T16" fmla="*/ 0 h 111"/>
              <a:gd name="T17" fmla="*/ 164 w 164"/>
              <a:gd name="T18" fmla="*/ 111 h 1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" h="111">
                <a:moveTo>
                  <a:pt x="155" y="111"/>
                </a:moveTo>
                <a:cubicBezTo>
                  <a:pt x="161" y="94"/>
                  <a:pt x="164" y="76"/>
                  <a:pt x="164" y="58"/>
                </a:cubicBezTo>
                <a:cubicBezTo>
                  <a:pt x="164" y="38"/>
                  <a:pt x="160" y="18"/>
                  <a:pt x="153" y="0"/>
                </a:cubicBezTo>
                <a:lnTo>
                  <a:pt x="0" y="58"/>
                </a:lnTo>
                <a:lnTo>
                  <a:pt x="155" y="11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58" name="Line 14"/>
          <p:cNvSpPr>
            <a:spLocks noChangeShapeType="1"/>
          </p:cNvSpPr>
          <p:nvPr/>
        </p:nvSpPr>
        <p:spPr bwMode="auto">
          <a:xfrm>
            <a:off x="3178175" y="4686300"/>
            <a:ext cx="24844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" name="Rectangle 121"/>
          <p:cNvSpPr>
            <a:spLocks noChangeArrowheads="1"/>
          </p:cNvSpPr>
          <p:nvPr/>
        </p:nvSpPr>
        <p:spPr bwMode="auto">
          <a:xfrm>
            <a:off x="4316413" y="4740275"/>
            <a:ext cx="201612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0000"/>
                </a:solidFill>
              </a:rPr>
              <a:t>D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60" name="Line 16"/>
          <p:cNvSpPr>
            <a:spLocks noChangeShapeType="1"/>
          </p:cNvSpPr>
          <p:nvPr/>
        </p:nvSpPr>
        <p:spPr bwMode="auto">
          <a:xfrm>
            <a:off x="2941638" y="4510088"/>
            <a:ext cx="1587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" name="Rectangle 123"/>
          <p:cNvSpPr>
            <a:spLocks noChangeArrowheads="1"/>
          </p:cNvSpPr>
          <p:nvPr/>
        </p:nvSpPr>
        <p:spPr bwMode="auto">
          <a:xfrm>
            <a:off x="2940050" y="2411413"/>
            <a:ext cx="2959100" cy="1930400"/>
          </a:xfrm>
          <a:prstGeom prst="rect">
            <a:avLst/>
          </a:prstGeom>
          <a:solidFill>
            <a:srgbClr val="FF9933"/>
          </a:solidFill>
          <a:ln w="19050">
            <a:solidFill>
              <a:srgbClr val="FF993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62" name="Freeform 124"/>
          <p:cNvSpPr>
            <a:spLocks/>
          </p:cNvSpPr>
          <p:nvPr/>
        </p:nvSpPr>
        <p:spPr bwMode="auto">
          <a:xfrm>
            <a:off x="7866063" y="4268788"/>
            <a:ext cx="250825" cy="165100"/>
          </a:xfrm>
          <a:custGeom>
            <a:avLst/>
            <a:gdLst>
              <a:gd name="T0" fmla="*/ 16824 w 164"/>
              <a:gd name="T1" fmla="*/ 0 h 108"/>
              <a:gd name="T2" fmla="*/ 1529 w 164"/>
              <a:gd name="T3" fmla="*/ 85607 h 108"/>
              <a:gd name="T4" fmla="*/ 13765 w 164"/>
              <a:gd name="T5" fmla="*/ 165100 h 108"/>
              <a:gd name="T6" fmla="*/ 250825 w 164"/>
              <a:gd name="T7" fmla="*/ 87136 h 108"/>
              <a:gd name="T8" fmla="*/ 16824 w 164"/>
              <a:gd name="T9" fmla="*/ 0 h 1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"/>
              <a:gd name="T16" fmla="*/ 0 h 108"/>
              <a:gd name="T17" fmla="*/ 164 w 164"/>
              <a:gd name="T18" fmla="*/ 108 h 1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" h="108">
                <a:moveTo>
                  <a:pt x="11" y="0"/>
                </a:moveTo>
                <a:cubicBezTo>
                  <a:pt x="4" y="18"/>
                  <a:pt x="1" y="37"/>
                  <a:pt x="1" y="56"/>
                </a:cubicBezTo>
                <a:cubicBezTo>
                  <a:pt x="0" y="74"/>
                  <a:pt x="3" y="91"/>
                  <a:pt x="9" y="108"/>
                </a:cubicBezTo>
                <a:lnTo>
                  <a:pt x="164" y="57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63" name="Line 19"/>
          <p:cNvSpPr>
            <a:spLocks noChangeShapeType="1"/>
          </p:cNvSpPr>
          <p:nvPr/>
        </p:nvSpPr>
        <p:spPr bwMode="auto">
          <a:xfrm>
            <a:off x="723900" y="4349750"/>
            <a:ext cx="71532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4" name="Freeform 126"/>
          <p:cNvSpPr>
            <a:spLocks/>
          </p:cNvSpPr>
          <p:nvPr/>
        </p:nvSpPr>
        <p:spPr bwMode="auto">
          <a:xfrm>
            <a:off x="2854325" y="1689100"/>
            <a:ext cx="171450" cy="252413"/>
          </a:xfrm>
          <a:custGeom>
            <a:avLst/>
            <a:gdLst>
              <a:gd name="T0" fmla="*/ 0 w 113"/>
              <a:gd name="T1" fmla="*/ 237115 h 165"/>
              <a:gd name="T2" fmla="*/ 89518 w 113"/>
              <a:gd name="T3" fmla="*/ 252413 h 165"/>
              <a:gd name="T4" fmla="*/ 171450 w 113"/>
              <a:gd name="T5" fmla="*/ 238645 h 165"/>
              <a:gd name="T6" fmla="*/ 89518 w 113"/>
              <a:gd name="T7" fmla="*/ 0 h 165"/>
              <a:gd name="T8" fmla="*/ 0 w 113"/>
              <a:gd name="T9" fmla="*/ 237115 h 1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"/>
              <a:gd name="T16" fmla="*/ 0 h 165"/>
              <a:gd name="T17" fmla="*/ 113 w 113"/>
              <a:gd name="T18" fmla="*/ 165 h 1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" h="165">
                <a:moveTo>
                  <a:pt x="0" y="155"/>
                </a:moveTo>
                <a:cubicBezTo>
                  <a:pt x="19" y="162"/>
                  <a:pt x="38" y="165"/>
                  <a:pt x="59" y="165"/>
                </a:cubicBezTo>
                <a:cubicBezTo>
                  <a:pt x="77" y="165"/>
                  <a:pt x="96" y="162"/>
                  <a:pt x="113" y="156"/>
                </a:cubicBezTo>
                <a:lnTo>
                  <a:pt x="59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65" name="Line 21"/>
          <p:cNvSpPr>
            <a:spLocks noChangeShapeType="1"/>
          </p:cNvSpPr>
          <p:nvPr/>
        </p:nvSpPr>
        <p:spPr bwMode="auto">
          <a:xfrm flipV="1">
            <a:off x="2941638" y="1924050"/>
            <a:ext cx="1587" cy="2425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" name="Line 22"/>
          <p:cNvSpPr>
            <a:spLocks noChangeShapeType="1"/>
          </p:cNvSpPr>
          <p:nvPr/>
        </p:nvSpPr>
        <p:spPr bwMode="auto">
          <a:xfrm>
            <a:off x="5897563" y="4054475"/>
            <a:ext cx="2216150" cy="158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" name="Line 23"/>
          <p:cNvSpPr>
            <a:spLocks noChangeShapeType="1"/>
          </p:cNvSpPr>
          <p:nvPr/>
        </p:nvSpPr>
        <p:spPr bwMode="auto">
          <a:xfrm flipH="1">
            <a:off x="723900" y="2722563"/>
            <a:ext cx="2217738" cy="158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Freeform 130"/>
          <p:cNvSpPr>
            <a:spLocks/>
          </p:cNvSpPr>
          <p:nvPr/>
        </p:nvSpPr>
        <p:spPr bwMode="auto">
          <a:xfrm>
            <a:off x="2911475" y="2732088"/>
            <a:ext cx="2974975" cy="1312862"/>
          </a:xfrm>
          <a:custGeom>
            <a:avLst/>
            <a:gdLst>
              <a:gd name="T0" fmla="*/ 0 w 3747"/>
              <a:gd name="T1" fmla="*/ 0 h 1654"/>
              <a:gd name="T2" fmla="*/ 218340 w 3747"/>
              <a:gd name="T3" fmla="*/ 0 h 1654"/>
              <a:gd name="T4" fmla="*/ 428739 w 3747"/>
              <a:gd name="T5" fmla="*/ 0 h 1654"/>
              <a:gd name="T6" fmla="*/ 626436 w 3747"/>
              <a:gd name="T7" fmla="*/ 3969 h 1654"/>
              <a:gd name="T8" fmla="*/ 813811 w 3747"/>
              <a:gd name="T9" fmla="*/ 13494 h 1654"/>
              <a:gd name="T10" fmla="*/ 995628 w 3747"/>
              <a:gd name="T11" fmla="*/ 25400 h 1654"/>
              <a:gd name="T12" fmla="*/ 1163154 w 3747"/>
              <a:gd name="T13" fmla="*/ 40481 h 1654"/>
              <a:gd name="T14" fmla="*/ 1325916 w 3747"/>
              <a:gd name="T15" fmla="*/ 54769 h 1654"/>
              <a:gd name="T16" fmla="*/ 1473593 w 3747"/>
              <a:gd name="T17" fmla="*/ 73025 h 1654"/>
              <a:gd name="T18" fmla="*/ 1615712 w 3747"/>
              <a:gd name="T19" fmla="*/ 94456 h 1654"/>
              <a:gd name="T20" fmla="*/ 1749892 w 3747"/>
              <a:gd name="T21" fmla="*/ 118269 h 1654"/>
              <a:gd name="T22" fmla="*/ 1877720 w 3747"/>
              <a:gd name="T23" fmla="*/ 149225 h 1654"/>
              <a:gd name="T24" fmla="*/ 1996814 w 3747"/>
              <a:gd name="T25" fmla="*/ 173037 h 1654"/>
              <a:gd name="T26" fmla="*/ 2104793 w 3747"/>
              <a:gd name="T27" fmla="*/ 208756 h 1654"/>
              <a:gd name="T28" fmla="*/ 2202450 w 3747"/>
              <a:gd name="T29" fmla="*/ 242094 h 1654"/>
              <a:gd name="T30" fmla="*/ 2301696 w 3747"/>
              <a:gd name="T31" fmla="*/ 281781 h 1654"/>
              <a:gd name="T32" fmla="*/ 2383474 w 3747"/>
              <a:gd name="T33" fmla="*/ 322262 h 1654"/>
              <a:gd name="T34" fmla="*/ 2464458 w 3747"/>
              <a:gd name="T35" fmla="*/ 360362 h 1654"/>
              <a:gd name="T36" fmla="*/ 2537502 w 3747"/>
              <a:gd name="T37" fmla="*/ 409575 h 1654"/>
              <a:gd name="T38" fmla="*/ 2606577 w 3747"/>
              <a:gd name="T39" fmla="*/ 454819 h 1654"/>
              <a:gd name="T40" fmla="*/ 2666124 w 3747"/>
              <a:gd name="T41" fmla="*/ 510381 h 1654"/>
              <a:gd name="T42" fmla="*/ 2719319 w 3747"/>
              <a:gd name="T43" fmla="*/ 558800 h 1654"/>
              <a:gd name="T44" fmla="*/ 2769339 w 3747"/>
              <a:gd name="T45" fmla="*/ 618331 h 1654"/>
              <a:gd name="T46" fmla="*/ 2809037 w 3747"/>
              <a:gd name="T47" fmla="*/ 669925 h 1654"/>
              <a:gd name="T48" fmla="*/ 2847147 w 3747"/>
              <a:gd name="T49" fmla="*/ 736600 h 1654"/>
              <a:gd name="T50" fmla="*/ 2877318 w 3747"/>
              <a:gd name="T51" fmla="*/ 800893 h 1654"/>
              <a:gd name="T52" fmla="*/ 2906694 w 3747"/>
              <a:gd name="T53" fmla="*/ 865187 h 1654"/>
              <a:gd name="T54" fmla="*/ 2928131 w 3747"/>
              <a:gd name="T55" fmla="*/ 933450 h 1654"/>
              <a:gd name="T56" fmla="*/ 2946392 w 3747"/>
              <a:gd name="T57" fmla="*/ 1001712 h 1654"/>
              <a:gd name="T58" fmla="*/ 2961478 w 3747"/>
              <a:gd name="T59" fmla="*/ 1075531 h 1654"/>
              <a:gd name="T60" fmla="*/ 2970211 w 3747"/>
              <a:gd name="T61" fmla="*/ 1155700 h 1654"/>
              <a:gd name="T62" fmla="*/ 2974975 w 3747"/>
              <a:gd name="T63" fmla="*/ 1235075 h 1654"/>
              <a:gd name="T64" fmla="*/ 2974975 w 3747"/>
              <a:gd name="T65" fmla="*/ 1312862 h 165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747"/>
              <a:gd name="T100" fmla="*/ 0 h 1654"/>
              <a:gd name="T101" fmla="*/ 3747 w 3747"/>
              <a:gd name="T102" fmla="*/ 1654 h 165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747" h="1654">
                <a:moveTo>
                  <a:pt x="0" y="0"/>
                </a:moveTo>
                <a:lnTo>
                  <a:pt x="275" y="0"/>
                </a:lnTo>
                <a:lnTo>
                  <a:pt x="540" y="0"/>
                </a:lnTo>
                <a:lnTo>
                  <a:pt x="789" y="5"/>
                </a:lnTo>
                <a:lnTo>
                  <a:pt x="1025" y="17"/>
                </a:lnTo>
                <a:lnTo>
                  <a:pt x="1254" y="32"/>
                </a:lnTo>
                <a:lnTo>
                  <a:pt x="1465" y="51"/>
                </a:lnTo>
                <a:lnTo>
                  <a:pt x="1670" y="69"/>
                </a:lnTo>
                <a:lnTo>
                  <a:pt x="1856" y="92"/>
                </a:lnTo>
                <a:lnTo>
                  <a:pt x="2035" y="119"/>
                </a:lnTo>
                <a:lnTo>
                  <a:pt x="2204" y="149"/>
                </a:lnTo>
                <a:lnTo>
                  <a:pt x="2365" y="188"/>
                </a:lnTo>
                <a:lnTo>
                  <a:pt x="2515" y="218"/>
                </a:lnTo>
                <a:lnTo>
                  <a:pt x="2651" y="263"/>
                </a:lnTo>
                <a:lnTo>
                  <a:pt x="2774" y="305"/>
                </a:lnTo>
                <a:lnTo>
                  <a:pt x="2899" y="355"/>
                </a:lnTo>
                <a:lnTo>
                  <a:pt x="3002" y="406"/>
                </a:lnTo>
                <a:lnTo>
                  <a:pt x="3104" y="454"/>
                </a:lnTo>
                <a:lnTo>
                  <a:pt x="3196" y="516"/>
                </a:lnTo>
                <a:lnTo>
                  <a:pt x="3283" y="573"/>
                </a:lnTo>
                <a:lnTo>
                  <a:pt x="3358" y="643"/>
                </a:lnTo>
                <a:lnTo>
                  <a:pt x="3425" y="704"/>
                </a:lnTo>
                <a:lnTo>
                  <a:pt x="3488" y="779"/>
                </a:lnTo>
                <a:lnTo>
                  <a:pt x="3538" y="844"/>
                </a:lnTo>
                <a:lnTo>
                  <a:pt x="3586" y="928"/>
                </a:lnTo>
                <a:lnTo>
                  <a:pt x="3624" y="1009"/>
                </a:lnTo>
                <a:lnTo>
                  <a:pt x="3661" y="1090"/>
                </a:lnTo>
                <a:lnTo>
                  <a:pt x="3688" y="1176"/>
                </a:lnTo>
                <a:lnTo>
                  <a:pt x="3711" y="1262"/>
                </a:lnTo>
                <a:lnTo>
                  <a:pt x="3730" y="1355"/>
                </a:lnTo>
                <a:lnTo>
                  <a:pt x="3741" y="1456"/>
                </a:lnTo>
                <a:lnTo>
                  <a:pt x="3747" y="1556"/>
                </a:lnTo>
                <a:lnTo>
                  <a:pt x="3747" y="1654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69" name="Freeform 131"/>
          <p:cNvSpPr>
            <a:spLocks/>
          </p:cNvSpPr>
          <p:nvPr/>
        </p:nvSpPr>
        <p:spPr bwMode="auto">
          <a:xfrm>
            <a:off x="1763713" y="2563813"/>
            <a:ext cx="304800" cy="153987"/>
          </a:xfrm>
          <a:custGeom>
            <a:avLst/>
            <a:gdLst>
              <a:gd name="T0" fmla="*/ 0 w 384"/>
              <a:gd name="T1" fmla="*/ 0 h 194"/>
              <a:gd name="T2" fmla="*/ 150813 w 384"/>
              <a:gd name="T3" fmla="*/ 153987 h 194"/>
              <a:gd name="T4" fmla="*/ 304800 w 384"/>
              <a:gd name="T5" fmla="*/ 0 h 194"/>
              <a:gd name="T6" fmla="*/ 0 w 384"/>
              <a:gd name="T7" fmla="*/ 0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94"/>
              <a:gd name="T14" fmla="*/ 384 w 384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94">
                <a:moveTo>
                  <a:pt x="0" y="0"/>
                </a:moveTo>
                <a:lnTo>
                  <a:pt x="190" y="194"/>
                </a:lnTo>
                <a:lnTo>
                  <a:pt x="38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FF"/>
          </a:solidFill>
          <a:ln w="190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70" name="Line 26"/>
          <p:cNvSpPr>
            <a:spLocks noChangeShapeType="1"/>
          </p:cNvSpPr>
          <p:nvPr/>
        </p:nvSpPr>
        <p:spPr bwMode="auto">
          <a:xfrm flipH="1">
            <a:off x="1758950" y="2767013"/>
            <a:ext cx="314325" cy="158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1" name="Line 27"/>
          <p:cNvSpPr>
            <a:spLocks noChangeShapeType="1"/>
          </p:cNvSpPr>
          <p:nvPr/>
        </p:nvSpPr>
        <p:spPr bwMode="auto">
          <a:xfrm>
            <a:off x="1833563" y="2820988"/>
            <a:ext cx="166687" cy="158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2" name="Line 28"/>
          <p:cNvSpPr>
            <a:spLocks noChangeShapeType="1"/>
          </p:cNvSpPr>
          <p:nvPr/>
        </p:nvSpPr>
        <p:spPr bwMode="auto">
          <a:xfrm flipH="1">
            <a:off x="1897063" y="2881313"/>
            <a:ext cx="34925" cy="158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3" name="Freeform 135"/>
          <p:cNvSpPr>
            <a:spLocks/>
          </p:cNvSpPr>
          <p:nvPr/>
        </p:nvSpPr>
        <p:spPr bwMode="auto">
          <a:xfrm>
            <a:off x="7291388" y="3805238"/>
            <a:ext cx="165100" cy="254000"/>
          </a:xfrm>
          <a:custGeom>
            <a:avLst/>
            <a:gdLst>
              <a:gd name="T0" fmla="*/ 165100 w 109"/>
              <a:gd name="T1" fmla="*/ 13771 h 166"/>
              <a:gd name="T2" fmla="*/ 86337 w 109"/>
              <a:gd name="T3" fmla="*/ 1530 h 166"/>
              <a:gd name="T4" fmla="*/ 0 w 109"/>
              <a:gd name="T5" fmla="*/ 16831 h 166"/>
              <a:gd name="T6" fmla="*/ 86337 w 109"/>
              <a:gd name="T7" fmla="*/ 254000 h 166"/>
              <a:gd name="T8" fmla="*/ 165100 w 109"/>
              <a:gd name="T9" fmla="*/ 13771 h 1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"/>
              <a:gd name="T16" fmla="*/ 0 h 166"/>
              <a:gd name="T17" fmla="*/ 109 w 109"/>
              <a:gd name="T18" fmla="*/ 166 h 1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" h="166">
                <a:moveTo>
                  <a:pt x="109" y="9"/>
                </a:moveTo>
                <a:cubicBezTo>
                  <a:pt x="92" y="3"/>
                  <a:pt x="74" y="1"/>
                  <a:pt x="57" y="1"/>
                </a:cubicBezTo>
                <a:cubicBezTo>
                  <a:pt x="37" y="0"/>
                  <a:pt x="18" y="4"/>
                  <a:pt x="0" y="11"/>
                </a:cubicBezTo>
                <a:lnTo>
                  <a:pt x="57" y="166"/>
                </a:lnTo>
                <a:lnTo>
                  <a:pt x="109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74" name="Line 30"/>
          <p:cNvSpPr>
            <a:spLocks noChangeShapeType="1"/>
          </p:cNvSpPr>
          <p:nvPr/>
        </p:nvSpPr>
        <p:spPr bwMode="auto">
          <a:xfrm flipV="1">
            <a:off x="7375525" y="3314700"/>
            <a:ext cx="1588" cy="5032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5" name="Freeform 137"/>
          <p:cNvSpPr>
            <a:spLocks/>
          </p:cNvSpPr>
          <p:nvPr/>
        </p:nvSpPr>
        <p:spPr bwMode="auto">
          <a:xfrm>
            <a:off x="7288213" y="4356100"/>
            <a:ext cx="171450" cy="249238"/>
          </a:xfrm>
          <a:custGeom>
            <a:avLst/>
            <a:gdLst>
              <a:gd name="T0" fmla="*/ 0 w 113"/>
              <a:gd name="T1" fmla="*/ 234041 h 164"/>
              <a:gd name="T2" fmla="*/ 89518 w 113"/>
              <a:gd name="T3" fmla="*/ 249238 h 164"/>
              <a:gd name="T4" fmla="*/ 171450 w 113"/>
              <a:gd name="T5" fmla="*/ 235560 h 164"/>
              <a:gd name="T6" fmla="*/ 89518 w 113"/>
              <a:gd name="T7" fmla="*/ 0 h 164"/>
              <a:gd name="T8" fmla="*/ 0 w 113"/>
              <a:gd name="T9" fmla="*/ 234041 h 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"/>
              <a:gd name="T16" fmla="*/ 0 h 164"/>
              <a:gd name="T17" fmla="*/ 113 w 113"/>
              <a:gd name="T18" fmla="*/ 164 h 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" h="164">
                <a:moveTo>
                  <a:pt x="0" y="154"/>
                </a:moveTo>
                <a:cubicBezTo>
                  <a:pt x="19" y="161"/>
                  <a:pt x="39" y="164"/>
                  <a:pt x="59" y="164"/>
                </a:cubicBezTo>
                <a:cubicBezTo>
                  <a:pt x="77" y="164"/>
                  <a:pt x="95" y="161"/>
                  <a:pt x="113" y="155"/>
                </a:cubicBezTo>
                <a:lnTo>
                  <a:pt x="59" y="0"/>
                </a:lnTo>
                <a:lnTo>
                  <a:pt x="0" y="15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76" name="Line 32"/>
          <p:cNvSpPr>
            <a:spLocks noChangeShapeType="1"/>
          </p:cNvSpPr>
          <p:nvPr/>
        </p:nvSpPr>
        <p:spPr bwMode="auto">
          <a:xfrm flipV="1">
            <a:off x="7375525" y="4587875"/>
            <a:ext cx="1588" cy="5032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7" name="Freeform 139"/>
          <p:cNvSpPr>
            <a:spLocks/>
          </p:cNvSpPr>
          <p:nvPr/>
        </p:nvSpPr>
        <p:spPr bwMode="auto">
          <a:xfrm>
            <a:off x="6511925" y="3916363"/>
            <a:ext cx="306388" cy="153987"/>
          </a:xfrm>
          <a:custGeom>
            <a:avLst/>
            <a:gdLst>
              <a:gd name="T0" fmla="*/ 0 w 386"/>
              <a:gd name="T1" fmla="*/ 0 h 194"/>
              <a:gd name="T2" fmla="*/ 153988 w 386"/>
              <a:gd name="T3" fmla="*/ 153987 h 194"/>
              <a:gd name="T4" fmla="*/ 306388 w 386"/>
              <a:gd name="T5" fmla="*/ 0 h 194"/>
              <a:gd name="T6" fmla="*/ 0 w 386"/>
              <a:gd name="T7" fmla="*/ 0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386"/>
              <a:gd name="T13" fmla="*/ 0 h 194"/>
              <a:gd name="T14" fmla="*/ 386 w 386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6" h="194">
                <a:moveTo>
                  <a:pt x="0" y="0"/>
                </a:moveTo>
                <a:lnTo>
                  <a:pt x="194" y="194"/>
                </a:lnTo>
                <a:lnTo>
                  <a:pt x="386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FF"/>
          </a:solidFill>
          <a:ln w="190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78" name="Line 34"/>
          <p:cNvSpPr>
            <a:spLocks noChangeShapeType="1"/>
          </p:cNvSpPr>
          <p:nvPr/>
        </p:nvSpPr>
        <p:spPr bwMode="auto">
          <a:xfrm flipH="1">
            <a:off x="6507163" y="4117975"/>
            <a:ext cx="315912" cy="158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" name="Line 35"/>
          <p:cNvSpPr>
            <a:spLocks noChangeShapeType="1"/>
          </p:cNvSpPr>
          <p:nvPr/>
        </p:nvSpPr>
        <p:spPr bwMode="auto">
          <a:xfrm>
            <a:off x="6580188" y="4173538"/>
            <a:ext cx="169862" cy="1587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0" name="Line 36"/>
          <p:cNvSpPr>
            <a:spLocks noChangeShapeType="1"/>
          </p:cNvSpPr>
          <p:nvPr/>
        </p:nvSpPr>
        <p:spPr bwMode="auto">
          <a:xfrm flipH="1">
            <a:off x="6645275" y="4232275"/>
            <a:ext cx="36513" cy="1588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1" name="Rectangle 143"/>
          <p:cNvSpPr>
            <a:spLocks noChangeArrowheads="1"/>
          </p:cNvSpPr>
          <p:nvPr/>
        </p:nvSpPr>
        <p:spPr bwMode="auto">
          <a:xfrm>
            <a:off x="946150" y="3367088"/>
            <a:ext cx="20161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0000"/>
                </a:solidFill>
              </a:rPr>
              <a:t>H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82" name="Rectangle 144"/>
          <p:cNvSpPr>
            <a:spLocks noChangeArrowheads="1"/>
          </p:cNvSpPr>
          <p:nvPr/>
        </p:nvSpPr>
        <p:spPr bwMode="auto">
          <a:xfrm>
            <a:off x="1128713" y="3446463"/>
            <a:ext cx="1555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0000"/>
                </a:solidFill>
              </a:rPr>
              <a:t>o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83" name="Rectangle 145"/>
          <p:cNvSpPr>
            <a:spLocks noChangeArrowheads="1"/>
          </p:cNvSpPr>
          <p:nvPr/>
        </p:nvSpPr>
        <p:spPr bwMode="auto">
          <a:xfrm>
            <a:off x="7586663" y="3656013"/>
            <a:ext cx="20161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0000"/>
                </a:solidFill>
              </a:rPr>
              <a:t>H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84" name="Rectangle 146"/>
          <p:cNvSpPr>
            <a:spLocks noChangeArrowheads="1"/>
          </p:cNvSpPr>
          <p:nvPr/>
        </p:nvSpPr>
        <p:spPr bwMode="auto">
          <a:xfrm>
            <a:off x="7767638" y="3768725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900">
                <a:solidFill>
                  <a:srgbClr val="000000"/>
                </a:solidFill>
              </a:rPr>
              <a:t>D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85" name="Rectangle 147"/>
          <p:cNvSpPr>
            <a:spLocks noChangeArrowheads="1"/>
          </p:cNvSpPr>
          <p:nvPr/>
        </p:nvSpPr>
        <p:spPr bwMode="auto">
          <a:xfrm>
            <a:off x="2651125" y="1600200"/>
            <a:ext cx="1397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0000"/>
                </a:solidFill>
              </a:rPr>
              <a:t>y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86" name="Rectangle 148"/>
          <p:cNvSpPr>
            <a:spLocks noChangeArrowheads="1"/>
          </p:cNvSpPr>
          <p:nvPr/>
        </p:nvSpPr>
        <p:spPr bwMode="auto">
          <a:xfrm>
            <a:off x="8280400" y="4297363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0000"/>
                </a:solidFill>
              </a:rPr>
              <a:t>x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87" name="Rectangle 149"/>
          <p:cNvSpPr>
            <a:spLocks noChangeArrowheads="1"/>
          </p:cNvSpPr>
          <p:nvPr/>
        </p:nvSpPr>
        <p:spPr bwMode="auto">
          <a:xfrm>
            <a:off x="5699125" y="4044950"/>
            <a:ext cx="198438" cy="20638"/>
          </a:xfrm>
          <a:prstGeom prst="rect">
            <a:avLst/>
          </a:prstGeom>
          <a:solidFill>
            <a:srgbClr val="3333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88" name="Rectangle 150"/>
          <p:cNvSpPr>
            <a:spLocks noChangeArrowheads="1"/>
          </p:cNvSpPr>
          <p:nvPr/>
        </p:nvSpPr>
        <p:spPr bwMode="auto">
          <a:xfrm>
            <a:off x="5307013" y="4044950"/>
            <a:ext cx="196850" cy="20638"/>
          </a:xfrm>
          <a:prstGeom prst="rect">
            <a:avLst/>
          </a:prstGeom>
          <a:solidFill>
            <a:srgbClr val="3333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89" name="Rectangle 151"/>
          <p:cNvSpPr>
            <a:spLocks noChangeArrowheads="1"/>
          </p:cNvSpPr>
          <p:nvPr/>
        </p:nvSpPr>
        <p:spPr bwMode="auto">
          <a:xfrm>
            <a:off x="4911725" y="4044950"/>
            <a:ext cx="195263" cy="20638"/>
          </a:xfrm>
          <a:prstGeom prst="rect">
            <a:avLst/>
          </a:prstGeom>
          <a:solidFill>
            <a:srgbClr val="3333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90" name="Rectangle 152"/>
          <p:cNvSpPr>
            <a:spLocks noChangeArrowheads="1"/>
          </p:cNvSpPr>
          <p:nvPr/>
        </p:nvSpPr>
        <p:spPr bwMode="auto">
          <a:xfrm>
            <a:off x="4518025" y="4044950"/>
            <a:ext cx="196850" cy="20638"/>
          </a:xfrm>
          <a:prstGeom prst="rect">
            <a:avLst/>
          </a:prstGeom>
          <a:solidFill>
            <a:srgbClr val="3333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91" name="Rectangle 153"/>
          <p:cNvSpPr>
            <a:spLocks noChangeArrowheads="1"/>
          </p:cNvSpPr>
          <p:nvPr/>
        </p:nvSpPr>
        <p:spPr bwMode="auto">
          <a:xfrm>
            <a:off x="4124325" y="4044950"/>
            <a:ext cx="196850" cy="20638"/>
          </a:xfrm>
          <a:prstGeom prst="rect">
            <a:avLst/>
          </a:prstGeom>
          <a:solidFill>
            <a:srgbClr val="3333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92" name="Rectangle 154"/>
          <p:cNvSpPr>
            <a:spLocks noChangeArrowheads="1"/>
          </p:cNvSpPr>
          <p:nvPr/>
        </p:nvSpPr>
        <p:spPr bwMode="auto">
          <a:xfrm>
            <a:off x="3729038" y="4044950"/>
            <a:ext cx="196850" cy="20638"/>
          </a:xfrm>
          <a:prstGeom prst="rect">
            <a:avLst/>
          </a:prstGeom>
          <a:solidFill>
            <a:srgbClr val="3333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93" name="Rectangle 155"/>
          <p:cNvSpPr>
            <a:spLocks noChangeArrowheads="1"/>
          </p:cNvSpPr>
          <p:nvPr/>
        </p:nvSpPr>
        <p:spPr bwMode="auto">
          <a:xfrm>
            <a:off x="3335338" y="4044950"/>
            <a:ext cx="198437" cy="20638"/>
          </a:xfrm>
          <a:prstGeom prst="rect">
            <a:avLst/>
          </a:prstGeom>
          <a:solidFill>
            <a:srgbClr val="3333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94" name="Rectangle 156"/>
          <p:cNvSpPr>
            <a:spLocks noChangeArrowheads="1"/>
          </p:cNvSpPr>
          <p:nvPr/>
        </p:nvSpPr>
        <p:spPr bwMode="auto">
          <a:xfrm>
            <a:off x="2941638" y="4044950"/>
            <a:ext cx="196850" cy="20638"/>
          </a:xfrm>
          <a:prstGeom prst="rect">
            <a:avLst/>
          </a:prstGeom>
          <a:solidFill>
            <a:srgbClr val="3333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95" name="Rectangle 157"/>
          <p:cNvSpPr>
            <a:spLocks noChangeArrowheads="1"/>
          </p:cNvSpPr>
          <p:nvPr/>
        </p:nvSpPr>
        <p:spPr bwMode="auto">
          <a:xfrm>
            <a:off x="2547938" y="4044950"/>
            <a:ext cx="195262" cy="20638"/>
          </a:xfrm>
          <a:prstGeom prst="rect">
            <a:avLst/>
          </a:prstGeom>
          <a:solidFill>
            <a:srgbClr val="3333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96" name="Rectangle 158"/>
          <p:cNvSpPr>
            <a:spLocks noChangeArrowheads="1"/>
          </p:cNvSpPr>
          <p:nvPr/>
        </p:nvSpPr>
        <p:spPr bwMode="auto">
          <a:xfrm>
            <a:off x="2152650" y="4044950"/>
            <a:ext cx="198438" cy="20638"/>
          </a:xfrm>
          <a:prstGeom prst="rect">
            <a:avLst/>
          </a:prstGeom>
          <a:solidFill>
            <a:srgbClr val="3333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97" name="Rectangle 159"/>
          <p:cNvSpPr>
            <a:spLocks noChangeArrowheads="1"/>
          </p:cNvSpPr>
          <p:nvPr/>
        </p:nvSpPr>
        <p:spPr bwMode="auto">
          <a:xfrm>
            <a:off x="1758950" y="4044950"/>
            <a:ext cx="196850" cy="20638"/>
          </a:xfrm>
          <a:prstGeom prst="rect">
            <a:avLst/>
          </a:prstGeom>
          <a:solidFill>
            <a:srgbClr val="3333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98" name="Rectangle 160"/>
          <p:cNvSpPr>
            <a:spLocks noChangeArrowheads="1"/>
          </p:cNvSpPr>
          <p:nvPr/>
        </p:nvSpPr>
        <p:spPr bwMode="auto">
          <a:xfrm>
            <a:off x="1365250" y="4044950"/>
            <a:ext cx="196850" cy="20638"/>
          </a:xfrm>
          <a:prstGeom prst="rect">
            <a:avLst/>
          </a:prstGeom>
          <a:solidFill>
            <a:srgbClr val="3333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99" name="Rectangle 161"/>
          <p:cNvSpPr>
            <a:spLocks noChangeArrowheads="1"/>
          </p:cNvSpPr>
          <p:nvPr/>
        </p:nvSpPr>
        <p:spPr bwMode="auto">
          <a:xfrm>
            <a:off x="969963" y="4044950"/>
            <a:ext cx="198437" cy="20638"/>
          </a:xfrm>
          <a:prstGeom prst="rect">
            <a:avLst/>
          </a:prstGeom>
          <a:solidFill>
            <a:srgbClr val="3333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100" name="Rectangle 162"/>
          <p:cNvSpPr>
            <a:spLocks noChangeArrowheads="1"/>
          </p:cNvSpPr>
          <p:nvPr/>
        </p:nvSpPr>
        <p:spPr bwMode="auto">
          <a:xfrm>
            <a:off x="723900" y="4044950"/>
            <a:ext cx="49213" cy="20638"/>
          </a:xfrm>
          <a:prstGeom prst="rect">
            <a:avLst/>
          </a:prstGeom>
          <a:solidFill>
            <a:srgbClr val="3333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101" name="Freeform 163"/>
          <p:cNvSpPr>
            <a:spLocks/>
          </p:cNvSpPr>
          <p:nvPr/>
        </p:nvSpPr>
        <p:spPr bwMode="auto">
          <a:xfrm>
            <a:off x="4187825" y="4102100"/>
            <a:ext cx="163513" cy="254000"/>
          </a:xfrm>
          <a:custGeom>
            <a:avLst/>
            <a:gdLst>
              <a:gd name="T0" fmla="*/ 163513 w 107"/>
              <a:gd name="T1" fmla="*/ 13771 h 166"/>
              <a:gd name="T2" fmla="*/ 85577 w 107"/>
              <a:gd name="T3" fmla="*/ 1530 h 166"/>
              <a:gd name="T4" fmla="*/ 0 w 107"/>
              <a:gd name="T5" fmla="*/ 15301 h 166"/>
              <a:gd name="T6" fmla="*/ 85577 w 107"/>
              <a:gd name="T7" fmla="*/ 254000 h 166"/>
              <a:gd name="T8" fmla="*/ 163513 w 107"/>
              <a:gd name="T9" fmla="*/ 13771 h 1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166"/>
              <a:gd name="T17" fmla="*/ 107 w 107"/>
              <a:gd name="T18" fmla="*/ 166 h 1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166">
                <a:moveTo>
                  <a:pt x="107" y="9"/>
                </a:moveTo>
                <a:cubicBezTo>
                  <a:pt x="91" y="3"/>
                  <a:pt x="73" y="1"/>
                  <a:pt x="56" y="1"/>
                </a:cubicBezTo>
                <a:cubicBezTo>
                  <a:pt x="37" y="0"/>
                  <a:pt x="18" y="4"/>
                  <a:pt x="0" y="10"/>
                </a:cubicBezTo>
                <a:lnTo>
                  <a:pt x="56" y="166"/>
                </a:lnTo>
                <a:lnTo>
                  <a:pt x="107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102" name="Freeform 164"/>
          <p:cNvSpPr>
            <a:spLocks/>
          </p:cNvSpPr>
          <p:nvPr/>
        </p:nvSpPr>
        <p:spPr bwMode="auto">
          <a:xfrm>
            <a:off x="4184650" y="2816225"/>
            <a:ext cx="169863" cy="249238"/>
          </a:xfrm>
          <a:custGeom>
            <a:avLst/>
            <a:gdLst>
              <a:gd name="T0" fmla="*/ 0 w 111"/>
              <a:gd name="T1" fmla="*/ 234041 h 164"/>
              <a:gd name="T2" fmla="*/ 88757 w 111"/>
              <a:gd name="T3" fmla="*/ 249238 h 164"/>
              <a:gd name="T4" fmla="*/ 169863 w 111"/>
              <a:gd name="T5" fmla="*/ 237080 h 164"/>
              <a:gd name="T6" fmla="*/ 88757 w 111"/>
              <a:gd name="T7" fmla="*/ 0 h 164"/>
              <a:gd name="T8" fmla="*/ 0 w 111"/>
              <a:gd name="T9" fmla="*/ 234041 h 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"/>
              <a:gd name="T16" fmla="*/ 0 h 164"/>
              <a:gd name="T17" fmla="*/ 111 w 111"/>
              <a:gd name="T18" fmla="*/ 164 h 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" h="164">
                <a:moveTo>
                  <a:pt x="0" y="154"/>
                </a:moveTo>
                <a:cubicBezTo>
                  <a:pt x="19" y="161"/>
                  <a:pt x="38" y="164"/>
                  <a:pt x="58" y="164"/>
                </a:cubicBezTo>
                <a:cubicBezTo>
                  <a:pt x="76" y="164"/>
                  <a:pt x="94" y="161"/>
                  <a:pt x="111" y="156"/>
                </a:cubicBezTo>
                <a:lnTo>
                  <a:pt x="58" y="0"/>
                </a:lnTo>
                <a:lnTo>
                  <a:pt x="0" y="15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103" name="Line 59"/>
          <p:cNvSpPr>
            <a:spLocks noChangeShapeType="1"/>
          </p:cNvSpPr>
          <p:nvPr/>
        </p:nvSpPr>
        <p:spPr bwMode="auto">
          <a:xfrm>
            <a:off x="4270375" y="3046413"/>
            <a:ext cx="1588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4" name="Line 60"/>
          <p:cNvSpPr>
            <a:spLocks noChangeShapeType="1"/>
          </p:cNvSpPr>
          <p:nvPr/>
        </p:nvSpPr>
        <p:spPr bwMode="auto">
          <a:xfrm>
            <a:off x="4270375" y="3306763"/>
            <a:ext cx="1588" cy="1587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5" name="Rectangle 167"/>
          <p:cNvSpPr>
            <a:spLocks noChangeArrowheads="1"/>
          </p:cNvSpPr>
          <p:nvPr/>
        </p:nvSpPr>
        <p:spPr bwMode="auto">
          <a:xfrm>
            <a:off x="4000500" y="3327400"/>
            <a:ext cx="15557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0000"/>
                </a:solidFill>
              </a:rPr>
              <a:t>h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743200" y="5486400"/>
          <a:ext cx="32289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1143000" imgH="431640" progId="Equation.3">
                  <p:embed/>
                </p:oleObj>
              </mc:Choice>
              <mc:Fallback>
                <p:oleObj name="Equation" r:id="rId3" imgW="114300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43200" y="5486400"/>
                        <a:ext cx="3228975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Well Equations</a:t>
            </a:r>
          </a:p>
        </p:txBody>
      </p:sp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1447800" y="1752600"/>
          <a:ext cx="6142038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Canvas Drawing" r:id="rId3" imgW="4965700" imgH="2527300" progId="Canvas">
                  <p:embed/>
                </p:oleObj>
              </mc:Choice>
              <mc:Fallback>
                <p:oleObj name="Canvas Drawing" r:id="rId3" imgW="4965700" imgH="2527300" progId="Canvas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52600"/>
                        <a:ext cx="6142038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7"/>
          <p:cNvGraphicFramePr>
            <a:graphicFrameLocks noChangeAspect="1"/>
          </p:cNvGraphicFramePr>
          <p:nvPr/>
        </p:nvGraphicFramePr>
        <p:xfrm>
          <a:off x="2438400" y="5334000"/>
          <a:ext cx="31638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5" imgW="1477094" imgH="533389" progId="Equation.3">
                  <p:embed/>
                </p:oleObj>
              </mc:Choice>
              <mc:Fallback>
                <p:oleObj name="Equation" r:id="rId5" imgW="1477094" imgH="53338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34000"/>
                        <a:ext cx="31638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457200"/>
            <a:ext cx="3998913" cy="2819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581400"/>
            <a:ext cx="3810000" cy="2857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3429000" cy="24685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Construction Dewatering</a:t>
            </a:r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124200"/>
            <a:ext cx="2419350" cy="3224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Mine Dewatering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6248400" cy="4686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Finite Difference Method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57400"/>
            <a:ext cx="7458075" cy="3248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09800"/>
            <a:ext cx="7323138" cy="2952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676400"/>
            <a:ext cx="8458200" cy="4946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goveqs-general</Template>
  <TotalTime>184</TotalTime>
  <Words>119</Words>
  <Application>Microsoft Macintosh PowerPoint</Application>
  <PresentationFormat>On-screen Show (4:3)</PresentationFormat>
  <Paragraphs>42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Corbel</vt:lpstr>
      <vt:lpstr>Times New Roman</vt:lpstr>
      <vt:lpstr>Wingdings</vt:lpstr>
      <vt:lpstr>Wingdings 2</vt:lpstr>
      <vt:lpstr>Wingdings 3</vt:lpstr>
      <vt:lpstr>Module</vt:lpstr>
      <vt:lpstr>Drawing</vt:lpstr>
      <vt:lpstr>Equation</vt:lpstr>
      <vt:lpstr>Canvas Drawing</vt:lpstr>
      <vt:lpstr>Course Introduction</vt:lpstr>
      <vt:lpstr>Topics – Seepage Analysis</vt:lpstr>
      <vt:lpstr>Flow Nets</vt:lpstr>
      <vt:lpstr>PowerPoint Presentation</vt:lpstr>
      <vt:lpstr>Analytical Solutions</vt:lpstr>
      <vt:lpstr>Well Equations</vt:lpstr>
      <vt:lpstr>Construction Dewatering</vt:lpstr>
      <vt:lpstr>Mine Dewatering</vt:lpstr>
      <vt:lpstr>Finite Difference Method</vt:lpstr>
      <vt:lpstr>Finite Element Method</vt:lpstr>
      <vt:lpstr>SEEP2D</vt:lpstr>
      <vt:lpstr>Topics – Slope Stability</vt:lpstr>
      <vt:lpstr>PowerPoint Presentation</vt:lpstr>
      <vt:lpstr>PowerPoint Presentation</vt:lpstr>
      <vt:lpstr>PowerPoint Presentation</vt:lpstr>
      <vt:lpstr>PowerPoint Presentation</vt:lpstr>
      <vt:lpstr>Method of Slices</vt:lpstr>
      <vt:lpstr>UTEXASED</vt:lpstr>
    </vt:vector>
  </TitlesOfParts>
  <Company> 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 Norm Jones</dc:creator>
  <cp:lastModifiedBy>Norm Jones</cp:lastModifiedBy>
  <cp:revision>17</cp:revision>
  <cp:lastPrinted>2013-01-17T00:09:14Z</cp:lastPrinted>
  <dcterms:created xsi:type="dcterms:W3CDTF">2008-08-25T22:44:19Z</dcterms:created>
  <dcterms:modified xsi:type="dcterms:W3CDTF">2017-01-10T16:17:44Z</dcterms:modified>
</cp:coreProperties>
</file>