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7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341A2BB-B509-430F-93B0-C434981CD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75CA7-6B44-437D-B101-18716DA3DA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525D2-8D55-4E15-A3EF-2399EEBA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7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283FE-B8AC-46B5-866A-D24A58AF4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B175-6331-4C70-AFF9-CEDAAAF04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D9887-F031-4D1F-8A8A-615017DD9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934FA-4D80-4919-9757-57F08FCC1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25253-1533-49F0-B605-2A064A428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7B6E-3A70-4B9D-B1C7-124FF41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F4B70-1F89-480D-9D65-7C6EE9A46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D9D2D-1FC1-4D28-81F3-22AD26280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EB68-DE54-4EEC-824B-395D211AC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889F-8722-4041-AA8E-997224C05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B59B3-0E0A-41B5-BABD-52AA4BD97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A1273-10DC-4993-8A52-639AF03C6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C8F34C1-046F-4CDE-9D68-4202EBE2A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1" r:id="rId2"/>
    <p:sldLayoutId id="2147483727" r:id="rId3"/>
    <p:sldLayoutId id="2147483722" r:id="rId4"/>
    <p:sldLayoutId id="2147483723" r:id="rId5"/>
    <p:sldLayoutId id="2147483724" r:id="rId6"/>
    <p:sldLayoutId id="2147483728" r:id="rId7"/>
    <p:sldLayoutId id="2147483729" r:id="rId8"/>
    <p:sldLayoutId id="2147483730" r:id="rId9"/>
    <p:sldLayoutId id="2147483725" r:id="rId10"/>
    <p:sldLayoutId id="2147483731" r:id="rId11"/>
    <p:sldLayoutId id="214748373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Hydraulic Head Concepts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Bernoulli’s Equation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295400" y="2439412"/>
            <a:ext cx="7086600" cy="36009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z + 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-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)/(2g) +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dirty="0">
              <a:latin typeface="Symbol" pitchFamily="18" charset="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where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z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b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–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a</a:t>
            </a:r>
            <a:endParaRPr lang="en-US" baseline="-25000" dirty="0">
              <a:latin typeface="Arial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Therefore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b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–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) + 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-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)/(2g) +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baseline="-25000" dirty="0">
              <a:latin typeface="Arial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b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</a:t>
            </a:r>
            <a:r>
              <a:rPr lang="en-US" dirty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/(2g)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) -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a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</a:t>
            </a:r>
            <a:r>
              <a:rPr lang="en-US" dirty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/(2g)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endParaRPr lang="en-US" dirty="0">
              <a:latin typeface="Symbol" pitchFamily="18" charset="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baseline="-25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Bernoulli’s Equation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6172200" cy="3262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Can be written in terms of total head at a particular point: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h = z + v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/(2g) + u/</a:t>
            </a:r>
            <a:r>
              <a:rPr lang="en-US" sz="3200" dirty="0" err="1">
                <a:latin typeface="Symbol" charset="2"/>
                <a:cs typeface="Symbol" charset="2"/>
              </a:rPr>
              <a:t>g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el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p</a:t>
            </a:r>
          </a:p>
          <a:p>
            <a:pPr>
              <a:spcBef>
                <a:spcPct val="50000"/>
              </a:spcBef>
            </a:pPr>
            <a:endParaRPr lang="en-US" sz="32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Elevation Head (h</a:t>
            </a:r>
            <a:r>
              <a:rPr lang="en-US" baseline="-25000">
                <a:solidFill>
                  <a:schemeClr val="accent1">
                    <a:satMod val="150000"/>
                  </a:schemeClr>
                </a:solidFill>
              </a:rPr>
              <a:t>el</a:t>
            </a: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5029200" y="52578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6477000" y="2362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>
            <a:off x="6705600" y="23622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6858000" y="3429000"/>
            <a:ext cx="8382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el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5334000" y="4876800"/>
            <a:ext cx="10668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datum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5943600"/>
            <a:ext cx="41259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Consistent datum must be used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0" y="2514600"/>
            <a:ext cx="38100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= distance above some arbitrary datum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Velocity Head (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h</a:t>
            </a:r>
            <a:r>
              <a:rPr lang="en-US" baseline="-25000" dirty="0" err="1">
                <a:solidFill>
                  <a:schemeClr val="accent1">
                    <a:satMod val="150000"/>
                  </a:schemeClr>
                </a:solidFill>
              </a:rPr>
              <a:t>vel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)</a:t>
            </a:r>
          </a:p>
        </p:txBody>
      </p:sp>
      <p:graphicFrame>
        <p:nvGraphicFramePr>
          <p:cNvPr id="19556" name="Group 100"/>
          <p:cNvGraphicFramePr>
            <a:graphicFrameLocks noGrp="1"/>
          </p:cNvGraphicFramePr>
          <p:nvPr>
            <p:ph sz="quarter" idx="2"/>
          </p:nvPr>
        </p:nvGraphicFramePr>
        <p:xfrm>
          <a:off x="3733800" y="2747963"/>
          <a:ext cx="4800600" cy="2590801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 (ft/sec)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/2g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3657600" y="5567363"/>
            <a:ext cx="4953000" cy="83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Therefore, we generally neglect velocity head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89350" y="2057400"/>
            <a:ext cx="41592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Typical values for </a:t>
            </a:r>
            <a:r>
              <a:rPr lang="en-US" dirty="0" err="1">
                <a:latin typeface="+mn-lt"/>
              </a:rPr>
              <a:t>gw</a:t>
            </a:r>
            <a:r>
              <a:rPr lang="en-US" dirty="0">
                <a:latin typeface="+mn-lt"/>
              </a:rPr>
              <a:t> problems: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830263" y="3276600"/>
            <a:ext cx="1684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= v</a:t>
            </a:r>
            <a:r>
              <a:rPr lang="en-US" sz="4000" baseline="30000"/>
              <a:t>2</a:t>
            </a:r>
            <a:r>
              <a:rPr lang="en-US" sz="4000"/>
              <a:t>/2g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Pressure Head (h</a:t>
            </a:r>
            <a:r>
              <a:rPr lang="en-US" baseline="-25000">
                <a:solidFill>
                  <a:schemeClr val="accent1">
                    <a:satMod val="150000"/>
                  </a:schemeClr>
                </a:solidFill>
              </a:rPr>
              <a:t>p</a:t>
            </a: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352800" y="26670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>
                <a:latin typeface="Times" pitchFamily="18" charset="0"/>
                <a:cs typeface="Times New Roman" pitchFamily="18" charset="0"/>
              </a:rPr>
              <a:t>= u/</a:t>
            </a:r>
            <a:r>
              <a:rPr lang="en-US" sz="5400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5400" baseline="-25000">
                <a:latin typeface="Times" pitchFamily="18" charset="0"/>
                <a:cs typeface="Times New Roman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Bern. Equation for GW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086600" cy="350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Typically written as: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h = z + u/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where h </a:t>
            </a:r>
            <a:r>
              <a:rPr lang="en-US" sz="3200" dirty="0">
                <a:latin typeface="+mj-lt"/>
                <a:cs typeface="Arial" pitchFamily="34" charset="0"/>
              </a:rPr>
              <a:t>= Level to which water would rise in a </a:t>
            </a:r>
            <a:r>
              <a:rPr lang="en-US" sz="3200" dirty="0" err="1">
                <a:latin typeface="+mj-lt"/>
                <a:cs typeface="Arial" pitchFamily="34" charset="0"/>
              </a:rPr>
              <a:t>piezometer</a:t>
            </a:r>
            <a:r>
              <a:rPr lang="en-US" sz="3200" dirty="0">
                <a:latin typeface="+mj-lt"/>
                <a:cs typeface="Arial" pitchFamily="34" charset="0"/>
              </a:rPr>
              <a:t> inserted at the point in question.  Measured relative to some arbitrary datum.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5638800" y="5486400"/>
            <a:ext cx="2815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latin typeface="+mj-lt"/>
              </a:rPr>
              <a:t>Since h</a:t>
            </a:r>
            <a:r>
              <a:rPr lang="en-US" baseline="-25000">
                <a:latin typeface="+mj-lt"/>
              </a:rPr>
              <a:t>b</a:t>
            </a:r>
            <a:r>
              <a:rPr lang="en-US">
                <a:latin typeface="+mj-lt"/>
              </a:rPr>
              <a:t> = h</a:t>
            </a:r>
            <a:r>
              <a:rPr lang="en-US" baseline="-25000">
                <a:latin typeface="+mj-lt"/>
              </a:rPr>
              <a:t>a</a:t>
            </a:r>
            <a:r>
              <a:rPr lang="en-US">
                <a:latin typeface="+mj-lt"/>
              </a:rPr>
              <a:t>, no flow</a:t>
            </a: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685800" y="5105400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Flow only occurs when there is a change or difference in total head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183099"/>
              </p:ext>
            </p:extLst>
          </p:nvPr>
        </p:nvGraphicFramePr>
        <p:xfrm>
          <a:off x="478055" y="1752600"/>
          <a:ext cx="7672307" cy="301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05376" imgH="2324100" progId="Visio.Drawing.15">
                  <p:embed/>
                </p:oleObj>
              </mc:Choice>
              <mc:Fallback>
                <p:oleObj name="Visio" r:id="rId2" imgW="5905376" imgH="23241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055" y="1752600"/>
                        <a:ext cx="7672307" cy="3019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 2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1828800" y="5526088"/>
            <a:ext cx="5600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 Since h</a:t>
            </a:r>
            <a:r>
              <a:rPr lang="en-US" baseline="-25000" dirty="0">
                <a:latin typeface="+mj-lt"/>
              </a:rPr>
              <a:t>a</a:t>
            </a:r>
            <a:r>
              <a:rPr lang="en-US" dirty="0">
                <a:latin typeface="+mj-lt"/>
              </a:rPr>
              <a:t> &gt; </a:t>
            </a:r>
            <a:r>
              <a:rPr lang="en-US" dirty="0" err="1">
                <a:latin typeface="+mj-lt"/>
              </a:rPr>
              <a:t>h</a:t>
            </a:r>
            <a:r>
              <a:rPr lang="en-US" baseline="-25000" dirty="0" err="1">
                <a:latin typeface="+mj-lt"/>
              </a:rPr>
              <a:t>b</a:t>
            </a:r>
            <a:r>
              <a:rPr lang="en-US" dirty="0">
                <a:latin typeface="+mj-lt"/>
              </a:rPr>
              <a:t>, flow occurs from a to b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89973"/>
              </p:ext>
            </p:extLst>
          </p:nvPr>
        </p:nvGraphicFramePr>
        <p:xfrm>
          <a:off x="1981200" y="2209800"/>
          <a:ext cx="4690006" cy="32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10040" imgH="2160558" progId="Visio.Drawing.15">
                  <p:embed/>
                </p:oleObj>
              </mc:Choice>
              <mc:Fallback>
                <p:oleObj name="Visio" r:id="rId3" imgW="3110040" imgH="2160558" progId="Visio.Drawing.15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209800"/>
                        <a:ext cx="4690006" cy="32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 3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3048000" y="6111875"/>
            <a:ext cx="33528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See in-class exercise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698169"/>
              </p:ext>
            </p:extLst>
          </p:nvPr>
        </p:nvGraphicFramePr>
        <p:xfrm>
          <a:off x="1905000" y="1828800"/>
          <a:ext cx="4876800" cy="3802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6779" imgH="2866957" progId="Visio.Drawing.15">
                  <p:embed/>
                </p:oleObj>
              </mc:Choice>
              <mc:Fallback>
                <p:oleObj name="Visio" r:id="rId2" imgW="3676779" imgH="28669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1828800"/>
                        <a:ext cx="4876800" cy="3802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Pore Pressure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876800" y="1981200"/>
            <a:ext cx="4267200" cy="4343400"/>
          </a:xfrm>
        </p:spPr>
        <p:txBody>
          <a:bodyPr/>
          <a:lstStyle/>
          <a:p>
            <a:pPr marL="514350" indent="-514350">
              <a:buFont typeface="Arial" pitchFamily="34" charset="0"/>
              <a:buNone/>
            </a:pPr>
            <a:r>
              <a:rPr lang="en-US" dirty="0"/>
              <a:t>u = </a:t>
            </a:r>
            <a:r>
              <a:rPr lang="en-US" sz="2800" dirty="0"/>
              <a:t>pore water pressure</a:t>
            </a:r>
          </a:p>
          <a:p>
            <a:pPr marL="514350" indent="-514350">
              <a:buFont typeface="Arial" pitchFamily="34" charset="0"/>
              <a:buNone/>
            </a:pPr>
            <a:r>
              <a:rPr lang="en-US" dirty="0"/>
              <a:t>u = h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dirty="0" err="1">
                <a:latin typeface="Symbol" pitchFamily="18" charset="2"/>
              </a:rPr>
              <a:t>g</a:t>
            </a:r>
            <a:r>
              <a:rPr lang="en-US" baseline="-25000" dirty="0" err="1"/>
              <a:t>w</a:t>
            </a:r>
            <a:endParaRPr lang="en-US" baseline="-25000" dirty="0"/>
          </a:p>
          <a:p>
            <a:pPr marL="514350" indent="-514350">
              <a:buFont typeface="Arial" pitchFamily="34" charset="0"/>
              <a:buNone/>
            </a:pPr>
            <a:r>
              <a:rPr lang="en-US" dirty="0" err="1">
                <a:latin typeface="Symbol" pitchFamily="18" charset="2"/>
              </a:rPr>
              <a:t>g</a:t>
            </a:r>
            <a:r>
              <a:rPr lang="en-US" baseline="-25000" dirty="0" err="1"/>
              <a:t>w</a:t>
            </a:r>
            <a:r>
              <a:rPr lang="en-US" dirty="0"/>
              <a:t> = g*</a:t>
            </a:r>
            <a:r>
              <a:rPr lang="en-US" dirty="0">
                <a:latin typeface="Symbol" pitchFamily="18" charset="2"/>
              </a:rPr>
              <a:t>r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g = gravity</a:t>
            </a:r>
          </a:p>
          <a:p>
            <a:pPr lvl="1">
              <a:buFont typeface="Arial" pitchFamily="34" charset="0"/>
              <a:buNone/>
            </a:pPr>
            <a:r>
              <a:rPr lang="en-US" dirty="0">
                <a:latin typeface="Symbol" pitchFamily="18" charset="2"/>
              </a:rPr>
              <a:t>r</a:t>
            </a:r>
            <a:r>
              <a:rPr lang="en-US" dirty="0"/>
              <a:t> = density of water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7252"/>
              </p:ext>
            </p:extLst>
          </p:nvPr>
        </p:nvGraphicFramePr>
        <p:xfrm>
          <a:off x="665146" y="2209800"/>
          <a:ext cx="39052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05312" imgH="2886143" progId="Visio.Drawing.15">
                  <p:embed/>
                </p:oleObj>
              </mc:Choice>
              <mc:Fallback>
                <p:oleObj name="Visio" r:id="rId2" imgW="3905312" imgH="28861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146" y="2209800"/>
                        <a:ext cx="390525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Heads, Pressures, &amp; Flow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057400"/>
            <a:ext cx="2140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n-lt"/>
              </a:rPr>
              <a:t>Example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733800"/>
            <a:ext cx="25908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Does flow occur from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 a to 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08929"/>
              </p:ext>
            </p:extLst>
          </p:nvPr>
        </p:nvGraphicFramePr>
        <p:xfrm>
          <a:off x="3810000" y="2057400"/>
          <a:ext cx="4038600" cy="433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55720" imgH="2848155" progId="Visio.Drawing.15">
                  <p:embed/>
                </p:oleObj>
              </mc:Choice>
              <mc:Fallback>
                <p:oleObj name="Visio" r:id="rId3" imgW="2655720" imgH="284815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057400"/>
                        <a:ext cx="4038600" cy="4330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Heads, Pressures, &amp; Flow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057400"/>
            <a:ext cx="21082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Example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3733800"/>
            <a:ext cx="25908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atin typeface="+mj-lt"/>
              </a:rPr>
              <a:t>Does flow occur from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 a to 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08488"/>
              </p:ext>
            </p:extLst>
          </p:nvPr>
        </p:nvGraphicFramePr>
        <p:xfrm>
          <a:off x="3581400" y="2380456"/>
          <a:ext cx="4690006" cy="32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10040" imgH="2160558" progId="Visio.Drawing.15">
                  <p:embed/>
                </p:oleObj>
              </mc:Choice>
              <mc:Fallback>
                <p:oleObj name="Visio" r:id="rId3" imgW="3110040" imgH="216055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380456"/>
                        <a:ext cx="4690006" cy="32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Bernoulli's Equation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2133600"/>
            <a:ext cx="2895600" cy="2554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work is done in moving a unit mass of fluid from pt. A to pt. B? 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4419600" y="2057400"/>
          <a:ext cx="355758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52670" imgH="2363888" progId="Visio.Drawing.11">
                  <p:embed/>
                </p:oleObj>
              </mc:Choice>
              <mc:Fallback>
                <p:oleObj name="Visio" r:id="rId2" imgW="2452670" imgH="236388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55758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Work, pt.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391400" cy="7620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Work done in lifting mass from A to B: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85900" y="3200400"/>
            <a:ext cx="6172200" cy="212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W</a:t>
            </a:r>
            <a:r>
              <a:rPr lang="en-US" baseline="-30000" dirty="0">
                <a:latin typeface="Times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(weight)(distance)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(mg)z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(1*g)z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gz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Work, pt.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1066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Work done changing kinetic energy 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485900" y="3200400"/>
            <a:ext cx="6515100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W</a:t>
            </a:r>
            <a:r>
              <a:rPr lang="en-US" baseline="-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(1/2)mv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(1/2)mv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(1/2)1v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(1/2)1v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/>
              <a:t>)/2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Work, pt. 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1066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Work done in compressing fluid isothermally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6172200" cy="3232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W</a:t>
            </a:r>
            <a:r>
              <a:rPr lang="en-US" baseline="-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>
                <a:latin typeface="Times" pitchFamily="18" charset="0"/>
                <a:cs typeface="Times New Roman" pitchFamily="18" charset="0"/>
              </a:rPr>
              <a:t> =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(PV)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P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V) +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V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P)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P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V) + </a:t>
            </a:r>
            <a:r>
              <a:rPr lang="en-US">
                <a:latin typeface="Symbol" pitchFamily="18" charset="2"/>
                <a:cs typeface="Times New Roman" pitchFamily="18" charset="0"/>
              </a:rPr>
              <a:t>0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P)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 (u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b</a:t>
            </a:r>
            <a:r>
              <a:rPr lang="en-US">
                <a:latin typeface="Times" pitchFamily="18" charset="0"/>
                <a:cs typeface="Times New Roman" pitchFamily="18" charset="0"/>
              </a:rPr>
              <a:t> – 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a</a:t>
            </a:r>
            <a:r>
              <a:rPr lang="en-US">
                <a:latin typeface="Times" pitchFamily="18" charset="0"/>
                <a:cs typeface="Times New Roman" pitchFamily="18" charset="0"/>
              </a:rPr>
              <a:t>)(m/</a:t>
            </a:r>
            <a:r>
              <a:rPr lang="en-US">
                <a:latin typeface="Symbol" pitchFamily="18" charset="2"/>
                <a:cs typeface="Times New Roman" pitchFamily="18" charset="0"/>
              </a:rPr>
              <a:t>r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w</a:t>
            </a:r>
            <a:r>
              <a:rPr lang="en-US">
                <a:latin typeface="Times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 (u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b</a:t>
            </a:r>
            <a:r>
              <a:rPr lang="en-US">
                <a:latin typeface="Times" pitchFamily="18" charset="0"/>
                <a:cs typeface="Times New Roman" pitchFamily="18" charset="0"/>
              </a:rPr>
              <a:t> – 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a</a:t>
            </a:r>
            <a:r>
              <a:rPr lang="en-US">
                <a:latin typeface="Times" pitchFamily="18" charset="0"/>
                <a:cs typeface="Times New Roman" pitchFamily="18" charset="0"/>
              </a:rPr>
              <a:t>)/</a:t>
            </a:r>
            <a:r>
              <a:rPr lang="en-US">
                <a:latin typeface="Symbol" pitchFamily="18" charset="2"/>
                <a:cs typeface="Times New Roman" pitchFamily="18" charset="0"/>
              </a:rPr>
              <a:t>r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w</a:t>
            </a:r>
            <a:endParaRPr lang="en-US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Total Work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6172200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Total work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 W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 W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	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gz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/>
              <a:t>)/2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–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)/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r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w</a:t>
            </a:r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     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total potential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1295400" y="4157662"/>
            <a:ext cx="6172200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Divide by g to get potential in terms of weight (not mass):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f/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g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z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/>
              <a:t>)/(2g)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–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)/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w</a:t>
            </a:r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            f/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g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difference in “head” =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h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  <a:sym typeface="Wingdings" pitchFamily="2" charset="2"/>
              </a:rPr>
              <a:t>b</a:t>
            </a:r>
            <a:endParaRPr lang="en-US" baseline="-25000" dirty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595</Words>
  <Application>Microsoft Macintosh PowerPoint</Application>
  <PresentationFormat>On-screen Show (4:3)</PresentationFormat>
  <Paragraphs>94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Times</vt:lpstr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Hydraulic Head Concepts</vt:lpstr>
      <vt:lpstr>Pore Pressure</vt:lpstr>
      <vt:lpstr>Heads, Pressures, &amp; Flow</vt:lpstr>
      <vt:lpstr>Heads, Pressures, &amp; Flow</vt:lpstr>
      <vt:lpstr>Bernoulli's Equation </vt:lpstr>
      <vt:lpstr>Work, pt. 1</vt:lpstr>
      <vt:lpstr>Work, pt. 2</vt:lpstr>
      <vt:lpstr>Work, pt. 3</vt:lpstr>
      <vt:lpstr>Total Work</vt:lpstr>
      <vt:lpstr>Bernoulli’s Equation</vt:lpstr>
      <vt:lpstr>Bernoulli’s Equation</vt:lpstr>
      <vt:lpstr>Elevation Head (hel)</vt:lpstr>
      <vt:lpstr>Velocity Head (hvel)</vt:lpstr>
      <vt:lpstr>Pressure Head (hp)</vt:lpstr>
      <vt:lpstr>Bern. Equation for GW</vt:lpstr>
      <vt:lpstr>Example</vt:lpstr>
      <vt:lpstr>Example 2</vt:lpstr>
      <vt:lpstr>Example 3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Norm Jones</cp:lastModifiedBy>
  <cp:revision>60</cp:revision>
  <cp:lastPrinted>2015-09-02T22:49:45Z</cp:lastPrinted>
  <dcterms:created xsi:type="dcterms:W3CDTF">2003-01-06T19:19:00Z</dcterms:created>
  <dcterms:modified xsi:type="dcterms:W3CDTF">2025-01-14T16:06:42Z</dcterms:modified>
</cp:coreProperties>
</file>