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handoutMasterIdLst>
    <p:handoutMasterId r:id="rId12"/>
  </p:handoutMasterIdLst>
  <p:sldIdLst>
    <p:sldId id="256" r:id="rId2"/>
    <p:sldId id="257" r:id="rId3"/>
    <p:sldId id="276" r:id="rId4"/>
    <p:sldId id="277" r:id="rId5"/>
    <p:sldId id="265" r:id="rId6"/>
    <p:sldId id="267" r:id="rId7"/>
    <p:sldId id="268" r:id="rId8"/>
    <p:sldId id="269" r:id="rId9"/>
    <p:sldId id="270" r:id="rId10"/>
    <p:sldId id="273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00"/>
    <a:srgbClr val="00FF00"/>
    <a:srgbClr val="057F9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3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2938125-A28B-4332-8256-0B94E646F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3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38D0F-665D-43FA-BCA4-22D3C0C21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45A5B-9E17-40D6-8E63-85634347E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F6D6D-3409-43D3-A3C5-47185EF4C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8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54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5CFE0-4B59-4606-8BE4-19CCBE428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30F06-9E7A-4880-8003-FEAF99D45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D9664-83E6-4967-B220-F36D706BF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E4B7E-7D2C-4F88-A739-0098E133C8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B5065-3F67-4583-8957-3E0C24F4B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4AFB-A7BA-43B3-A0CD-BDA53172C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EAECE-EDCA-4AEF-BAF9-11D17141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AABB0-9AFE-44C5-8801-81585CFC8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9D9CA-EAB9-4DFB-8932-D4E051892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29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2053DE20-7A55-4985-8612-02E136F19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0" r:id="rId2"/>
    <p:sldLayoutId id="2147483766" r:id="rId3"/>
    <p:sldLayoutId id="2147483761" r:id="rId4"/>
    <p:sldLayoutId id="2147483762" r:id="rId5"/>
    <p:sldLayoutId id="2147483763" r:id="rId6"/>
    <p:sldLayoutId id="2147483767" r:id="rId7"/>
    <p:sldLayoutId id="2147483768" r:id="rId8"/>
    <p:sldLayoutId id="2147483769" r:id="rId9"/>
    <p:sldLayoutId id="2147483764" r:id="rId10"/>
    <p:sldLayoutId id="2147483770" r:id="rId11"/>
    <p:sldLayoutId id="214748377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en.wikipedia.org/wiki/Hydraulic_conductivity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Darcy’s Law - Introduction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/>
              <a:t>CE </a:t>
            </a:r>
            <a:r>
              <a:rPr lang="en-US" dirty="0"/>
              <a:t>544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Values of K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5791200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Times" charset="0"/>
                <a:cs typeface="Times New Roman" pitchFamily="18" charset="0"/>
                <a:hlinkClick r:id="rId2"/>
              </a:rPr>
              <a:t>http://en.wikipedia.org/wiki/Hydraulic_conductivity</a:t>
            </a:r>
            <a:endParaRPr lang="en-US" dirty="0">
              <a:latin typeface="Times" charset="0"/>
              <a:cs typeface="Times New Roman" pitchFamily="18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7656059" cy="35433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Darcy’s Experiment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066800" y="1600200"/>
            <a:ext cx="6400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Darcy did some lab tests on flow through sand in 1856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690688" y="3048000"/>
          <a:ext cx="547211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29921" imgH="2233774" progId="Visio.Drawing.11">
                  <p:embed/>
                </p:oleObj>
              </mc:Choice>
              <mc:Fallback>
                <p:oleObj name="Visio" r:id="rId2" imgW="3729921" imgH="223377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048000"/>
                        <a:ext cx="547211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Darcy’s Law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838200" y="1752600"/>
            <a:ext cx="73914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Darcy experimented with different soils and with different values of L, h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, and h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.  The results showed that: 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876300" y="3581400"/>
            <a:ext cx="1028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where:</a:t>
            </a:r>
          </a:p>
        </p:txBody>
      </p:sp>
      <p:sp>
        <p:nvSpPr>
          <p:cNvPr id="2055" name="Rectangle 3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6" name="Rectangle 40"/>
          <p:cNvSpPr>
            <a:spLocks noChangeArrowheads="1"/>
          </p:cNvSpPr>
          <p:nvPr/>
        </p:nvSpPr>
        <p:spPr bwMode="auto">
          <a:xfrm>
            <a:off x="1524000" y="4219575"/>
            <a:ext cx="5943600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Times New Roman" pitchFamily="18" charset="0"/>
              </a:rPr>
              <a:t>q = 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Vol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/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flow rate [L</a:t>
            </a:r>
            <a:r>
              <a:rPr lang="en-US" baseline="30000" dirty="0">
                <a:latin typeface="Arial" pitchFamily="34" charset="0"/>
                <a:cs typeface="Times New Roman" pitchFamily="18" charset="0"/>
              </a:rPr>
              <a:t>3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/T]</a:t>
            </a:r>
          </a:p>
          <a:p>
            <a:pPr eaLnBrk="1" hangingPunct="1"/>
            <a:r>
              <a:rPr lang="en-US" dirty="0">
                <a:latin typeface="Arial" pitchFamily="34" charset="0"/>
                <a:cs typeface="Times New Roman" pitchFamily="18" charset="0"/>
              </a:rPr>
              <a:t>k = coefficient of permeability </a:t>
            </a:r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  <a:cs typeface="Times New Roman" pitchFamily="18" charset="0"/>
              </a:rPr>
              <a:t>        or hydraulic conductivity [L/T]</a:t>
            </a:r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  <a:cs typeface="Times New Roman" pitchFamily="18" charset="0"/>
              </a:rPr>
              <a:t>A = gross cross-sectional area of flow [L</a:t>
            </a:r>
            <a:r>
              <a:rPr lang="en-US" baseline="30000" dirty="0">
                <a:latin typeface="Arial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]</a:t>
            </a:r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  <a:cs typeface="Times New Roman" pitchFamily="18" charset="0"/>
              </a:rPr>
              <a:t>h = total head [L]</a:t>
            </a:r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  <a:cs typeface="Times New Roman" pitchFamily="18" charset="0"/>
              </a:rPr>
              <a:t>L = length of flow path [L]</a:t>
            </a:r>
          </a:p>
        </p:txBody>
      </p:sp>
      <p:graphicFrame>
        <p:nvGraphicFramePr>
          <p:cNvPr id="2050" name="Object 42"/>
          <p:cNvGraphicFramePr>
            <a:graphicFrameLocks noChangeAspect="1"/>
          </p:cNvGraphicFramePr>
          <p:nvPr/>
        </p:nvGraphicFramePr>
        <p:xfrm>
          <a:off x="2590800" y="2743200"/>
          <a:ext cx="19812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393480" progId="Equation.3">
                  <p:embed/>
                </p:oleObj>
              </mc:Choice>
              <mc:Fallback>
                <p:oleObj name="Equation" r:id="rId2" imgW="927000" imgH="393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90800" y="2743200"/>
                        <a:ext cx="198120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Alternate Formulation</a:t>
            </a: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7162800" cy="212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  <a:cs typeface="Times New Roman" pitchFamily="18" charset="0"/>
              </a:rPr>
              <a:t>Darcy's law is often written as: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q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kiA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  <a:cs typeface="Times New Roman" pitchFamily="18" charset="0"/>
              </a:rPr>
              <a:t>where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 = hydraulic gradient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3124200" y="5029200"/>
            <a:ext cx="46482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dirty="0">
                <a:latin typeface="Arial" pitchFamily="34" charset="0"/>
                <a:cs typeface="Arial" pitchFamily="34" charset="0"/>
              </a:rPr>
              <a:t> is the flow path length</a:t>
            </a:r>
            <a:endParaRPr lang="en-US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1905000" y="4114800"/>
          <a:ext cx="18145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393480" progId="Equation.3">
                  <p:embed/>
                </p:oleObj>
              </mc:Choice>
              <mc:Fallback>
                <p:oleObj name="Equation" r:id="rId2" imgW="104112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05000" y="4114800"/>
                        <a:ext cx="18145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3"/>
          <p:cNvGraphicFramePr>
            <a:graphicFrameLocks noChangeAspect="1"/>
          </p:cNvGraphicFramePr>
          <p:nvPr/>
        </p:nvGraphicFramePr>
        <p:xfrm>
          <a:off x="1905000" y="4876800"/>
          <a:ext cx="9286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393480" progId="Equation.3">
                  <p:embed/>
                </p:oleObj>
              </mc:Choice>
              <mc:Fallback>
                <p:oleObj name="Equation" r:id="rId4" imgW="5331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05000" y="4876800"/>
                        <a:ext cx="92868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4"/>
          <p:cNvGraphicFramePr>
            <a:graphicFrameLocks noChangeAspect="1"/>
          </p:cNvGraphicFramePr>
          <p:nvPr/>
        </p:nvGraphicFramePr>
        <p:xfrm>
          <a:off x="1905000" y="5715000"/>
          <a:ext cx="14478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9920" imgH="393480" progId="Equation.3">
                  <p:embed/>
                </p:oleObj>
              </mc:Choice>
              <mc:Fallback>
                <p:oleObj name="Equation" r:id="rId6" imgW="79992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05000" y="5715000"/>
                        <a:ext cx="144780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Darcian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vs. Seepage Velocity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609600" y="1752600"/>
            <a:ext cx="4479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Darcy's law can be rewritten as: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1219200" y="2514600"/>
            <a:ext cx="1123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q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kiA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1" name="Rectangle 11"/>
          <p:cNvSpPr>
            <a:spLocks noChangeArrowheads="1"/>
          </p:cNvSpPr>
          <p:nvPr/>
        </p:nvSpPr>
        <p:spPr bwMode="auto">
          <a:xfrm>
            <a:off x="5410200" y="2512368"/>
            <a:ext cx="110959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US" sz="2400" baseline="-300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15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14"/>
          <p:cNvGraphicFramePr>
            <a:graphicFrameLocks noChangeAspect="1"/>
          </p:cNvGraphicFramePr>
          <p:nvPr/>
        </p:nvGraphicFramePr>
        <p:xfrm>
          <a:off x="2971800" y="2286000"/>
          <a:ext cx="1419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393480" progId="Equation.3">
                  <p:embed/>
                </p:oleObj>
              </mc:Choice>
              <mc:Fallback>
                <p:oleObj name="Equation" r:id="rId2" imgW="60948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0"/>
                        <a:ext cx="14192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0" y="3810000"/>
            <a:ext cx="62468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US" sz="2400" baseline="-300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"discharge velocity" or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Darcian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velocity"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0" y="4495800"/>
            <a:ext cx="2286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524000" y="44958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524000" y="51054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1295400" y="4648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4800600" y="4648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3048000" y="4648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810000" y="4648200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pitchFamily="34" charset="0"/>
              </a:rPr>
              <a:t>V</a:t>
            </a:r>
            <a:r>
              <a:rPr lang="en-US" sz="2400" baseline="-25000">
                <a:latin typeface="Arial" pitchFamily="34" charset="0"/>
              </a:rPr>
              <a:t>s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562600" y="4724400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pitchFamily="34" charset="0"/>
              </a:rPr>
              <a:t>V</a:t>
            </a:r>
            <a:r>
              <a:rPr lang="en-US" sz="2400" baseline="-25000">
                <a:latin typeface="Arial" pitchFamily="34" charset="0"/>
              </a:rPr>
              <a:t>d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838200" y="5331768"/>
            <a:ext cx="338906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US" sz="2400" baseline="-300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"seepage velocity"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Seepage Velocity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54039" y="2011363"/>
            <a:ext cx="7446962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2400" dirty="0">
                <a:latin typeface="Arial" pitchFamily="34" charset="0"/>
              </a:rPr>
              <a:t>Seepage velocity can be related to discharge velocity as follows: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023938" y="4514671"/>
            <a:ext cx="3564437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Volume of soil voids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V = Total volume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n = porosity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057274" y="3143250"/>
          <a:ext cx="396124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419040" progId="Equation.3">
                  <p:embed/>
                </p:oleObj>
              </mc:Choice>
              <mc:Fallback>
                <p:oleObj name="Equation" r:id="rId2" imgW="185400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57274" y="3143250"/>
                        <a:ext cx="3961245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Seepage Velocity, cont.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015" name="Group 223"/>
          <p:cNvGraphicFramePr>
            <a:graphicFrameLocks noGrp="1"/>
          </p:cNvGraphicFramePr>
          <p:nvPr/>
        </p:nvGraphicFramePr>
        <p:xfrm>
          <a:off x="5638800" y="4419600"/>
          <a:ext cx="1463675" cy="1828800"/>
        </p:xfrm>
        <a:graphic>
          <a:graphicData uri="http://schemas.openxmlformats.org/drawingml/2006/table">
            <a:tbl>
              <a:tblPr/>
              <a:tblGrid>
                <a:gridCol w="70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/v</a:t>
                      </a:r>
                      <a:r>
                        <a:rPr kumimoji="0" lang="en-US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023" name="Rectangle 231"/>
          <p:cNvSpPr>
            <a:spLocks noChangeArrowheads="1"/>
          </p:cNvSpPr>
          <p:nvPr/>
        </p:nvSpPr>
        <p:spPr bwMode="auto">
          <a:xfrm>
            <a:off x="1384300" y="2174875"/>
            <a:ext cx="2273300" cy="1476375"/>
          </a:xfrm>
          <a:prstGeom prst="rect">
            <a:avLst/>
          </a:prstGeom>
          <a:solidFill>
            <a:srgbClr val="00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24" name="Freeform 232"/>
          <p:cNvSpPr>
            <a:spLocks/>
          </p:cNvSpPr>
          <p:nvPr/>
        </p:nvSpPr>
        <p:spPr bwMode="auto">
          <a:xfrm>
            <a:off x="1652588" y="2314575"/>
            <a:ext cx="746125" cy="611188"/>
          </a:xfrm>
          <a:custGeom>
            <a:avLst/>
            <a:gdLst/>
            <a:ahLst/>
            <a:cxnLst>
              <a:cxn ang="0">
                <a:pos x="126" y="56"/>
              </a:cxn>
              <a:cxn ang="0">
                <a:pos x="48" y="104"/>
              </a:cxn>
              <a:cxn ang="0">
                <a:pos x="0" y="160"/>
              </a:cxn>
              <a:cxn ang="0">
                <a:pos x="23" y="233"/>
              </a:cxn>
              <a:cxn ang="0">
                <a:pos x="48" y="296"/>
              </a:cxn>
              <a:cxn ang="0">
                <a:pos x="48" y="352"/>
              </a:cxn>
              <a:cxn ang="0">
                <a:pos x="144" y="385"/>
              </a:cxn>
              <a:cxn ang="0">
                <a:pos x="230" y="321"/>
              </a:cxn>
              <a:cxn ang="0">
                <a:pos x="303" y="264"/>
              </a:cxn>
              <a:cxn ang="0">
                <a:pos x="415" y="289"/>
              </a:cxn>
              <a:cxn ang="0">
                <a:pos x="470" y="241"/>
              </a:cxn>
              <a:cxn ang="0">
                <a:pos x="470" y="160"/>
              </a:cxn>
              <a:cxn ang="0">
                <a:pos x="374" y="81"/>
              </a:cxn>
              <a:cxn ang="0">
                <a:pos x="336" y="0"/>
              </a:cxn>
              <a:cxn ang="0">
                <a:pos x="223" y="0"/>
              </a:cxn>
              <a:cxn ang="0">
                <a:pos x="126" y="56"/>
              </a:cxn>
            </a:cxnLst>
            <a:rect l="0" t="0" r="r" b="b"/>
            <a:pathLst>
              <a:path w="470" h="385">
                <a:moveTo>
                  <a:pt x="126" y="56"/>
                </a:moveTo>
                <a:lnTo>
                  <a:pt x="48" y="104"/>
                </a:lnTo>
                <a:lnTo>
                  <a:pt x="0" y="160"/>
                </a:lnTo>
                <a:lnTo>
                  <a:pt x="23" y="233"/>
                </a:lnTo>
                <a:lnTo>
                  <a:pt x="48" y="296"/>
                </a:lnTo>
                <a:lnTo>
                  <a:pt x="48" y="352"/>
                </a:lnTo>
                <a:lnTo>
                  <a:pt x="144" y="385"/>
                </a:lnTo>
                <a:lnTo>
                  <a:pt x="230" y="321"/>
                </a:lnTo>
                <a:lnTo>
                  <a:pt x="303" y="264"/>
                </a:lnTo>
                <a:lnTo>
                  <a:pt x="415" y="289"/>
                </a:lnTo>
                <a:lnTo>
                  <a:pt x="470" y="241"/>
                </a:lnTo>
                <a:lnTo>
                  <a:pt x="470" y="160"/>
                </a:lnTo>
                <a:lnTo>
                  <a:pt x="374" y="81"/>
                </a:lnTo>
                <a:lnTo>
                  <a:pt x="336" y="0"/>
                </a:lnTo>
                <a:lnTo>
                  <a:pt x="223" y="0"/>
                </a:lnTo>
                <a:lnTo>
                  <a:pt x="126" y="56"/>
                </a:lnTo>
                <a:close/>
              </a:path>
            </a:pathLst>
          </a:custGeom>
          <a:solidFill>
            <a:srgbClr val="C763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25" name="Freeform 233"/>
          <p:cNvSpPr>
            <a:spLocks/>
          </p:cNvSpPr>
          <p:nvPr/>
        </p:nvSpPr>
        <p:spPr bwMode="auto">
          <a:xfrm>
            <a:off x="1652588" y="2314575"/>
            <a:ext cx="746125" cy="611188"/>
          </a:xfrm>
          <a:custGeom>
            <a:avLst/>
            <a:gdLst/>
            <a:ahLst/>
            <a:cxnLst>
              <a:cxn ang="0">
                <a:pos x="126" y="56"/>
              </a:cxn>
              <a:cxn ang="0">
                <a:pos x="48" y="104"/>
              </a:cxn>
              <a:cxn ang="0">
                <a:pos x="0" y="160"/>
              </a:cxn>
              <a:cxn ang="0">
                <a:pos x="23" y="233"/>
              </a:cxn>
              <a:cxn ang="0">
                <a:pos x="48" y="296"/>
              </a:cxn>
              <a:cxn ang="0">
                <a:pos x="48" y="352"/>
              </a:cxn>
              <a:cxn ang="0">
                <a:pos x="144" y="385"/>
              </a:cxn>
              <a:cxn ang="0">
                <a:pos x="230" y="321"/>
              </a:cxn>
              <a:cxn ang="0">
                <a:pos x="303" y="264"/>
              </a:cxn>
              <a:cxn ang="0">
                <a:pos x="415" y="289"/>
              </a:cxn>
              <a:cxn ang="0">
                <a:pos x="470" y="241"/>
              </a:cxn>
              <a:cxn ang="0">
                <a:pos x="470" y="160"/>
              </a:cxn>
              <a:cxn ang="0">
                <a:pos x="374" y="81"/>
              </a:cxn>
              <a:cxn ang="0">
                <a:pos x="336" y="0"/>
              </a:cxn>
              <a:cxn ang="0">
                <a:pos x="223" y="0"/>
              </a:cxn>
              <a:cxn ang="0">
                <a:pos x="126" y="56"/>
              </a:cxn>
            </a:cxnLst>
            <a:rect l="0" t="0" r="r" b="b"/>
            <a:pathLst>
              <a:path w="470" h="385">
                <a:moveTo>
                  <a:pt x="126" y="56"/>
                </a:moveTo>
                <a:lnTo>
                  <a:pt x="48" y="104"/>
                </a:lnTo>
                <a:lnTo>
                  <a:pt x="0" y="160"/>
                </a:lnTo>
                <a:lnTo>
                  <a:pt x="23" y="233"/>
                </a:lnTo>
                <a:lnTo>
                  <a:pt x="48" y="296"/>
                </a:lnTo>
                <a:lnTo>
                  <a:pt x="48" y="352"/>
                </a:lnTo>
                <a:lnTo>
                  <a:pt x="144" y="385"/>
                </a:lnTo>
                <a:lnTo>
                  <a:pt x="230" y="321"/>
                </a:lnTo>
                <a:lnTo>
                  <a:pt x="303" y="264"/>
                </a:lnTo>
                <a:lnTo>
                  <a:pt x="415" y="289"/>
                </a:lnTo>
                <a:lnTo>
                  <a:pt x="470" y="241"/>
                </a:lnTo>
                <a:lnTo>
                  <a:pt x="470" y="160"/>
                </a:lnTo>
                <a:lnTo>
                  <a:pt x="374" y="81"/>
                </a:lnTo>
                <a:lnTo>
                  <a:pt x="336" y="0"/>
                </a:lnTo>
                <a:lnTo>
                  <a:pt x="223" y="0"/>
                </a:lnTo>
                <a:lnTo>
                  <a:pt x="126" y="5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26" name="Freeform 234"/>
          <p:cNvSpPr>
            <a:spLocks/>
          </p:cNvSpPr>
          <p:nvPr/>
        </p:nvSpPr>
        <p:spPr bwMode="auto">
          <a:xfrm>
            <a:off x="2033588" y="3025775"/>
            <a:ext cx="862012" cy="485775"/>
          </a:xfrm>
          <a:custGeom>
            <a:avLst/>
            <a:gdLst/>
            <a:ahLst/>
            <a:cxnLst>
              <a:cxn ang="0">
                <a:pos x="0" y="89"/>
              </a:cxn>
              <a:cxn ang="0">
                <a:pos x="15" y="185"/>
              </a:cxn>
              <a:cxn ang="0">
                <a:pos x="71" y="258"/>
              </a:cxn>
              <a:cxn ang="0">
                <a:pos x="263" y="306"/>
              </a:cxn>
              <a:cxn ang="0">
                <a:pos x="374" y="225"/>
              </a:cxn>
              <a:cxn ang="0">
                <a:pos x="447" y="137"/>
              </a:cxn>
              <a:cxn ang="0">
                <a:pos x="543" y="96"/>
              </a:cxn>
              <a:cxn ang="0">
                <a:pos x="455" y="8"/>
              </a:cxn>
              <a:cxn ang="0">
                <a:pos x="278" y="0"/>
              </a:cxn>
              <a:cxn ang="0">
                <a:pos x="223" y="48"/>
              </a:cxn>
              <a:cxn ang="0">
                <a:pos x="111" y="18"/>
              </a:cxn>
              <a:cxn ang="0">
                <a:pos x="0" y="89"/>
              </a:cxn>
            </a:cxnLst>
            <a:rect l="0" t="0" r="r" b="b"/>
            <a:pathLst>
              <a:path w="543" h="306">
                <a:moveTo>
                  <a:pt x="0" y="89"/>
                </a:moveTo>
                <a:lnTo>
                  <a:pt x="15" y="185"/>
                </a:lnTo>
                <a:lnTo>
                  <a:pt x="71" y="258"/>
                </a:lnTo>
                <a:lnTo>
                  <a:pt x="263" y="306"/>
                </a:lnTo>
                <a:lnTo>
                  <a:pt x="374" y="225"/>
                </a:lnTo>
                <a:lnTo>
                  <a:pt x="447" y="137"/>
                </a:lnTo>
                <a:lnTo>
                  <a:pt x="543" y="96"/>
                </a:lnTo>
                <a:lnTo>
                  <a:pt x="455" y="8"/>
                </a:lnTo>
                <a:lnTo>
                  <a:pt x="278" y="0"/>
                </a:lnTo>
                <a:lnTo>
                  <a:pt x="223" y="48"/>
                </a:lnTo>
                <a:lnTo>
                  <a:pt x="111" y="18"/>
                </a:lnTo>
                <a:lnTo>
                  <a:pt x="0" y="89"/>
                </a:lnTo>
                <a:close/>
              </a:path>
            </a:pathLst>
          </a:custGeom>
          <a:solidFill>
            <a:srgbClr val="C763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27" name="Freeform 235"/>
          <p:cNvSpPr>
            <a:spLocks/>
          </p:cNvSpPr>
          <p:nvPr/>
        </p:nvSpPr>
        <p:spPr bwMode="auto">
          <a:xfrm>
            <a:off x="2033588" y="3025775"/>
            <a:ext cx="862012" cy="485775"/>
          </a:xfrm>
          <a:custGeom>
            <a:avLst/>
            <a:gdLst/>
            <a:ahLst/>
            <a:cxnLst>
              <a:cxn ang="0">
                <a:pos x="0" y="89"/>
              </a:cxn>
              <a:cxn ang="0">
                <a:pos x="15" y="185"/>
              </a:cxn>
              <a:cxn ang="0">
                <a:pos x="71" y="258"/>
              </a:cxn>
              <a:cxn ang="0">
                <a:pos x="263" y="306"/>
              </a:cxn>
              <a:cxn ang="0">
                <a:pos x="374" y="225"/>
              </a:cxn>
              <a:cxn ang="0">
                <a:pos x="447" y="137"/>
              </a:cxn>
              <a:cxn ang="0">
                <a:pos x="543" y="96"/>
              </a:cxn>
              <a:cxn ang="0">
                <a:pos x="455" y="8"/>
              </a:cxn>
              <a:cxn ang="0">
                <a:pos x="278" y="0"/>
              </a:cxn>
              <a:cxn ang="0">
                <a:pos x="223" y="48"/>
              </a:cxn>
              <a:cxn ang="0">
                <a:pos x="111" y="18"/>
              </a:cxn>
              <a:cxn ang="0">
                <a:pos x="0" y="89"/>
              </a:cxn>
            </a:cxnLst>
            <a:rect l="0" t="0" r="r" b="b"/>
            <a:pathLst>
              <a:path w="543" h="306">
                <a:moveTo>
                  <a:pt x="0" y="89"/>
                </a:moveTo>
                <a:lnTo>
                  <a:pt x="15" y="185"/>
                </a:lnTo>
                <a:lnTo>
                  <a:pt x="71" y="258"/>
                </a:lnTo>
                <a:lnTo>
                  <a:pt x="263" y="306"/>
                </a:lnTo>
                <a:lnTo>
                  <a:pt x="374" y="225"/>
                </a:lnTo>
                <a:lnTo>
                  <a:pt x="447" y="137"/>
                </a:lnTo>
                <a:lnTo>
                  <a:pt x="543" y="96"/>
                </a:lnTo>
                <a:lnTo>
                  <a:pt x="455" y="8"/>
                </a:lnTo>
                <a:lnTo>
                  <a:pt x="278" y="0"/>
                </a:lnTo>
                <a:lnTo>
                  <a:pt x="223" y="48"/>
                </a:lnTo>
                <a:lnTo>
                  <a:pt x="111" y="18"/>
                </a:lnTo>
                <a:lnTo>
                  <a:pt x="0" y="8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28" name="Freeform 236"/>
          <p:cNvSpPr>
            <a:spLocks/>
          </p:cNvSpPr>
          <p:nvPr/>
        </p:nvSpPr>
        <p:spPr bwMode="auto">
          <a:xfrm>
            <a:off x="2703513" y="2238375"/>
            <a:ext cx="561975" cy="674688"/>
          </a:xfrm>
          <a:custGeom>
            <a:avLst/>
            <a:gdLst/>
            <a:ahLst/>
            <a:cxnLst>
              <a:cxn ang="0">
                <a:pos x="58" y="0"/>
              </a:cxn>
              <a:cxn ang="0">
                <a:pos x="0" y="119"/>
              </a:cxn>
              <a:cxn ang="0">
                <a:pos x="0" y="264"/>
              </a:cxn>
              <a:cxn ang="0">
                <a:pos x="162" y="344"/>
              </a:cxn>
              <a:cxn ang="0">
                <a:pos x="202" y="425"/>
              </a:cxn>
              <a:cxn ang="0">
                <a:pos x="306" y="344"/>
              </a:cxn>
              <a:cxn ang="0">
                <a:pos x="337" y="256"/>
              </a:cxn>
              <a:cxn ang="0">
                <a:pos x="281" y="185"/>
              </a:cxn>
              <a:cxn ang="0">
                <a:pos x="354" y="104"/>
              </a:cxn>
              <a:cxn ang="0">
                <a:pos x="314" y="0"/>
              </a:cxn>
              <a:cxn ang="0">
                <a:pos x="217" y="15"/>
              </a:cxn>
              <a:cxn ang="0">
                <a:pos x="58" y="0"/>
              </a:cxn>
            </a:cxnLst>
            <a:rect l="0" t="0" r="r" b="b"/>
            <a:pathLst>
              <a:path w="354" h="425">
                <a:moveTo>
                  <a:pt x="58" y="0"/>
                </a:moveTo>
                <a:lnTo>
                  <a:pt x="0" y="119"/>
                </a:lnTo>
                <a:lnTo>
                  <a:pt x="0" y="264"/>
                </a:lnTo>
                <a:lnTo>
                  <a:pt x="162" y="344"/>
                </a:lnTo>
                <a:lnTo>
                  <a:pt x="202" y="425"/>
                </a:lnTo>
                <a:lnTo>
                  <a:pt x="306" y="344"/>
                </a:lnTo>
                <a:lnTo>
                  <a:pt x="337" y="256"/>
                </a:lnTo>
                <a:lnTo>
                  <a:pt x="281" y="185"/>
                </a:lnTo>
                <a:lnTo>
                  <a:pt x="354" y="104"/>
                </a:lnTo>
                <a:lnTo>
                  <a:pt x="314" y="0"/>
                </a:lnTo>
                <a:lnTo>
                  <a:pt x="217" y="15"/>
                </a:lnTo>
                <a:lnTo>
                  <a:pt x="58" y="0"/>
                </a:lnTo>
                <a:close/>
              </a:path>
            </a:pathLst>
          </a:custGeom>
          <a:solidFill>
            <a:srgbClr val="C763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29" name="Freeform 237"/>
          <p:cNvSpPr>
            <a:spLocks/>
          </p:cNvSpPr>
          <p:nvPr/>
        </p:nvSpPr>
        <p:spPr bwMode="auto">
          <a:xfrm>
            <a:off x="2703513" y="2238375"/>
            <a:ext cx="561975" cy="674688"/>
          </a:xfrm>
          <a:custGeom>
            <a:avLst/>
            <a:gdLst/>
            <a:ahLst/>
            <a:cxnLst>
              <a:cxn ang="0">
                <a:pos x="58" y="0"/>
              </a:cxn>
              <a:cxn ang="0">
                <a:pos x="0" y="119"/>
              </a:cxn>
              <a:cxn ang="0">
                <a:pos x="0" y="264"/>
              </a:cxn>
              <a:cxn ang="0">
                <a:pos x="162" y="344"/>
              </a:cxn>
              <a:cxn ang="0">
                <a:pos x="202" y="425"/>
              </a:cxn>
              <a:cxn ang="0">
                <a:pos x="306" y="344"/>
              </a:cxn>
              <a:cxn ang="0">
                <a:pos x="337" y="256"/>
              </a:cxn>
              <a:cxn ang="0">
                <a:pos x="281" y="185"/>
              </a:cxn>
              <a:cxn ang="0">
                <a:pos x="354" y="104"/>
              </a:cxn>
              <a:cxn ang="0">
                <a:pos x="314" y="0"/>
              </a:cxn>
              <a:cxn ang="0">
                <a:pos x="217" y="15"/>
              </a:cxn>
              <a:cxn ang="0">
                <a:pos x="58" y="0"/>
              </a:cxn>
            </a:cxnLst>
            <a:rect l="0" t="0" r="r" b="b"/>
            <a:pathLst>
              <a:path w="354" h="425">
                <a:moveTo>
                  <a:pt x="58" y="0"/>
                </a:moveTo>
                <a:lnTo>
                  <a:pt x="0" y="119"/>
                </a:lnTo>
                <a:lnTo>
                  <a:pt x="0" y="264"/>
                </a:lnTo>
                <a:lnTo>
                  <a:pt x="162" y="344"/>
                </a:lnTo>
                <a:lnTo>
                  <a:pt x="202" y="425"/>
                </a:lnTo>
                <a:lnTo>
                  <a:pt x="306" y="344"/>
                </a:lnTo>
                <a:lnTo>
                  <a:pt x="337" y="256"/>
                </a:lnTo>
                <a:lnTo>
                  <a:pt x="281" y="185"/>
                </a:lnTo>
                <a:lnTo>
                  <a:pt x="354" y="104"/>
                </a:lnTo>
                <a:lnTo>
                  <a:pt x="314" y="0"/>
                </a:lnTo>
                <a:lnTo>
                  <a:pt x="217" y="15"/>
                </a:lnTo>
                <a:lnTo>
                  <a:pt x="58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30" name="Freeform 238"/>
          <p:cNvSpPr>
            <a:spLocks/>
          </p:cNvSpPr>
          <p:nvPr/>
        </p:nvSpPr>
        <p:spPr bwMode="auto">
          <a:xfrm>
            <a:off x="1377950" y="2168525"/>
            <a:ext cx="228600" cy="2286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73"/>
              </a:cxn>
              <a:cxn ang="0">
                <a:pos x="73" y="144"/>
              </a:cxn>
              <a:cxn ang="0">
                <a:pos x="0" y="144"/>
              </a:cxn>
              <a:cxn ang="0">
                <a:pos x="0" y="0"/>
              </a:cxn>
              <a:cxn ang="0">
                <a:pos x="144" y="0"/>
              </a:cxn>
            </a:cxnLst>
            <a:rect l="0" t="0" r="r" b="b"/>
            <a:pathLst>
              <a:path w="144" h="144">
                <a:moveTo>
                  <a:pt x="144" y="0"/>
                </a:moveTo>
                <a:lnTo>
                  <a:pt x="144" y="73"/>
                </a:lnTo>
                <a:lnTo>
                  <a:pt x="73" y="144"/>
                </a:lnTo>
                <a:lnTo>
                  <a:pt x="0" y="144"/>
                </a:lnTo>
                <a:lnTo>
                  <a:pt x="0" y="0"/>
                </a:lnTo>
                <a:lnTo>
                  <a:pt x="144" y="0"/>
                </a:lnTo>
                <a:close/>
              </a:path>
            </a:pathLst>
          </a:custGeom>
          <a:solidFill>
            <a:srgbClr val="C763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31" name="Freeform 239"/>
          <p:cNvSpPr>
            <a:spLocks/>
          </p:cNvSpPr>
          <p:nvPr/>
        </p:nvSpPr>
        <p:spPr bwMode="auto">
          <a:xfrm>
            <a:off x="1377950" y="2168525"/>
            <a:ext cx="228600" cy="2286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73"/>
              </a:cxn>
              <a:cxn ang="0">
                <a:pos x="73" y="144"/>
              </a:cxn>
              <a:cxn ang="0">
                <a:pos x="0" y="144"/>
              </a:cxn>
              <a:cxn ang="0">
                <a:pos x="0" y="0"/>
              </a:cxn>
              <a:cxn ang="0">
                <a:pos x="144" y="0"/>
              </a:cxn>
            </a:cxnLst>
            <a:rect l="0" t="0" r="r" b="b"/>
            <a:pathLst>
              <a:path w="144" h="144">
                <a:moveTo>
                  <a:pt x="144" y="0"/>
                </a:moveTo>
                <a:lnTo>
                  <a:pt x="144" y="73"/>
                </a:lnTo>
                <a:lnTo>
                  <a:pt x="73" y="144"/>
                </a:lnTo>
                <a:lnTo>
                  <a:pt x="0" y="144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32" name="Freeform 240"/>
          <p:cNvSpPr>
            <a:spLocks/>
          </p:cNvSpPr>
          <p:nvPr/>
        </p:nvSpPr>
        <p:spPr bwMode="auto">
          <a:xfrm>
            <a:off x="1377950" y="2971800"/>
            <a:ext cx="573088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71"/>
              </a:cxn>
              <a:cxn ang="0">
                <a:pos x="144" y="144"/>
              </a:cxn>
              <a:cxn ang="0">
                <a:pos x="144" y="288"/>
              </a:cxn>
              <a:cxn ang="0">
                <a:pos x="217" y="288"/>
              </a:cxn>
              <a:cxn ang="0">
                <a:pos x="288" y="288"/>
              </a:cxn>
              <a:cxn ang="0">
                <a:pos x="361" y="359"/>
              </a:cxn>
              <a:cxn ang="0">
                <a:pos x="361" y="432"/>
              </a:cxn>
              <a:cxn ang="0">
                <a:pos x="0" y="432"/>
              </a:cxn>
              <a:cxn ang="0">
                <a:pos x="0" y="0"/>
              </a:cxn>
            </a:cxnLst>
            <a:rect l="0" t="0" r="r" b="b"/>
            <a:pathLst>
              <a:path w="361" h="432">
                <a:moveTo>
                  <a:pt x="0" y="0"/>
                </a:moveTo>
                <a:lnTo>
                  <a:pt x="73" y="71"/>
                </a:lnTo>
                <a:lnTo>
                  <a:pt x="144" y="144"/>
                </a:lnTo>
                <a:lnTo>
                  <a:pt x="144" y="288"/>
                </a:lnTo>
                <a:lnTo>
                  <a:pt x="217" y="288"/>
                </a:lnTo>
                <a:lnTo>
                  <a:pt x="288" y="288"/>
                </a:lnTo>
                <a:lnTo>
                  <a:pt x="361" y="359"/>
                </a:lnTo>
                <a:lnTo>
                  <a:pt x="361" y="432"/>
                </a:lnTo>
                <a:lnTo>
                  <a:pt x="0" y="432"/>
                </a:lnTo>
                <a:lnTo>
                  <a:pt x="0" y="0"/>
                </a:lnTo>
                <a:close/>
              </a:path>
            </a:pathLst>
          </a:custGeom>
          <a:solidFill>
            <a:srgbClr val="C763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33" name="Freeform 241"/>
          <p:cNvSpPr>
            <a:spLocks/>
          </p:cNvSpPr>
          <p:nvPr/>
        </p:nvSpPr>
        <p:spPr bwMode="auto">
          <a:xfrm>
            <a:off x="1377950" y="2971800"/>
            <a:ext cx="573088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71"/>
              </a:cxn>
              <a:cxn ang="0">
                <a:pos x="144" y="144"/>
              </a:cxn>
              <a:cxn ang="0">
                <a:pos x="144" y="288"/>
              </a:cxn>
              <a:cxn ang="0">
                <a:pos x="217" y="288"/>
              </a:cxn>
              <a:cxn ang="0">
                <a:pos x="288" y="288"/>
              </a:cxn>
              <a:cxn ang="0">
                <a:pos x="361" y="359"/>
              </a:cxn>
              <a:cxn ang="0">
                <a:pos x="361" y="432"/>
              </a:cxn>
              <a:cxn ang="0">
                <a:pos x="0" y="432"/>
              </a:cxn>
              <a:cxn ang="0">
                <a:pos x="0" y="0"/>
              </a:cxn>
            </a:cxnLst>
            <a:rect l="0" t="0" r="r" b="b"/>
            <a:pathLst>
              <a:path w="361" h="432">
                <a:moveTo>
                  <a:pt x="0" y="0"/>
                </a:moveTo>
                <a:lnTo>
                  <a:pt x="73" y="71"/>
                </a:lnTo>
                <a:lnTo>
                  <a:pt x="144" y="144"/>
                </a:lnTo>
                <a:lnTo>
                  <a:pt x="144" y="288"/>
                </a:lnTo>
                <a:lnTo>
                  <a:pt x="217" y="288"/>
                </a:lnTo>
                <a:lnTo>
                  <a:pt x="288" y="288"/>
                </a:lnTo>
                <a:lnTo>
                  <a:pt x="361" y="359"/>
                </a:lnTo>
                <a:lnTo>
                  <a:pt x="361" y="432"/>
                </a:lnTo>
                <a:lnTo>
                  <a:pt x="0" y="43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34" name="Freeform 242"/>
          <p:cNvSpPr>
            <a:spLocks/>
          </p:cNvSpPr>
          <p:nvPr/>
        </p:nvSpPr>
        <p:spPr bwMode="auto">
          <a:xfrm>
            <a:off x="3094038" y="2284413"/>
            <a:ext cx="569912" cy="1373187"/>
          </a:xfrm>
          <a:custGeom>
            <a:avLst/>
            <a:gdLst/>
            <a:ahLst/>
            <a:cxnLst>
              <a:cxn ang="0">
                <a:pos x="359" y="504"/>
              </a:cxn>
              <a:cxn ang="0">
                <a:pos x="215" y="504"/>
              </a:cxn>
              <a:cxn ang="0">
                <a:pos x="71" y="504"/>
              </a:cxn>
              <a:cxn ang="0">
                <a:pos x="71" y="577"/>
              </a:cxn>
              <a:cxn ang="0">
                <a:pos x="0" y="648"/>
              </a:cxn>
              <a:cxn ang="0">
                <a:pos x="0" y="721"/>
              </a:cxn>
              <a:cxn ang="0">
                <a:pos x="71" y="792"/>
              </a:cxn>
              <a:cxn ang="0">
                <a:pos x="144" y="865"/>
              </a:cxn>
              <a:cxn ang="0">
                <a:pos x="359" y="865"/>
              </a:cxn>
              <a:cxn ang="0">
                <a:pos x="359" y="504"/>
              </a:cxn>
              <a:cxn ang="0">
                <a:pos x="359" y="0"/>
              </a:cxn>
              <a:cxn ang="0">
                <a:pos x="288" y="71"/>
              </a:cxn>
              <a:cxn ang="0">
                <a:pos x="215" y="144"/>
              </a:cxn>
              <a:cxn ang="0">
                <a:pos x="288" y="215"/>
              </a:cxn>
              <a:cxn ang="0">
                <a:pos x="359" y="144"/>
              </a:cxn>
              <a:cxn ang="0">
                <a:pos x="359" y="0"/>
              </a:cxn>
              <a:cxn ang="0">
                <a:pos x="359" y="504"/>
              </a:cxn>
            </a:cxnLst>
            <a:rect l="0" t="0" r="r" b="b"/>
            <a:pathLst>
              <a:path w="359" h="865">
                <a:moveTo>
                  <a:pt x="359" y="504"/>
                </a:moveTo>
                <a:lnTo>
                  <a:pt x="215" y="504"/>
                </a:lnTo>
                <a:lnTo>
                  <a:pt x="71" y="504"/>
                </a:lnTo>
                <a:lnTo>
                  <a:pt x="71" y="577"/>
                </a:lnTo>
                <a:lnTo>
                  <a:pt x="0" y="648"/>
                </a:lnTo>
                <a:lnTo>
                  <a:pt x="0" y="721"/>
                </a:lnTo>
                <a:lnTo>
                  <a:pt x="71" y="792"/>
                </a:lnTo>
                <a:lnTo>
                  <a:pt x="144" y="865"/>
                </a:lnTo>
                <a:lnTo>
                  <a:pt x="359" y="865"/>
                </a:lnTo>
                <a:lnTo>
                  <a:pt x="359" y="504"/>
                </a:lnTo>
                <a:lnTo>
                  <a:pt x="359" y="0"/>
                </a:lnTo>
                <a:lnTo>
                  <a:pt x="288" y="71"/>
                </a:lnTo>
                <a:lnTo>
                  <a:pt x="215" y="144"/>
                </a:lnTo>
                <a:lnTo>
                  <a:pt x="288" y="215"/>
                </a:lnTo>
                <a:lnTo>
                  <a:pt x="359" y="144"/>
                </a:lnTo>
                <a:lnTo>
                  <a:pt x="359" y="0"/>
                </a:lnTo>
                <a:lnTo>
                  <a:pt x="359" y="504"/>
                </a:lnTo>
                <a:close/>
              </a:path>
            </a:pathLst>
          </a:custGeom>
          <a:solidFill>
            <a:srgbClr val="C763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35" name="Freeform 243"/>
          <p:cNvSpPr>
            <a:spLocks/>
          </p:cNvSpPr>
          <p:nvPr/>
        </p:nvSpPr>
        <p:spPr bwMode="auto">
          <a:xfrm>
            <a:off x="3094038" y="2284413"/>
            <a:ext cx="569912" cy="1373187"/>
          </a:xfrm>
          <a:custGeom>
            <a:avLst/>
            <a:gdLst/>
            <a:ahLst/>
            <a:cxnLst>
              <a:cxn ang="0">
                <a:pos x="359" y="504"/>
              </a:cxn>
              <a:cxn ang="0">
                <a:pos x="215" y="504"/>
              </a:cxn>
              <a:cxn ang="0">
                <a:pos x="71" y="504"/>
              </a:cxn>
              <a:cxn ang="0">
                <a:pos x="71" y="577"/>
              </a:cxn>
              <a:cxn ang="0">
                <a:pos x="0" y="648"/>
              </a:cxn>
              <a:cxn ang="0">
                <a:pos x="0" y="721"/>
              </a:cxn>
              <a:cxn ang="0">
                <a:pos x="71" y="792"/>
              </a:cxn>
              <a:cxn ang="0">
                <a:pos x="144" y="865"/>
              </a:cxn>
              <a:cxn ang="0">
                <a:pos x="359" y="865"/>
              </a:cxn>
              <a:cxn ang="0">
                <a:pos x="359" y="504"/>
              </a:cxn>
              <a:cxn ang="0">
                <a:pos x="359" y="0"/>
              </a:cxn>
              <a:cxn ang="0">
                <a:pos x="288" y="71"/>
              </a:cxn>
              <a:cxn ang="0">
                <a:pos x="215" y="144"/>
              </a:cxn>
              <a:cxn ang="0">
                <a:pos x="288" y="215"/>
              </a:cxn>
              <a:cxn ang="0">
                <a:pos x="359" y="144"/>
              </a:cxn>
              <a:cxn ang="0">
                <a:pos x="359" y="0"/>
              </a:cxn>
            </a:cxnLst>
            <a:rect l="0" t="0" r="r" b="b"/>
            <a:pathLst>
              <a:path w="359" h="865">
                <a:moveTo>
                  <a:pt x="359" y="504"/>
                </a:moveTo>
                <a:lnTo>
                  <a:pt x="215" y="504"/>
                </a:lnTo>
                <a:lnTo>
                  <a:pt x="71" y="504"/>
                </a:lnTo>
                <a:lnTo>
                  <a:pt x="71" y="577"/>
                </a:lnTo>
                <a:lnTo>
                  <a:pt x="0" y="648"/>
                </a:lnTo>
                <a:lnTo>
                  <a:pt x="0" y="721"/>
                </a:lnTo>
                <a:lnTo>
                  <a:pt x="71" y="792"/>
                </a:lnTo>
                <a:lnTo>
                  <a:pt x="144" y="865"/>
                </a:lnTo>
                <a:lnTo>
                  <a:pt x="359" y="865"/>
                </a:lnTo>
                <a:lnTo>
                  <a:pt x="359" y="504"/>
                </a:lnTo>
                <a:lnTo>
                  <a:pt x="359" y="0"/>
                </a:lnTo>
                <a:lnTo>
                  <a:pt x="288" y="71"/>
                </a:lnTo>
                <a:lnTo>
                  <a:pt x="215" y="144"/>
                </a:lnTo>
                <a:lnTo>
                  <a:pt x="288" y="215"/>
                </a:lnTo>
                <a:lnTo>
                  <a:pt x="359" y="144"/>
                </a:lnTo>
                <a:lnTo>
                  <a:pt x="359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39" name="Rectangle 247"/>
          <p:cNvSpPr>
            <a:spLocks noChangeArrowheads="1"/>
          </p:cNvSpPr>
          <p:nvPr/>
        </p:nvSpPr>
        <p:spPr bwMode="auto">
          <a:xfrm>
            <a:off x="4941888" y="2740025"/>
            <a:ext cx="357187" cy="331788"/>
          </a:xfrm>
          <a:prstGeom prst="rect">
            <a:avLst/>
          </a:prstGeom>
          <a:solidFill>
            <a:srgbClr val="00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040" name="Line 248"/>
          <p:cNvSpPr>
            <a:spLocks noChangeShapeType="1"/>
          </p:cNvSpPr>
          <p:nvPr/>
        </p:nvSpPr>
        <p:spPr bwMode="auto">
          <a:xfrm>
            <a:off x="4832350" y="3167063"/>
            <a:ext cx="1219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054" name="Text Box 262"/>
          <p:cNvSpPr txBox="1">
            <a:spLocks noChangeArrowheads="1"/>
          </p:cNvSpPr>
          <p:nvPr/>
        </p:nvSpPr>
        <p:spPr bwMode="auto">
          <a:xfrm>
            <a:off x="4038600" y="2895600"/>
            <a:ext cx="838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n =</a:t>
            </a:r>
          </a:p>
        </p:txBody>
      </p:sp>
      <p:sp>
        <p:nvSpPr>
          <p:cNvPr id="34055" name="Text Box 263"/>
          <p:cNvSpPr txBox="1">
            <a:spLocks noChangeArrowheads="1"/>
          </p:cNvSpPr>
          <p:nvPr/>
        </p:nvSpPr>
        <p:spPr bwMode="auto">
          <a:xfrm>
            <a:off x="4876800" y="3200400"/>
            <a:ext cx="1371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total area</a:t>
            </a:r>
          </a:p>
        </p:txBody>
      </p:sp>
      <p:sp>
        <p:nvSpPr>
          <p:cNvPr id="34056" name="Text Box 264"/>
          <p:cNvSpPr txBox="1">
            <a:spLocks noChangeArrowheads="1"/>
          </p:cNvSpPr>
          <p:nvPr/>
        </p:nvSpPr>
        <p:spPr bwMode="auto">
          <a:xfrm>
            <a:off x="5334000" y="2667000"/>
            <a:ext cx="838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area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142999" y="4191000"/>
          <a:ext cx="290904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431640" progId="Equation.3">
                  <p:embed/>
                </p:oleObj>
              </mc:Choice>
              <mc:Fallback>
                <p:oleObj name="Equation" r:id="rId2" imgW="14983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42999" y="4191000"/>
                        <a:ext cx="290904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204912" y="5257799"/>
          <a:ext cx="1602441" cy="764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04912" y="5257799"/>
                        <a:ext cx="1602441" cy="7642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Effective Porosity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14400" y="1981200"/>
            <a:ext cx="5083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Not all voids in the soil conduct flow.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4953000" y="2971800"/>
            <a:ext cx="3316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-30000">
                <a:latin typeface="Arial" pitchFamily="34" charset="0"/>
                <a:cs typeface="Arial" pitchFamily="34" charset="0"/>
              </a:rPr>
              <a:t>e</a:t>
            </a:r>
            <a:r>
              <a:rPr lang="en-US" sz="2400">
                <a:latin typeface="Arial" pitchFamily="34" charset="0"/>
                <a:cs typeface="Arial" pitchFamily="34" charset="0"/>
              </a:rPr>
              <a:t> = "effective" porosity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4572000" y="4495800"/>
            <a:ext cx="4349750" cy="4572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  where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sz="2400" baseline="-25000" dirty="0" err="1">
                <a:latin typeface="Arial" pitchFamily="34" charset="0"/>
                <a:cs typeface="Arial" pitchFamily="34" charset="0"/>
              </a:rPr>
              <a:t>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actual area of flow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5257800" y="3657599"/>
          <a:ext cx="685800" cy="733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393480" progId="Equation.3">
                  <p:embed/>
                </p:oleObj>
              </mc:Choice>
              <mc:Fallback>
                <p:oleObj name="Equation" r:id="rId2" imgW="3682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257800" y="3657599"/>
                        <a:ext cx="685800" cy="7330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5257800" y="5257800"/>
          <a:ext cx="993228" cy="804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431640" progId="Equation.3">
                  <p:embed/>
                </p:oleObj>
              </mc:Choice>
              <mc:Fallback>
                <p:oleObj name="Equation" r:id="rId4" imgW="53316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257800" y="5257800"/>
                        <a:ext cx="993228" cy="804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457200" y="2895600"/>
          <a:ext cx="40671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066702" imgH="2552430" progId="Visio.Drawing.11">
                  <p:embed/>
                </p:oleObj>
              </mc:Choice>
              <mc:Fallback>
                <p:oleObj name="Visio" r:id="rId6" imgW="4066702" imgH="255243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40671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Effective Porosity, cont.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143000" y="1946275"/>
            <a:ext cx="6378575" cy="3387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6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3600" baseline="-300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3600" dirty="0" err="1">
                <a:latin typeface="Symbol" pitchFamily="18" charset="2"/>
                <a:cs typeface="Arial" pitchFamily="34" charset="0"/>
              </a:rPr>
              <a:t>l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n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600" dirty="0">
              <a:latin typeface="Arial" pitchFamily="34" charset="0"/>
              <a:cs typeface="Arial" pitchFamily="34" charset="0"/>
            </a:endParaRPr>
          </a:p>
          <a:p>
            <a:r>
              <a:rPr lang="en-US" sz="3600" dirty="0">
                <a:latin typeface="Symbol" pitchFamily="18" charset="2"/>
                <a:cs typeface="Arial" pitchFamily="34" charset="0"/>
              </a:rPr>
              <a:t>l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= effective porosity factor</a:t>
            </a:r>
          </a:p>
          <a:p>
            <a:r>
              <a:rPr lang="en-US" sz="3600" dirty="0">
                <a:latin typeface="Symbol" pitchFamily="18" charset="2"/>
                <a:cs typeface="Arial" pitchFamily="34" charset="0"/>
              </a:rPr>
              <a:t>l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is determined experimentally</a:t>
            </a:r>
          </a:p>
          <a:p>
            <a:r>
              <a:rPr lang="en-US" sz="3600" dirty="0">
                <a:latin typeface="Symbol" pitchFamily="18" charset="2"/>
                <a:cs typeface="Arial" pitchFamily="34" charset="0"/>
              </a:rPr>
              <a:t>l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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1 for sands and gravels</a:t>
            </a:r>
            <a:endParaRPr lang="en-US" sz="36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r>
              <a:rPr lang="en-US" sz="3600" dirty="0">
                <a:latin typeface="Symbol" pitchFamily="18" charset="2"/>
                <a:cs typeface="Arial" pitchFamily="34" charset="0"/>
              </a:rPr>
              <a:t>l</a:t>
            </a:r>
            <a:r>
              <a:rPr lang="en-US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 = 0.01 - 0.5 for clays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3211</TotalTime>
  <Words>286</Words>
  <Application>Microsoft Macintosh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Times</vt:lpstr>
      <vt:lpstr>Arial</vt:lpstr>
      <vt:lpstr>Calibri</vt:lpstr>
      <vt:lpstr>Corbel</vt:lpstr>
      <vt:lpstr>Symbol</vt:lpstr>
      <vt:lpstr>Times New Roman</vt:lpstr>
      <vt:lpstr>Wingdings</vt:lpstr>
      <vt:lpstr>Wingdings 2</vt:lpstr>
      <vt:lpstr>Wingdings 3</vt:lpstr>
      <vt:lpstr>Module</vt:lpstr>
      <vt:lpstr>Visio</vt:lpstr>
      <vt:lpstr>Equation</vt:lpstr>
      <vt:lpstr>Darcy’s Law - Introduction</vt:lpstr>
      <vt:lpstr>Darcy’s Experiment</vt:lpstr>
      <vt:lpstr>Darcy’s Law</vt:lpstr>
      <vt:lpstr>Alternate Formulation</vt:lpstr>
      <vt:lpstr>Darcian vs. Seepage Velocity</vt:lpstr>
      <vt:lpstr>Seepage Velocity</vt:lpstr>
      <vt:lpstr>Seepage Velocity, cont.</vt:lpstr>
      <vt:lpstr>Effective Porosity</vt:lpstr>
      <vt:lpstr>Effective Porosity, cont.</vt:lpstr>
      <vt:lpstr>Typical Values of K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Norm Jones</dc:creator>
  <cp:lastModifiedBy>Norm Jones</cp:lastModifiedBy>
  <cp:revision>100</cp:revision>
  <dcterms:created xsi:type="dcterms:W3CDTF">2003-01-07T23:29:47Z</dcterms:created>
  <dcterms:modified xsi:type="dcterms:W3CDTF">2025-01-14T16:07:59Z</dcterms:modified>
</cp:coreProperties>
</file>