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7" r:id="rId3"/>
    <p:sldId id="296" r:id="rId4"/>
    <p:sldId id="297" r:id="rId5"/>
    <p:sldId id="258" r:id="rId6"/>
    <p:sldId id="259" r:id="rId7"/>
    <p:sldId id="265" r:id="rId8"/>
    <p:sldId id="264" r:id="rId9"/>
    <p:sldId id="298" r:id="rId10"/>
    <p:sldId id="260" r:id="rId11"/>
    <p:sldId id="266" r:id="rId12"/>
    <p:sldId id="267" r:id="rId13"/>
    <p:sldId id="284" r:id="rId14"/>
    <p:sldId id="268" r:id="rId15"/>
    <p:sldId id="269" r:id="rId16"/>
    <p:sldId id="261" r:id="rId17"/>
    <p:sldId id="262" r:id="rId18"/>
    <p:sldId id="299" r:id="rId19"/>
    <p:sldId id="270" r:id="rId20"/>
    <p:sldId id="275" r:id="rId21"/>
    <p:sldId id="282" r:id="rId22"/>
    <p:sldId id="283" r:id="rId23"/>
    <p:sldId id="300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301" r:id="rId32"/>
    <p:sldId id="292" r:id="rId33"/>
    <p:sldId id="293" r:id="rId34"/>
    <p:sldId id="294" r:id="rId35"/>
    <p:sldId id="295" r:id="rId36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2"/>
    <p:restoredTop sz="94659"/>
  </p:normalViewPr>
  <p:slideViewPr>
    <p:cSldViewPr>
      <p:cViewPr varScale="1">
        <p:scale>
          <a:sx n="118" d="100"/>
          <a:sy n="118" d="100"/>
        </p:scale>
        <p:origin x="2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9B3B53A3-5A8F-47BE-B721-200D1C7C15B8}" type="datetimeFigureOut">
              <a:rPr lang="en-US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91EC2BF5-ECDC-42AD-B5B8-F2688BFEE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704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D4D090-233F-42FF-9ABD-EAA6B4A7BA48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F844-A17D-4304-99BD-FCB2DC53E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67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651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10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988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00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12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3844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4018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066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732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4035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3387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211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90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405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27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704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65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996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97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6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14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08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1FF844-A17D-4304-99BD-FCB2DC53EF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77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A79203-4F01-460E-B322-580A79B4FA5D}" type="datetimeFigureOut">
              <a:rPr lang="en-US" smtClean="0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508740-DEA8-4F93-802F-727F07CC4AF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8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620C18-2945-450B-A950-AD47B6948845}" type="datetimeFigureOut">
              <a:rPr lang="en-US" smtClean="0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85AB8B-7BF0-4203-908D-3F2AAFD2ACB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4771E9-A632-4553-9BB5-04CB657ADB81}" type="datetimeFigureOut">
              <a:rPr lang="en-US" smtClean="0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79B4BE-C20F-445D-9B4D-284FE78A648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943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CC5D60-3570-4951-9494-593945988111}" type="datetimeFigureOut">
              <a:rPr lang="en-US" smtClean="0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629088-F7D3-4535-8B78-F70A7D0CA6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67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10F89C-C03E-4DBF-813C-614418A55559}" type="datetimeFigureOut">
              <a:rPr lang="en-US" smtClean="0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0D8A9D-D976-44CA-938C-D6E0D79C7E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60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BB40C7-8876-4F25-AB02-546D51292467}" type="datetimeFigureOut">
              <a:rPr lang="en-US" smtClean="0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80A725-3C5E-414C-A1B1-43438C3436D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785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783835-305A-4ABA-9556-8EC6355B3418}" type="datetimeFigureOut">
              <a:rPr lang="en-US" smtClean="0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795C80-2090-4BEE-AE45-C40AAA91C5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04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AD5E72-2EAA-431B-851C-4F857814D417}" type="datetimeFigureOut">
              <a:rPr lang="en-US" smtClean="0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76A728-B389-4FEC-AF10-A33166546F4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83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F5BB2E-C9FD-457B-B1B3-64BA83F1BDD2}" type="datetimeFigureOut">
              <a:rPr lang="en-US" smtClean="0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7AA717-C087-4928-90B0-576E5DD772F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95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DFE275-DF62-4DA4-B40C-75DFE3554129}" type="datetimeFigureOut">
              <a:rPr lang="en-US" smtClean="0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E37D6-7664-4D0C-A80B-2B2EF6707DC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6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75639-E759-4A1A-80F7-AC7001B42B7F}" type="datetimeFigureOut">
              <a:rPr lang="en-US" smtClean="0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26C0C-6E0C-430C-ACC7-2176AF5F3B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128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553220-0837-475B-B718-6C793E17C538}" type="datetimeFigureOut">
              <a:rPr lang="en-US" smtClean="0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A27542-8350-4193-9A63-870A152E45C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11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52CC5D60-3570-4951-9494-593945988111}" type="datetimeFigureOut">
              <a:rPr lang="en-US" smtClean="0"/>
              <a:pPr>
                <a:defRPr/>
              </a:pPr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50629088-F7D3-4535-8B78-F70A7D0CA6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642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  <p:sldLayoutId id="2147483837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10" Type="http://schemas.openxmlformats.org/officeDocument/2006/relationships/image" Target="../media/image23.png"/><Relationship Id="rId4" Type="http://schemas.openxmlformats.org/officeDocument/2006/relationships/image" Target="../media/image8.emf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4" Type="http://schemas.openxmlformats.org/officeDocument/2006/relationships/image" Target="../media/image9.wmf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4" Type="http://schemas.openxmlformats.org/officeDocument/2006/relationships/image" Target="../media/image21.e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4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emf"/><Relationship Id="rId11" Type="http://schemas.openxmlformats.org/officeDocument/2006/relationships/image" Target="../media/image60.png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59.png"/><Relationship Id="rId4" Type="http://schemas.openxmlformats.org/officeDocument/2006/relationships/image" Target="../media/image24.wmf"/><Relationship Id="rId9" Type="http://schemas.openxmlformats.org/officeDocument/2006/relationships/image" Target="../media/image5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png"/><Relationship Id="rId4" Type="http://schemas.openxmlformats.org/officeDocument/2006/relationships/image" Target="../media/image4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emf"/><Relationship Id="rId4" Type="http://schemas.openxmlformats.org/officeDocument/2006/relationships/oleObject" Target="../embeddings/oleObject1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Limit Equilibrium Procedures</a:t>
            </a: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Part 1</a:t>
            </a:r>
          </a:p>
        </p:txBody>
      </p:sp>
      <p:sp>
        <p:nvSpPr>
          <p:cNvPr id="2048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CE 544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Infinite Slope Analysis</a:t>
            </a:r>
          </a:p>
        </p:txBody>
      </p:sp>
      <p:sp>
        <p:nvSpPr>
          <p:cNvPr id="5124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2263775"/>
          </a:xfrm>
        </p:spPr>
        <p:txBody>
          <a:bodyPr/>
          <a:lstStyle/>
          <a:p>
            <a:pPr eaLnBrk="1" hangingPunct="1"/>
            <a:r>
              <a:rPr lang="en-US"/>
              <a:t>Can be used as a reasonable approximation for cases with:</a:t>
            </a:r>
          </a:p>
          <a:p>
            <a:pPr lvl="1" eaLnBrk="1" hangingPunct="1"/>
            <a:r>
              <a:rPr lang="en-US"/>
              <a:t>Shallow firm strata</a:t>
            </a:r>
          </a:p>
          <a:p>
            <a:pPr lvl="1" eaLnBrk="1" hangingPunct="1"/>
            <a:r>
              <a:rPr lang="en-US"/>
              <a:t>Cohesionless materials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1676400" y="3276600"/>
          <a:ext cx="5319713" cy="336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319503" imgH="3364590" progId="Visio.Drawing.11">
                  <p:embed/>
                </p:oleObj>
              </mc:Choice>
              <mc:Fallback>
                <p:oleObj name="Visio" r:id="rId3" imgW="5319503" imgH="336459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76600"/>
                        <a:ext cx="5319713" cy="336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Infinite Slope Analysis</a:t>
            </a:r>
          </a:p>
        </p:txBody>
      </p:sp>
      <p:graphicFrame>
        <p:nvGraphicFramePr>
          <p:cNvPr id="6151" name="Object 9"/>
          <p:cNvGraphicFramePr>
            <a:graphicFrameLocks noChangeAspect="1"/>
          </p:cNvGraphicFramePr>
          <p:nvPr/>
        </p:nvGraphicFramePr>
        <p:xfrm>
          <a:off x="304800" y="2133600"/>
          <a:ext cx="5319713" cy="336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319503" imgH="3364590" progId="Visio.Drawing.11">
                  <p:embed/>
                </p:oleObj>
              </mc:Choice>
              <mc:Fallback>
                <p:oleObj name="Visio" r:id="rId3" imgW="5319503" imgH="3364590" progId="Visio.Drawing.11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133600"/>
                        <a:ext cx="5319713" cy="336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886844" y="2057400"/>
                <a:ext cx="191187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Wsinβ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844" y="2057400"/>
                <a:ext cx="191187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886844" y="2841004"/>
                <a:ext cx="202728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Wcosβ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844" y="2841004"/>
                <a:ext cx="20272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886844" y="3624608"/>
                <a:ext cx="23158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𝓁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zcosβ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844" y="3624608"/>
                <a:ext cx="231582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886844" y="4408212"/>
                <a:ext cx="281596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𝓁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zcosβsinβ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844" y="4408212"/>
                <a:ext cx="281596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5886844" y="5191815"/>
                <a:ext cx="240783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γ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𝓁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z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6844" y="5191815"/>
                <a:ext cx="240783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Infinite Slope Analysis</a:t>
            </a: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501646"/>
              </p:ext>
            </p:extLst>
          </p:nvPr>
        </p:nvGraphicFramePr>
        <p:xfrm>
          <a:off x="3713163" y="3192463"/>
          <a:ext cx="280987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3163" y="3192463"/>
                        <a:ext cx="280987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90600" y="1922535"/>
                <a:ext cx="5630772" cy="911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𝓁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zcosβsinβ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𝓁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γzcosβsinβ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922535"/>
                <a:ext cx="5630772" cy="9114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990600" y="3074667"/>
                <a:ext cx="4774449" cy="9569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N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𝓁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β</m:t>
                          </m:r>
                        </m:num>
                        <m:den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𝓁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γz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cos</m:t>
                          </m:r>
                        </m:e>
                        <m: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β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3074667"/>
                <a:ext cx="4774449" cy="9569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90600" y="4272260"/>
                <a:ext cx="1115177" cy="830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4272260"/>
                <a:ext cx="1115177" cy="83022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90600" y="5343152"/>
                <a:ext cx="2484976" cy="905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σtanϕ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5343152"/>
                <a:ext cx="2484976" cy="9052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Infinite Slope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1200" y="2362200"/>
            <a:ext cx="230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Stress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6442" y="3657600"/>
            <a:ext cx="2694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Effective Stress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838200" y="2031949"/>
                <a:ext cx="3508333" cy="102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γz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βtanφ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γzcosβsinβ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31949"/>
                <a:ext cx="3508333" cy="10298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98081" y="3512015"/>
                <a:ext cx="4618316" cy="10298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′+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γz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tanφ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γzcosβsinβ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1" y="3512015"/>
                <a:ext cx="4618316" cy="102983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Infinite Slope Analysis</a:t>
            </a:r>
          </a:p>
        </p:txBody>
      </p:sp>
      <p:sp>
        <p:nvSpPr>
          <p:cNvPr id="8198" name="TextBox 2"/>
          <p:cNvSpPr txBox="1">
            <a:spLocks noChangeArrowheads="1"/>
          </p:cNvSpPr>
          <p:nvPr/>
        </p:nvSpPr>
        <p:spPr bwMode="auto">
          <a:xfrm>
            <a:off x="609600" y="1828800"/>
            <a:ext cx="7696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/>
              <a:t>For c=0, u=0: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1295400" y="2286000"/>
                <a:ext cx="3313728" cy="11638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γz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βtanφ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γzcosβsinβ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286000"/>
                <a:ext cx="3313728" cy="11638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95400" y="3744861"/>
                <a:ext cx="2716193" cy="11119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cosβtanφ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sinβ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744861"/>
                <a:ext cx="2716193" cy="11119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95400" y="5151784"/>
                <a:ext cx="1913088" cy="10651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tanφ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tanβ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5151784"/>
                <a:ext cx="1913088" cy="10651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Infinite Slope Analysis</a:t>
            </a:r>
          </a:p>
        </p:txBody>
      </p:sp>
      <p:pic>
        <p:nvPicPr>
          <p:cNvPr id="22531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981200"/>
            <a:ext cx="5295900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Total Stress Analysis</a:t>
            </a:r>
          </a:p>
        </p:txBody>
      </p:sp>
      <p:sp>
        <p:nvSpPr>
          <p:cNvPr id="922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Non-submerged slopes</a:t>
            </a:r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Submerged slopes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57800" y="49530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 = S</a:t>
            </a:r>
            <a:r>
              <a:rPr lang="en-US" sz="2400" baseline="-25000" dirty="0"/>
              <a:t>u</a:t>
            </a:r>
            <a:r>
              <a:rPr lang="en-US" sz="2400" dirty="0"/>
              <a:t>, </a:t>
            </a:r>
            <a:r>
              <a:rPr lang="en-US" sz="2400" dirty="0">
                <a:latin typeface="Symbol" pitchFamily="18" charset="2"/>
              </a:rPr>
              <a:t>f</a:t>
            </a:r>
            <a:r>
              <a:rPr lang="en-US" sz="2400" dirty="0"/>
              <a:t> = 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95400" y="2590800"/>
                <a:ext cx="3854388" cy="9817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FS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γz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d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tanϕ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tanβ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590800"/>
                <a:ext cx="3854388" cy="9817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71600" y="4660583"/>
                <a:ext cx="2769925" cy="9782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FS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660583"/>
                <a:ext cx="2769925" cy="978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Effective stress analysis</a:t>
            </a:r>
          </a:p>
        </p:txBody>
      </p:sp>
      <p:sp>
        <p:nvSpPr>
          <p:cNvPr id="1024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General case</a:t>
            </a:r>
          </a:p>
          <a:p>
            <a:pPr lvl="1" eaLnBrk="1" hangingPunct="1"/>
            <a:endParaRPr lang="en-US" dirty="0"/>
          </a:p>
          <a:p>
            <a:pPr lvl="1" eaLnBrk="1" hangingPunct="1">
              <a:buFont typeface="Wingdings" pitchFamily="2" charset="2"/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Submerged slopes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219200" y="2590800"/>
                <a:ext cx="5341078" cy="1039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FS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e>
                              </m:acc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utan</m:t>
                              </m:r>
                              <m:acc>
                                <m:accPr>
                                  <m:chr m:val="̅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i="0">
                                      <a:latin typeface="Cambria Math" panose="02040503050406030204" pitchFamily="18" charset="0"/>
                                    </a:rPr>
                                    <m:t>ϕ</m:t>
                                  </m:r>
                                </m:e>
                              </m:acc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γz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d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tan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tanβ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2590800"/>
                <a:ext cx="5341078" cy="10390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240331" y="4724400"/>
                <a:ext cx="3947363" cy="10390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FS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z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d>
                            <m:dPr>
                              <m:begChr m:val="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(2</m:t>
                              </m:r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β</m:t>
                              </m:r>
                            </m:e>
                          </m:d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tan</m:t>
                          </m:r>
                          <m:acc>
                            <m:accPr>
                              <m:chr m:val="̅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i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e>
                          </m:acc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tanβ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331" y="4724400"/>
                <a:ext cx="3947363" cy="10390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20BB2-2DF8-02FF-728C-56A843D0D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35153E-BFD3-5240-279E-5B155EEBF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Spiral Technique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C86C6-9A6E-C98E-8AAF-B54934E69D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06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133600"/>
            <a:ext cx="5037138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Log Spiral Technique</a:t>
            </a:r>
          </a:p>
        </p:txBody>
      </p:sp>
      <p:sp>
        <p:nvSpPr>
          <p:cNvPr id="11271" name="TextBox 4"/>
          <p:cNvSpPr txBox="1">
            <a:spLocks noChangeArrowheads="1"/>
          </p:cNvSpPr>
          <p:nvPr/>
        </p:nvSpPr>
        <p:spPr bwMode="auto">
          <a:xfrm>
            <a:off x="5181600" y="4800600"/>
            <a:ext cx="37338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d </a:t>
            </a:r>
            <a:r>
              <a:rPr lang="en-US"/>
              <a:t> = developed or mobilized cohesion</a:t>
            </a:r>
          </a:p>
          <a:p>
            <a:endParaRPr lang="en-US"/>
          </a:p>
          <a:p>
            <a:r>
              <a:rPr lang="en-US"/>
              <a:t>tan</a:t>
            </a:r>
            <a:r>
              <a:rPr lang="en-US">
                <a:latin typeface="Symbol" pitchFamily="18" charset="2"/>
              </a:rPr>
              <a:t>f</a:t>
            </a:r>
            <a:r>
              <a:rPr lang="en-US" baseline="-25000"/>
              <a:t>d</a:t>
            </a:r>
            <a:r>
              <a:rPr lang="en-US"/>
              <a:t> = developed or mobilized friction angle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145751" y="2202860"/>
                <a:ext cx="2321469" cy="789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FS</m:t>
                          </m:r>
                        </m:den>
                      </m:f>
                      <m:r>
                        <a:rPr lang="en-US" sz="2400" i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σtan</m:t>
                          </m:r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FS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751" y="2202860"/>
                <a:ext cx="2321469" cy="7891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029200" y="3231399"/>
                <a:ext cx="1277273" cy="72481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FS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231399"/>
                <a:ext cx="1277273" cy="7248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64951" y="3231399"/>
                <a:ext cx="2112438" cy="789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tan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l-G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FS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4951" y="3231399"/>
                <a:ext cx="2112438" cy="7891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Slope Stability Analysis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Map-based probabilistic analysis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Deformation analysis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Limit equilibrium analysis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Log Spiral Technique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990600" y="2286000"/>
          <a:ext cx="3957638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958311" imgH="3225345" progId="Visio.Drawing.11">
                  <p:embed/>
                </p:oleObj>
              </mc:Choice>
              <mc:Fallback>
                <p:oleObj name="Visio" r:id="rId3" imgW="3958311" imgH="3225345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3957638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410200" y="1905000"/>
            <a:ext cx="3276600" cy="2862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Sum moments about center point:</a:t>
            </a:r>
            <a:br>
              <a:rPr lang="en-US" dirty="0"/>
            </a:br>
            <a:endParaRPr lang="en-US" dirty="0"/>
          </a:p>
          <a:p>
            <a:pPr marL="342900" indent="-342900">
              <a:buFontTx/>
              <a:buAutoNum type="arabicParenBoth"/>
              <a:defRPr/>
            </a:pPr>
            <a:r>
              <a:rPr lang="en-US" dirty="0"/>
              <a:t>Moment due to wt of soil mass, W</a:t>
            </a:r>
          </a:p>
          <a:p>
            <a:pPr marL="342900" indent="-342900">
              <a:buFontTx/>
              <a:buAutoNum type="arabicParenBoth"/>
              <a:defRPr/>
            </a:pPr>
            <a:r>
              <a:rPr lang="en-US" dirty="0"/>
              <a:t>Moment due to mobilized cohesion Cm</a:t>
            </a:r>
          </a:p>
          <a:p>
            <a:pPr marL="342900" indent="-342900">
              <a:buFontTx/>
              <a:buAutoNum type="arabicParenBoth"/>
              <a:defRPr/>
            </a:pPr>
            <a:r>
              <a:rPr lang="en-US" dirty="0"/>
              <a:t>Moments due to mobilized friction and normal forces </a:t>
            </a:r>
            <a:r>
              <a:rPr lang="en-US" u="sng" dirty="0"/>
              <a:t>cancel</a:t>
            </a: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5257800" y="5105400"/>
            <a:ext cx="32004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(1) and (2) give you one equation with one unknown (F), but geometry depends on F so problem is solved iteratively.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Log Spiral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Achieves statically determinate solution by assuming log spiral shape for slope</a:t>
            </a:r>
          </a:p>
          <a:p>
            <a:pPr>
              <a:defRPr/>
            </a:pPr>
            <a:r>
              <a:rPr lang="en-US" dirty="0"/>
              <a:t>Explicitly satisfies moment equilibrium; implicitly satisfies force equilibrium</a:t>
            </a:r>
          </a:p>
          <a:p>
            <a:pPr lvl="1">
              <a:defRPr/>
            </a:pPr>
            <a:r>
              <a:rPr lang="en-US" dirty="0"/>
              <a:t>Complete equilibrium</a:t>
            </a:r>
          </a:p>
          <a:p>
            <a:pPr lvl="1">
              <a:defRPr/>
            </a:pPr>
            <a:r>
              <a:rPr lang="en-US" dirty="0"/>
              <a:t>Relatively accurate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Spiral Summary, 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Best procedure for homogenous slopes</a:t>
            </a:r>
          </a:p>
          <a:p>
            <a:pPr>
              <a:defRPr/>
            </a:pPr>
            <a:r>
              <a:rPr lang="en-US" dirty="0"/>
              <a:t>Tough to solve by hand</a:t>
            </a:r>
          </a:p>
          <a:p>
            <a:pPr>
              <a:defRPr/>
            </a:pPr>
            <a:r>
              <a:rPr lang="en-US" dirty="0"/>
              <a:t>Popular method for</a:t>
            </a:r>
          </a:p>
          <a:p>
            <a:pPr lvl="1">
              <a:defRPr/>
            </a:pPr>
            <a:r>
              <a:rPr lang="en-US" dirty="0"/>
              <a:t>Charts</a:t>
            </a:r>
          </a:p>
          <a:p>
            <a:pPr lvl="1">
              <a:defRPr/>
            </a:pPr>
            <a:r>
              <a:rPr lang="en-US" dirty="0"/>
              <a:t>Simple programs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71BDB-3631-B715-CD3E-E685FA81A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51491B-57EC-AD60-2DF1-5CBDD7354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Swedish Method (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/>
              <a:t>=0)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5BDD8-0A49-DEA2-5CB6-C4A04D637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3724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Swedish Method (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/>
              <a:t>=0)</a:t>
            </a:r>
          </a:p>
        </p:txBody>
      </p:sp>
      <p:sp>
        <p:nvSpPr>
          <p:cNvPr id="1029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2263775"/>
          </a:xfrm>
        </p:spPr>
        <p:txBody>
          <a:bodyPr/>
          <a:lstStyle/>
          <a:p>
            <a:r>
              <a:rPr lang="en-US"/>
              <a:t>Applicable to</a:t>
            </a:r>
          </a:p>
          <a:p>
            <a:pPr lvl="1"/>
            <a:r>
              <a:rPr lang="en-US"/>
              <a:t>Saturated soil</a:t>
            </a:r>
          </a:p>
          <a:p>
            <a:pPr lvl="1"/>
            <a:r>
              <a:rPr lang="en-US"/>
              <a:t>Undrained conditions</a:t>
            </a:r>
          </a:p>
          <a:p>
            <a:r>
              <a:rPr lang="en-US"/>
              <a:t>Can be thought of as special case of log spiral: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352800" y="4343400"/>
            <a:ext cx="457200" cy="3048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6"/>
          <p:cNvSpPr txBox="1">
            <a:spLocks noChangeArrowheads="1"/>
          </p:cNvSpPr>
          <p:nvPr/>
        </p:nvSpPr>
        <p:spPr bwMode="auto">
          <a:xfrm>
            <a:off x="3733800" y="4049713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032" name="TextBox 8"/>
          <p:cNvSpPr txBox="1">
            <a:spLocks noChangeArrowheads="1"/>
          </p:cNvSpPr>
          <p:nvPr/>
        </p:nvSpPr>
        <p:spPr bwMode="auto">
          <a:xfrm>
            <a:off x="4419600" y="5257800"/>
            <a:ext cx="22748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(i.e. circular surface)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386667" y="4266749"/>
                <a:ext cx="2733890" cy="6065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θtan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667" y="4266749"/>
                <a:ext cx="2733890" cy="6065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447800" y="5535435"/>
                <a:ext cx="265393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5535435"/>
                <a:ext cx="2653932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Swedish Method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609600" y="1828800"/>
          <a:ext cx="7272338" cy="449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5790784" imgH="3579574" progId="Visio.Drawing.11">
                  <p:embed/>
                </p:oleObj>
              </mc:Choice>
              <mc:Fallback>
                <p:oleObj name="Visio" r:id="rId2" imgW="5790784" imgH="3579574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828800"/>
                        <a:ext cx="7272338" cy="449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Swedish Method</a:t>
            </a:r>
          </a:p>
        </p:txBody>
      </p:sp>
      <p:sp>
        <p:nvSpPr>
          <p:cNvPr id="3078" name="TextBox 2"/>
          <p:cNvSpPr txBox="1">
            <a:spLocks noChangeArrowheads="1"/>
          </p:cNvSpPr>
          <p:nvPr/>
        </p:nvSpPr>
        <p:spPr bwMode="auto">
          <a:xfrm>
            <a:off x="533400" y="1752600"/>
            <a:ext cx="7848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Sum moments about the center of the circle:</a:t>
            </a:r>
          </a:p>
        </p:txBody>
      </p:sp>
      <p:sp>
        <p:nvSpPr>
          <p:cNvPr id="3079" name="TextBox 6"/>
          <p:cNvSpPr txBox="1">
            <a:spLocks noChangeArrowheads="1"/>
          </p:cNvSpPr>
          <p:nvPr/>
        </p:nvSpPr>
        <p:spPr bwMode="auto">
          <a:xfrm>
            <a:off x="3429000" y="5029200"/>
            <a:ext cx="31908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=</a:t>
            </a:r>
          </a:p>
        </p:txBody>
      </p:sp>
      <p:sp>
        <p:nvSpPr>
          <p:cNvPr id="3080" name="TextBox 7"/>
          <p:cNvSpPr txBox="1">
            <a:spLocks noChangeArrowheads="1"/>
          </p:cNvSpPr>
          <p:nvPr/>
        </p:nvSpPr>
        <p:spPr bwMode="auto">
          <a:xfrm>
            <a:off x="3505200" y="4724400"/>
            <a:ext cx="3886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Available resisting moment</a:t>
            </a:r>
          </a:p>
        </p:txBody>
      </p:sp>
      <p:sp>
        <p:nvSpPr>
          <p:cNvPr id="3081" name="TextBox 8"/>
          <p:cNvSpPr txBox="1">
            <a:spLocks noChangeArrowheads="1"/>
          </p:cNvSpPr>
          <p:nvPr/>
        </p:nvSpPr>
        <p:spPr bwMode="auto">
          <a:xfrm>
            <a:off x="3581400" y="5105400"/>
            <a:ext cx="38862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Actual driving moment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886200" y="5105400"/>
            <a:ext cx="3429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845244" y="2530366"/>
                <a:ext cx="270663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Wa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𝓁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244" y="2530366"/>
                <a:ext cx="270663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38200" y="3287329"/>
                <a:ext cx="3208827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Wa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m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𝓁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F</m:t>
                          </m:r>
                        </m:den>
                      </m:f>
                      <m:r>
                        <a:rPr lang="en-US" sz="2800" i="0">
                          <a:latin typeface="Cambria Math" panose="02040503050406030204" pitchFamily="18" charset="0"/>
                        </a:rPr>
                        <m:t>𝓁</m:t>
                      </m:r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87329"/>
                <a:ext cx="3208827" cy="8274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60681" y="4648200"/>
                <a:ext cx="1511119" cy="909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Wa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681" y="4648200"/>
                <a:ext cx="1511119" cy="9094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0432468"/>
              </p:ext>
            </p:extLst>
          </p:nvPr>
        </p:nvGraphicFramePr>
        <p:xfrm>
          <a:off x="990600" y="2667000"/>
          <a:ext cx="6270369" cy="3338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714920" imgH="2609850" progId="Visio.Drawing.11">
                  <p:embed/>
                </p:oleObj>
              </mc:Choice>
              <mc:Fallback>
                <p:oleObj name="Visio" r:id="rId3" imgW="4714920" imgH="2609850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667000"/>
                        <a:ext cx="6270369" cy="3338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Swedish Method</a:t>
            </a:r>
          </a:p>
        </p:txBody>
      </p:sp>
      <p:sp>
        <p:nvSpPr>
          <p:cNvPr id="4101" name="TextBox 2"/>
          <p:cNvSpPr txBox="1">
            <a:spLocks noChangeArrowheads="1"/>
          </p:cNvSpPr>
          <p:nvPr/>
        </p:nvSpPr>
        <p:spPr bwMode="auto">
          <a:xfrm>
            <a:off x="533400" y="1752600"/>
            <a:ext cx="7848600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Calibri" pitchFamily="34" charset="0"/>
              </a:rPr>
              <a:t>If c varies along the slope, break up slope and sum the individual moments: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007927" y="2932113"/>
                <a:ext cx="2449773" cy="116339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3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 i="0">
                              <a:latin typeface="Cambria Math" panose="02040503050406030204" pitchFamily="18" charset="0"/>
                            </a:rPr>
                            <m:t>R</m:t>
                          </m:r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36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nary>
                          <m:r>
                            <a:rPr lang="en-US" sz="3600" i="0">
                              <a:latin typeface="Cambria Math" panose="02040503050406030204" pitchFamily="18" charset="0"/>
                            </a:rPr>
                            <m:t>𝓁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 i="0">
                              <a:latin typeface="Cambria Math" panose="02040503050406030204" pitchFamily="18" charset="0"/>
                            </a:rPr>
                            <m:t>Wa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927" y="2932113"/>
                <a:ext cx="2449773" cy="116339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Swedish Method</a:t>
            </a:r>
          </a:p>
        </p:txBody>
      </p:sp>
      <p:sp>
        <p:nvSpPr>
          <p:cNvPr id="5124" name="TextBox 2"/>
          <p:cNvSpPr txBox="1">
            <a:spLocks noChangeArrowheads="1"/>
          </p:cNvSpPr>
          <p:nvPr/>
        </p:nvSpPr>
        <p:spPr bwMode="auto">
          <a:xfrm>
            <a:off x="533400" y="1752600"/>
            <a:ext cx="7848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libri" pitchFamily="34" charset="0"/>
              </a:rPr>
              <a:t>Submerged Slopes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/>
        </p:nvGraphicFramePr>
        <p:xfrm>
          <a:off x="457200" y="2743200"/>
          <a:ext cx="5305425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82640" imgH="3042167" progId="Visio.Drawing.11">
                  <p:embed/>
                </p:oleObj>
              </mc:Choice>
              <mc:Fallback>
                <p:oleObj name="Visio" r:id="rId3" imgW="5882640" imgH="3042167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743200"/>
                        <a:ext cx="5305425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Box 6"/>
          <p:cNvSpPr txBox="1">
            <a:spLocks noChangeArrowheads="1"/>
          </p:cNvSpPr>
          <p:nvPr/>
        </p:nvSpPr>
        <p:spPr bwMode="auto">
          <a:xfrm>
            <a:off x="6324600" y="2667000"/>
            <a:ext cx="21336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Use submerged unit wt. to account for buoyant force</a:t>
            </a:r>
          </a:p>
        </p:txBody>
      </p:sp>
      <p:sp>
        <p:nvSpPr>
          <p:cNvPr id="5126" name="TextBox 7"/>
          <p:cNvSpPr txBox="1">
            <a:spLocks noChangeArrowheads="1"/>
          </p:cNvSpPr>
          <p:nvPr/>
        </p:nvSpPr>
        <p:spPr bwMode="auto">
          <a:xfrm>
            <a:off x="6400800" y="38862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Wa</a:t>
            </a:r>
            <a:r>
              <a:rPr lang="en-US" dirty="0"/>
              <a:t> = (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dirty="0"/>
              <a:t>-</a:t>
            </a:r>
            <a:r>
              <a:rPr lang="en-US" dirty="0" err="1">
                <a:latin typeface="Symbol" pitchFamily="18" charset="2"/>
              </a:rPr>
              <a:t>g</a:t>
            </a:r>
            <a:r>
              <a:rPr lang="en-US" baseline="-25000" dirty="0" err="1"/>
              <a:t>w</a:t>
            </a:r>
            <a:r>
              <a:rPr lang="en-US" dirty="0"/>
              <a:t>)Aa</a:t>
            </a:r>
          </a:p>
        </p:txBody>
      </p:sp>
      <p:sp>
        <p:nvSpPr>
          <p:cNvPr id="5127" name="TextBox 8"/>
          <p:cNvSpPr txBox="1">
            <a:spLocks noChangeArrowheads="1"/>
          </p:cNvSpPr>
          <p:nvPr/>
        </p:nvSpPr>
        <p:spPr bwMode="auto">
          <a:xfrm>
            <a:off x="6400800" y="43434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err="1"/>
              <a:t>Wa</a:t>
            </a:r>
            <a:r>
              <a:rPr lang="en-US" dirty="0"/>
              <a:t> = </a:t>
            </a:r>
            <a:r>
              <a:rPr lang="en-US" dirty="0">
                <a:latin typeface="Symbol" pitchFamily="18" charset="2"/>
              </a:rPr>
              <a:t>g</a:t>
            </a:r>
            <a:r>
              <a:rPr lang="en-US" dirty="0">
                <a:latin typeface="Calibri" pitchFamily="34" charset="0"/>
              </a:rPr>
              <a:t>’</a:t>
            </a:r>
            <a:r>
              <a:rPr lang="en-US" dirty="0"/>
              <a:t> Aa</a:t>
            </a:r>
          </a:p>
        </p:txBody>
      </p:sp>
      <p:sp>
        <p:nvSpPr>
          <p:cNvPr id="5128" name="TextBox 9"/>
          <p:cNvSpPr txBox="1">
            <a:spLocks noChangeArrowheads="1"/>
          </p:cNvSpPr>
          <p:nvPr/>
        </p:nvSpPr>
        <p:spPr bwMode="auto">
          <a:xfrm>
            <a:off x="6324600" y="5019675"/>
            <a:ext cx="2438400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 = Area of sliding mass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Swedish Method</a:t>
            </a:r>
          </a:p>
        </p:txBody>
      </p:sp>
      <p:sp>
        <p:nvSpPr>
          <p:cNvPr id="6149" name="TextBox 2"/>
          <p:cNvSpPr txBox="1">
            <a:spLocks noChangeArrowheads="1"/>
          </p:cNvSpPr>
          <p:nvPr/>
        </p:nvSpPr>
        <p:spPr bwMode="auto">
          <a:xfrm>
            <a:off x="533400" y="1752600"/>
            <a:ext cx="78486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b="1">
                <a:latin typeface="Calibri" pitchFamily="34" charset="0"/>
              </a:rPr>
              <a:t>Partially Submerged Slopes</a:t>
            </a:r>
          </a:p>
        </p:txBody>
      </p:sp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3691562"/>
              </p:ext>
            </p:extLst>
          </p:nvPr>
        </p:nvGraphicFramePr>
        <p:xfrm>
          <a:off x="914400" y="2485531"/>
          <a:ext cx="5883275" cy="242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82640" imgH="2421150" progId="Visio.Drawing.11">
                  <p:embed/>
                </p:oleObj>
              </mc:Choice>
              <mc:Fallback>
                <p:oleObj name="Visio" r:id="rId3" imgW="5882640" imgH="242115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485531"/>
                        <a:ext cx="5883275" cy="242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191000" y="5079533"/>
                <a:ext cx="3750899" cy="11068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γ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γ</m:t>
                          </m:r>
                          <m:r>
                            <a:rPr lang="en-US" sz="3200" i="0">
                              <a:latin typeface="Cambria Math" panose="02040503050406030204" pitchFamily="18" charset="0"/>
                            </a:rPr>
                            <m:t>′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 i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sub>
                              <m:r>
                                <a:rPr lang="en-US" sz="3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000" y="5079533"/>
                <a:ext cx="3750899" cy="11068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6855848" cy="651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0" y="4419600"/>
            <a:ext cx="4038599" cy="15081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Map-based probabilistic analysis</a:t>
            </a:r>
          </a:p>
          <a:p>
            <a:endParaRPr lang="en-US" dirty="0"/>
          </a:p>
          <a:p>
            <a:r>
              <a:rPr lang="en-US" dirty="0"/>
              <a:t>Soil type, slope, moisture content etc. compared with database of past failures. Probability of failure is estimated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67000" y="6324600"/>
            <a:ext cx="631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http://www.ecy.wa.gov/programs/sea/femaweb/jefferson.htm</a:t>
            </a:r>
          </a:p>
        </p:txBody>
      </p:sp>
    </p:spTree>
    <p:extLst>
      <p:ext uri="{BB962C8B-B14F-4D97-AF65-F5344CB8AC3E}">
        <p14:creationId xmlns:p14="http://schemas.microsoft.com/office/powerpoint/2010/main" val="7213982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Circular Surface, 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/>
              <a:t> ≠ </a:t>
            </a:r>
            <a:r>
              <a:rPr lang="en-US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1905000"/>
            <a:ext cx="3463925" cy="12303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 err="1">
                <a:latin typeface="Symbol" pitchFamily="18" charset="2"/>
              </a:rPr>
              <a:t>S</a:t>
            </a:r>
            <a:r>
              <a:rPr lang="en-US" dirty="0" err="1"/>
              <a:t>Moments</a:t>
            </a:r>
            <a:r>
              <a:rPr lang="en-US" dirty="0"/>
              <a:t> about center: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dirty="0"/>
              <a:t>Due to weight, M</a:t>
            </a:r>
            <a:r>
              <a:rPr lang="en-US" baseline="-25000" dirty="0">
                <a:latin typeface="Symbol" pitchFamily="18" charset="2"/>
              </a:rPr>
              <a:t>g</a:t>
            </a:r>
            <a:r>
              <a:rPr lang="en-US" dirty="0"/>
              <a:t> = </a:t>
            </a:r>
            <a:r>
              <a:rPr lang="en-US" dirty="0" err="1"/>
              <a:t>Wa</a:t>
            </a:r>
            <a:endParaRPr lang="en-US" dirty="0"/>
          </a:p>
          <a:p>
            <a:pPr marL="342900" indent="-342900">
              <a:buFontTx/>
              <a:buAutoNum type="arabicParenR"/>
              <a:defRPr/>
            </a:pPr>
            <a:r>
              <a:rPr lang="en-US" dirty="0"/>
              <a:t>Due to normal stress, M</a:t>
            </a:r>
            <a:r>
              <a:rPr lang="en-US" baseline="-25000" dirty="0">
                <a:latin typeface="Symbol" pitchFamily="18" charset="2"/>
              </a:rPr>
              <a:t>s</a:t>
            </a:r>
            <a:r>
              <a:rPr lang="en-US" dirty="0"/>
              <a:t> = 0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dirty="0"/>
              <a:t>Due to shear stress,</a:t>
            </a:r>
          </a:p>
        </p:txBody>
      </p:sp>
      <p:graphicFrame>
        <p:nvGraphicFramePr>
          <p:cNvPr id="7170" name="Object 3"/>
          <p:cNvGraphicFramePr>
            <a:graphicFrameLocks noChangeAspect="1"/>
          </p:cNvGraphicFramePr>
          <p:nvPr/>
        </p:nvGraphicFramePr>
        <p:xfrm>
          <a:off x="2819400" y="2819400"/>
          <a:ext cx="10382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7320" imgH="279360" progId="Equation.3">
                  <p:embed/>
                </p:oleObj>
              </mc:Choice>
              <mc:Fallback>
                <p:oleObj name="Equation" r:id="rId3" imgW="78732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819400"/>
                        <a:ext cx="103822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8" name="TextBox 10"/>
          <p:cNvSpPr txBox="1">
            <a:spLocks noChangeArrowheads="1"/>
          </p:cNvSpPr>
          <p:nvPr/>
        </p:nvSpPr>
        <p:spPr bwMode="auto">
          <a:xfrm>
            <a:off x="4343400" y="5324475"/>
            <a:ext cx="3505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Note: </a:t>
            </a:r>
            <a:r>
              <a:rPr lang="en-US">
                <a:latin typeface="Symbol" pitchFamily="18" charset="2"/>
              </a:rPr>
              <a:t>s</a:t>
            </a:r>
            <a:r>
              <a:rPr lang="en-US"/>
              <a:t> varies along the surface and is unknown so you can’t solve directly for F</a:t>
            </a:r>
          </a:p>
        </p:txBody>
      </p:sp>
      <p:graphicFrame>
        <p:nvGraphicFramePr>
          <p:cNvPr id="7175" name="Object 8"/>
          <p:cNvGraphicFramePr>
            <a:graphicFrameLocks noChangeAspect="1"/>
          </p:cNvGraphicFramePr>
          <p:nvPr/>
        </p:nvGraphicFramePr>
        <p:xfrm>
          <a:off x="3581400" y="1905000"/>
          <a:ext cx="5335588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5790784" imgH="3308666" progId="Visio.Drawing.11">
                  <p:embed/>
                </p:oleObj>
              </mc:Choice>
              <mc:Fallback>
                <p:oleObj name="Visio" r:id="rId5" imgW="5790784" imgH="3308666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905000"/>
                        <a:ext cx="5335588" cy="304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2351" y="3255416"/>
                <a:ext cx="3575274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γ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τ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Wa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Rτd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𝓁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1" y="3255416"/>
                <a:ext cx="3575274" cy="763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82351" y="4160186"/>
                <a:ext cx="2422843" cy="6319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F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+(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1" y="4160186"/>
                <a:ext cx="2422843" cy="6319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82351" y="4933830"/>
                <a:ext cx="3915559" cy="9041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Wa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+(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u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F</m:t>
                                  </m:r>
                                </m:den>
                              </m:f>
                            </m:e>
                          </m:d>
                        </m:e>
                      </m:nary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𝓁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1" y="4933830"/>
                <a:ext cx="3915559" cy="90415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82351" y="5979663"/>
                <a:ext cx="3150734" cy="6710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</m:t>
                          </m:r>
                          <m:nary>
                            <m:naryPr>
                              <m:grow m:val="on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′+(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σ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u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</m:e>
                              </m:d>
                            </m:e>
                          </m:nary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𝓁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Wa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1" y="5979663"/>
                <a:ext cx="3150734" cy="67108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FD7F469-CE90-193F-2F61-D6368F41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Method of Slices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A4573E-B13D-AFA9-3430-621C56DE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823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Method of Slices</a:t>
            </a:r>
          </a:p>
        </p:txBody>
      </p:sp>
      <p:pic>
        <p:nvPicPr>
          <p:cNvPr id="4813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828800"/>
            <a:ext cx="3429000" cy="1254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00400"/>
            <a:ext cx="2486025" cy="24574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0" y="1600200"/>
            <a:ext cx="4591050" cy="5067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  <p:pic>
        <p:nvPicPr>
          <p:cNvPr id="48134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1000" y="5867400"/>
            <a:ext cx="2743200" cy="6175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General Method of Slices</a:t>
            </a:r>
          </a:p>
        </p:txBody>
      </p:sp>
      <p:graphicFrame>
        <p:nvGraphicFramePr>
          <p:cNvPr id="8194" name="Object 5"/>
          <p:cNvGraphicFramePr>
            <a:graphicFrameLocks noChangeAspect="1"/>
          </p:cNvGraphicFramePr>
          <p:nvPr/>
        </p:nvGraphicFramePr>
        <p:xfrm>
          <a:off x="2743200" y="5638800"/>
          <a:ext cx="4587875" cy="898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381286" imgH="1443870" progId="Visio.Drawing.11">
                  <p:embed/>
                </p:oleObj>
              </mc:Choice>
              <mc:Fallback>
                <p:oleObj name="Visio" r:id="rId2" imgW="7381286" imgH="144387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638800"/>
                        <a:ext cx="4587875" cy="898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7" name="TextBox 6"/>
          <p:cNvSpPr txBox="1">
            <a:spLocks noChangeArrowheads="1"/>
          </p:cNvSpPr>
          <p:nvPr/>
        </p:nvSpPr>
        <p:spPr bwMode="auto">
          <a:xfrm>
            <a:off x="1676400" y="5638800"/>
            <a:ext cx="1905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Sign convention:</a:t>
            </a:r>
          </a:p>
        </p:txBody>
      </p:sp>
      <p:graphicFrame>
        <p:nvGraphicFramePr>
          <p:cNvPr id="36868" name="Object 4"/>
          <p:cNvGraphicFramePr>
            <a:graphicFrameLocks noChangeAspect="1"/>
          </p:cNvGraphicFramePr>
          <p:nvPr/>
        </p:nvGraphicFramePr>
        <p:xfrm>
          <a:off x="1676400" y="1855788"/>
          <a:ext cx="5791200" cy="314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790828" imgH="3146415" progId="Visio.Drawing.11">
                  <p:embed/>
                </p:oleObj>
              </mc:Choice>
              <mc:Fallback>
                <p:oleObj name="Visio" r:id="rId4" imgW="5790828" imgH="3146415" progId="Visio.Drawing.11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55788"/>
                        <a:ext cx="5791200" cy="314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General Method of Slices</a:t>
            </a:r>
          </a:p>
        </p:txBody>
      </p:sp>
      <p:sp>
        <p:nvSpPr>
          <p:cNvPr id="9230" name="TextBox 3"/>
          <p:cNvSpPr txBox="1">
            <a:spLocks noChangeArrowheads="1"/>
          </p:cNvSpPr>
          <p:nvPr/>
        </p:nvSpPr>
        <p:spPr bwMode="auto">
          <a:xfrm>
            <a:off x="457200" y="16764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Moment arm:</a:t>
            </a:r>
          </a:p>
        </p:txBody>
      </p:sp>
      <p:sp>
        <p:nvSpPr>
          <p:cNvPr id="9231" name="TextBox 4"/>
          <p:cNvSpPr txBox="1">
            <a:spLocks noChangeArrowheads="1"/>
          </p:cNvSpPr>
          <p:nvPr/>
        </p:nvSpPr>
        <p:spPr bwMode="auto">
          <a:xfrm>
            <a:off x="457200" y="2667000"/>
            <a:ext cx="1905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Driving moment:</a:t>
            </a:r>
          </a:p>
        </p:txBody>
      </p:sp>
      <p:sp>
        <p:nvSpPr>
          <p:cNvPr id="9232" name="TextBox 6"/>
          <p:cNvSpPr txBox="1">
            <a:spLocks noChangeArrowheads="1"/>
          </p:cNvSpPr>
          <p:nvPr/>
        </p:nvSpPr>
        <p:spPr bwMode="auto">
          <a:xfrm>
            <a:off x="457200" y="3725863"/>
            <a:ext cx="22860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Resisting moment:</a:t>
            </a:r>
          </a:p>
        </p:txBody>
      </p:sp>
      <p:sp>
        <p:nvSpPr>
          <p:cNvPr id="9233" name="TextBox 18"/>
          <p:cNvSpPr txBox="1">
            <a:spLocks noChangeArrowheads="1"/>
          </p:cNvSpPr>
          <p:nvPr/>
        </p:nvSpPr>
        <p:spPr bwMode="auto">
          <a:xfrm>
            <a:off x="7162800" y="5562600"/>
            <a:ext cx="1752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ym typeface="Wingdings" pitchFamily="2" charset="2"/>
              </a:rPr>
              <a:t> </a:t>
            </a:r>
            <a:r>
              <a:rPr lang="en-US"/>
              <a:t>General eq.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06332" y="2157924"/>
                <a:ext cx="13624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Rsin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α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32" y="2157924"/>
                <a:ext cx="1362424" cy="369332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06332" y="3062760"/>
                <a:ext cx="2187457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α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32" y="3062760"/>
                <a:ext cx="2187457" cy="763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06332" y="4191000"/>
                <a:ext cx="2548262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32" y="4191000"/>
                <a:ext cx="2548262" cy="763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06332" y="4915930"/>
                <a:ext cx="1894172" cy="763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τ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Δ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32" y="4915930"/>
                <a:ext cx="1894172" cy="76309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06332" y="5640860"/>
                <a:ext cx="2064540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R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332" y="5640860"/>
                <a:ext cx="2064540" cy="98854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658205" y="1648866"/>
                <a:ext cx="114435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05" y="1648866"/>
                <a:ext cx="1144352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658205" y="2122862"/>
                <a:ext cx="3081228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05" y="2122862"/>
                <a:ext cx="3081228" cy="9885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658205" y="3216066"/>
                <a:ext cx="2695866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sin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05" y="3216066"/>
                <a:ext cx="2695866" cy="98854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658205" y="4309270"/>
                <a:ext cx="1670137" cy="674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05" y="4309270"/>
                <a:ext cx="1670137" cy="67467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4658205" y="5088606"/>
                <a:ext cx="1666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m:rPr>
                          <m:sty m:val="p"/>
                        </m:rPr>
                        <a:rPr lang="en-US" i="0">
                          <a:latin typeface="Cambria Math" panose="02040503050406030204" pitchFamily="18" charset="0"/>
                        </a:rPr>
                        <m:t>tan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05" y="5088606"/>
                <a:ext cx="1666803" cy="369332"/>
              </a:xfrm>
              <a:prstGeom prst="rect">
                <a:avLst/>
              </a:prstGeom>
              <a:blipFill>
                <a:blip r:embed="rId1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4658205" y="5562600"/>
                <a:ext cx="2504595" cy="73770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endChr m:val="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tan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𝜙</m:t>
                                  </m:r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𝛥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𝓁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205" y="5562600"/>
                <a:ext cx="2504595" cy="73770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General Method of Slices</a:t>
            </a:r>
          </a:p>
        </p:txBody>
      </p:sp>
      <p:sp>
        <p:nvSpPr>
          <p:cNvPr id="10244" name="TextBox 3"/>
          <p:cNvSpPr txBox="1">
            <a:spLocks noChangeArrowheads="1"/>
          </p:cNvSpPr>
          <p:nvPr/>
        </p:nvSpPr>
        <p:spPr bwMode="auto">
          <a:xfrm>
            <a:off x="457200" y="1676400"/>
            <a:ext cx="1905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/>
              <a:t>If </a:t>
            </a:r>
            <a:r>
              <a:rPr lang="en-US" sz="2400">
                <a:latin typeface="Symbol" pitchFamily="18" charset="2"/>
              </a:rPr>
              <a:t>f</a:t>
            </a:r>
            <a:r>
              <a:rPr lang="en-US" sz="2400"/>
              <a:t>=0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76600" y="3581400"/>
            <a:ext cx="2971800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lang="en-US" dirty="0"/>
              <a:t>This equation is often called the “Swedish Method”</a:t>
            </a:r>
          </a:p>
        </p:txBody>
      </p:sp>
      <p:cxnSp>
        <p:nvCxnSpPr>
          <p:cNvPr id="7" name="Straight Arrow Connector 6"/>
          <p:cNvCxnSpPr>
            <a:endCxn id="8" idx="2"/>
          </p:cNvCxnSpPr>
          <p:nvPr/>
        </p:nvCxnSpPr>
        <p:spPr>
          <a:xfrm flipV="1">
            <a:off x="2961752" y="2351087"/>
            <a:ext cx="310879" cy="4412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116262" y="1981200"/>
            <a:ext cx="3127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399" y="4682227"/>
            <a:ext cx="4418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Compare to Swedish Circle equation: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84683" y="2339629"/>
                <a:ext cx="3201517" cy="9509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d>
                                <m:dPr>
                                  <m:endChr m:val="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σtan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l-GR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ϕ</m:t>
                                  </m:r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𝓁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683" y="2339629"/>
                <a:ext cx="3201517" cy="9509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93648" y="3476431"/>
                <a:ext cx="2096600" cy="8669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cΔ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grow m:val="on"/>
                              <m:subHide m:val="on"/>
                              <m:supHide m:val="on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W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α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48" y="3476431"/>
                <a:ext cx="2096600" cy="8669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0883" y="5262784"/>
                <a:ext cx="1511119" cy="9094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𝓁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R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Wa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883" y="5262784"/>
                <a:ext cx="1511119" cy="9094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18712"/>
            <a:ext cx="6277303" cy="20356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93" y="2286000"/>
            <a:ext cx="5018689" cy="18795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599" y="1142800"/>
            <a:ext cx="3200400" cy="273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04800"/>
            <a:ext cx="5334000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Deformation Analysis</a:t>
            </a:r>
          </a:p>
          <a:p>
            <a:endParaRPr lang="en-US" dirty="0"/>
          </a:p>
          <a:p>
            <a:pPr marL="0" lvl="1"/>
            <a:r>
              <a:rPr lang="en-US" dirty="0"/>
              <a:t>Stress-strain relations, peak-residual strength, anisotropy and other factors are combined to form a model for plastic deformation. Solved with finite element technique</a:t>
            </a:r>
          </a:p>
        </p:txBody>
      </p:sp>
    </p:spTree>
    <p:extLst>
      <p:ext uri="{BB962C8B-B14F-4D97-AF65-F5344CB8AC3E}">
        <p14:creationId xmlns:p14="http://schemas.microsoft.com/office/powerpoint/2010/main" val="3196747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Limit Equilibrium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74825"/>
            <a:ext cx="8305800" cy="4854575"/>
          </a:xfrm>
        </p:spPr>
        <p:txBody>
          <a:bodyPr rtlCol="0">
            <a:normAutofit fontScale="92500" lnSpcReduction="10000"/>
          </a:bodyPr>
          <a:lstStyle/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Candidate failure surface is selected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Stresses along failure surface are calculated assuming soil is at limit of static equilibrium (</a:t>
            </a:r>
            <a:r>
              <a:rPr lang="en-US" dirty="0">
                <a:latin typeface="Symbol" pitchFamily="18" charset="2"/>
              </a:rPr>
              <a:t>t</a:t>
            </a:r>
            <a:r>
              <a:rPr lang="en-US" dirty="0"/>
              <a:t>)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Total available strength along surface is calculated (</a:t>
            </a:r>
            <a:r>
              <a:rPr lang="en-US" dirty="0">
                <a:latin typeface="Calibri" pitchFamily="34" charset="0"/>
              </a:rPr>
              <a:t>s</a:t>
            </a:r>
            <a:r>
              <a:rPr lang="en-US" dirty="0"/>
              <a:t>)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Factor of safety is computed as:</a:t>
            </a:r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endParaRPr lang="en-US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None/>
              <a:defRPr/>
            </a:pPr>
            <a:br>
              <a:rPr lang="en-US" dirty="0"/>
            </a:br>
            <a:endParaRPr lang="en-US" dirty="0"/>
          </a:p>
          <a:p>
            <a:pPr marL="438912" indent="-320040" eaLnBrk="1" fontAlgn="auto" hangingPunct="1">
              <a:spcBef>
                <a:spcPts val="0"/>
              </a:spcBef>
              <a:spcAft>
                <a:spcPts val="0"/>
              </a:spcAft>
              <a:buFont typeface="Wingdings 2"/>
              <a:buChar char=""/>
              <a:defRPr/>
            </a:pPr>
            <a:r>
              <a:rPr lang="en-US" dirty="0"/>
              <a:t>Process is repeated until critical failure surface with minimum factor of safety is found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00200" y="4419600"/>
                <a:ext cx="1451423" cy="9357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FS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419600"/>
                <a:ext cx="1451423" cy="935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Failure Surfaces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533400" y="1905000"/>
          <a:ext cx="8159750" cy="462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8158976" imgH="4628964" progId="Visio.Drawing.11">
                  <p:embed/>
                </p:oleObj>
              </mc:Choice>
              <mc:Fallback>
                <p:oleObj name="Visio" r:id="rId3" imgW="8158976" imgH="4628964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8159750" cy="462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Factor of Safety</a:t>
            </a:r>
          </a:p>
        </p:txBody>
      </p:sp>
      <p:sp>
        <p:nvSpPr>
          <p:cNvPr id="3079" name="TextBox 9"/>
          <p:cNvSpPr txBox="1">
            <a:spLocks noChangeArrowheads="1"/>
          </p:cNvSpPr>
          <p:nvPr/>
        </p:nvSpPr>
        <p:spPr bwMode="auto">
          <a:xfrm>
            <a:off x="4953000" y="4267200"/>
            <a:ext cx="3733800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d </a:t>
            </a:r>
            <a:r>
              <a:rPr lang="en-US" dirty="0"/>
              <a:t> = developed or mobilized cohesion</a:t>
            </a:r>
          </a:p>
          <a:p>
            <a:endParaRPr lang="en-US" dirty="0"/>
          </a:p>
          <a:p>
            <a:r>
              <a:rPr lang="en-US" dirty="0" err="1"/>
              <a:t>tan</a:t>
            </a:r>
            <a:r>
              <a:rPr lang="en-US" dirty="0" err="1">
                <a:latin typeface="Symbol" pitchFamily="18" charset="2"/>
              </a:rPr>
              <a:t>f</a:t>
            </a:r>
            <a:r>
              <a:rPr lang="en-US" baseline="-25000" dirty="0" err="1"/>
              <a:t>d</a:t>
            </a:r>
            <a:r>
              <a:rPr lang="en-US" dirty="0"/>
              <a:t> = developed or mobilized friction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762000" y="1867119"/>
                <a:ext cx="1293111" cy="830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FS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τ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867119"/>
                <a:ext cx="1293111" cy="8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62000" y="2983865"/>
                <a:ext cx="1293111" cy="830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s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FS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2983865"/>
                <a:ext cx="1293111" cy="8302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62000" y="4100676"/>
                <a:ext cx="2464136" cy="905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σtan</m:t>
                          </m:r>
                          <m:r>
                            <m:rPr>
                              <m:sty m:val="p"/>
                            </m:rPr>
                            <a:rPr lang="el-GR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FS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4100676"/>
                <a:ext cx="2464136" cy="9053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762000" y="5292507"/>
                <a:ext cx="2675732" cy="9053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smtClean="0">
                          <a:latin typeface="Cambria Math" panose="02040503050406030204" pitchFamily="18" charset="0"/>
                        </a:rPr>
                        <m:t>τ</m:t>
                      </m:r>
                      <m:r>
                        <a:rPr lang="en-US" sz="280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FS</m:t>
                          </m:r>
                        </m:den>
                      </m:f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σtan</m:t>
                          </m:r>
                          <m:r>
                            <m:rPr>
                              <m:sty m:val="p"/>
                            </m:rP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FS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5292507"/>
                <a:ext cx="2675732" cy="9053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4953000" y="1959780"/>
                <a:ext cx="1458669" cy="8302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FS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1959780"/>
                <a:ext cx="1458669" cy="8302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953000" y="2926405"/>
                <a:ext cx="2112438" cy="7891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tan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US" sz="240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ϕ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FS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0" y="2926405"/>
                <a:ext cx="2112438" cy="7891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Equilibrium Conditions</a:t>
            </a:r>
          </a:p>
        </p:txBody>
      </p:sp>
      <p:sp>
        <p:nvSpPr>
          <p:cNvPr id="4102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1120775"/>
          </a:xfrm>
        </p:spPr>
        <p:txBody>
          <a:bodyPr/>
          <a:lstStyle/>
          <a:p>
            <a:r>
              <a:rPr lang="en-US"/>
              <a:t>Static equilibrium must be satisfied</a:t>
            </a:r>
          </a:p>
          <a:p>
            <a:r>
              <a:rPr lang="en-US"/>
              <a:t>Three conditions</a:t>
            </a:r>
          </a:p>
          <a:p>
            <a:endParaRPr lang="en-US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533400" y="3810000"/>
            <a:ext cx="8229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864" tIns="91440"/>
          <a:lstStyle/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sz="3200" dirty="0">
                <a:latin typeface="+mn-lt"/>
              </a:rPr>
              <a:t>Typically, # equations &lt; # unknowns </a:t>
            </a:r>
            <a:r>
              <a:rPr lang="en-US" sz="3200" dirty="0">
                <a:latin typeface="+mn-lt"/>
                <a:sym typeface="Wingdings" pitchFamily="2" charset="2"/>
              </a:rPr>
              <a:t> </a:t>
            </a:r>
            <a:r>
              <a:rPr lang="en-US" sz="3200" dirty="0">
                <a:latin typeface="+mn-lt"/>
              </a:rPr>
              <a:t>simplifying assumptions must be used</a:t>
            </a:r>
          </a:p>
          <a:p>
            <a:pPr marL="438150" indent="-319088" eaLnBrk="0" hangingPunct="0">
              <a:buClr>
                <a:schemeClr val="accent1"/>
              </a:buClr>
              <a:buSzPct val="80000"/>
              <a:buFont typeface="Wingdings 2" pitchFamily="18" charset="2"/>
              <a:buChar char=""/>
              <a:defRPr/>
            </a:pPr>
            <a:r>
              <a:rPr lang="en-US" sz="3200" dirty="0">
                <a:latin typeface="+mn-lt"/>
              </a:rPr>
              <a:t>Some techniques satisfy all three conditions, some satisfy just a subset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77769" y="2973991"/>
                <a:ext cx="168488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769" y="2973991"/>
                <a:ext cx="168488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029205" y="2951356"/>
                <a:ext cx="1694502" cy="6300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smtClean="0">
                          <a:latin typeface="Cambria Math" panose="02040503050406030204" pitchFamily="18" charset="0"/>
                        </a:rPr>
                        <m:t>Σ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3200" i="0">
                              <a:latin typeface="Cambria Math" panose="02040503050406030204" pitchFamily="18" charset="0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sub>
                      </m:sSub>
                      <m:r>
                        <a:rPr lang="en-US" sz="32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205" y="2951356"/>
                <a:ext cx="1694502" cy="6300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4990259" y="2973991"/>
                <a:ext cx="164416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i="0" smtClean="0">
                          <a:latin typeface="Cambria Math" panose="02040503050406030204" pitchFamily="18" charset="0"/>
                        </a:rPr>
                        <m:t>ΣM</m:t>
                      </m:r>
                      <m:r>
                        <a:rPr lang="en-US" sz="3200" i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259" y="2973991"/>
                <a:ext cx="1644168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A339A8-713C-8C2E-D33F-8462DC36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Slope Analysis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313489-2DB2-EE69-0C8C-93620353A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442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txDef>
      <a:spPr bwMode="auto">
        <a:noFill/>
        <a:ln w="12700">
          <a:noFill/>
          <a:miter lim="800000"/>
          <a:headEnd type="none" w="sm" len="sm"/>
          <a:tailEnd type="none" w="sm" len="sm"/>
        </a:ln>
      </a:spPr>
      <a:bodyPr wrap="square" rtlCol="0">
        <a:spAutoFit/>
      </a:bodyPr>
      <a:lstStyle>
        <a:defPPr>
          <a:defRPr sz="2800" dirty="0" err="1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causes of slope failure</Template>
  <TotalTime>1827</TotalTime>
  <Words>894</Words>
  <Application>Microsoft Office PowerPoint</Application>
  <PresentationFormat>On-screen Show (4:3)</PresentationFormat>
  <Paragraphs>203</Paragraphs>
  <Slides>35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Calibri</vt:lpstr>
      <vt:lpstr>Cambria Math</vt:lpstr>
      <vt:lpstr>Corbel</vt:lpstr>
      <vt:lpstr>Symbol</vt:lpstr>
      <vt:lpstr>Wingdings</vt:lpstr>
      <vt:lpstr>Wingdings 2</vt:lpstr>
      <vt:lpstr>Wingdings 3</vt:lpstr>
      <vt:lpstr>Module</vt:lpstr>
      <vt:lpstr>Visio</vt:lpstr>
      <vt:lpstr>Equation</vt:lpstr>
      <vt:lpstr>Limit Equilibrium Procedures Part 1</vt:lpstr>
      <vt:lpstr>Slope Stability Analysis Methods</vt:lpstr>
      <vt:lpstr>PowerPoint Presentation</vt:lpstr>
      <vt:lpstr>PowerPoint Presentation</vt:lpstr>
      <vt:lpstr>Limit Equilibrium Method</vt:lpstr>
      <vt:lpstr>Failure Surfaces</vt:lpstr>
      <vt:lpstr>Factor of Safety</vt:lpstr>
      <vt:lpstr>Equilibrium Conditions</vt:lpstr>
      <vt:lpstr>Infinite Slope Analysis</vt:lpstr>
      <vt:lpstr>Infinite Slope Analysis</vt:lpstr>
      <vt:lpstr>Infinite Slope Analysis</vt:lpstr>
      <vt:lpstr>Infinite Slope Analysis</vt:lpstr>
      <vt:lpstr>Infinite Slope Analysis</vt:lpstr>
      <vt:lpstr>Infinite Slope Analysis</vt:lpstr>
      <vt:lpstr>Infinite Slope Analysis</vt:lpstr>
      <vt:lpstr>Total Stress Analysis</vt:lpstr>
      <vt:lpstr>Effective stress analysis</vt:lpstr>
      <vt:lpstr>Log Spiral Technique</vt:lpstr>
      <vt:lpstr>Log Spiral Technique</vt:lpstr>
      <vt:lpstr>Log Spiral Technique</vt:lpstr>
      <vt:lpstr>Log Spiral Summary</vt:lpstr>
      <vt:lpstr>Log Spiral Summary, cont.</vt:lpstr>
      <vt:lpstr>Swedish Method (f=0) </vt:lpstr>
      <vt:lpstr>Swedish Method (f=0)</vt:lpstr>
      <vt:lpstr>Swedish Method</vt:lpstr>
      <vt:lpstr>Swedish Method</vt:lpstr>
      <vt:lpstr>Swedish Method</vt:lpstr>
      <vt:lpstr>Swedish Method</vt:lpstr>
      <vt:lpstr>Swedish Method</vt:lpstr>
      <vt:lpstr>Circular Surface, f ≠ 0</vt:lpstr>
      <vt:lpstr>General Method of Slices</vt:lpstr>
      <vt:lpstr>Method of Slices</vt:lpstr>
      <vt:lpstr>General Method of Slices</vt:lpstr>
      <vt:lpstr>General Method of Slices</vt:lpstr>
      <vt:lpstr>General Method of Slices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Slope Stability Theory</dc:title>
  <dc:creator> Norm Jones</dc:creator>
  <cp:lastModifiedBy>Norm Jones</cp:lastModifiedBy>
  <cp:revision>115</cp:revision>
  <cp:lastPrinted>2018-03-09T22:55:01Z</cp:lastPrinted>
  <dcterms:created xsi:type="dcterms:W3CDTF">2008-09-19T22:08:52Z</dcterms:created>
  <dcterms:modified xsi:type="dcterms:W3CDTF">2025-02-26T00:56:43Z</dcterms:modified>
</cp:coreProperties>
</file>