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93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BE8A0-C485-47EB-979F-D3122D274FE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0349E-CBFA-42E2-AB1E-5CD0A9015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3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0349E-CBFA-42E2-AB1E-5CD0A90157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6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0349E-CBFA-42E2-AB1E-5CD0A90157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958EF-7FB7-4C34-B7B6-762116253B78}" type="datetimeFigureOut">
              <a:rPr lang="en-US"/>
              <a:pPr>
                <a:defRPr/>
              </a:pPr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29DE6-9E07-43D0-BEE6-1457CD4C6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EDFFF-AB78-4191-B196-132A97E4424B}" type="datetimeFigureOut">
              <a:rPr lang="en-US"/>
              <a:pPr>
                <a:defRPr/>
              </a:pPr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AABA2-D5FC-4C4E-9520-051B83F395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E7695-2893-4A27-A0A0-D0B24F403E73}" type="datetimeFigureOut">
              <a:rPr lang="en-US"/>
              <a:pPr>
                <a:defRPr/>
              </a:pPr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5EBE6-D84A-4140-B414-AD8144A62A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E4011-2017-4F29-B819-7BE1EBC593B4}" type="datetimeFigureOut">
              <a:rPr lang="en-US"/>
              <a:pPr>
                <a:defRPr/>
              </a:pPr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BC235-92B2-4B76-BF59-EA90671C6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FB97A-99E4-4CB0-B916-28CD423163C0}" type="datetimeFigureOut">
              <a:rPr lang="en-US"/>
              <a:pPr>
                <a:defRPr/>
              </a:pPr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D68CE-46A0-4A2F-B96A-82A831B3D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41D4B-396F-4D05-B44C-2CE9424D0D56}" type="datetimeFigureOut">
              <a:rPr lang="en-US"/>
              <a:pPr>
                <a:defRPr/>
              </a:pPr>
              <a:t>1/20/2016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47BEF-C301-4EFB-A940-0940F5B4AF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0E1B7-50D2-4546-859B-2394DBFE8359}" type="datetimeFigureOut">
              <a:rPr lang="en-US"/>
              <a:pPr>
                <a:defRPr/>
              </a:pPr>
              <a:t>1/20/2016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FF04C-C3C2-4338-A0AE-6C9612EB3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F7F54-6FAB-4614-890E-37F6C4D8EA28}" type="datetimeFigureOut">
              <a:rPr lang="en-US"/>
              <a:pPr>
                <a:defRPr/>
              </a:pPr>
              <a:t>1/20/2016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F2D7A-AEEF-4F44-9BEC-B51357EEF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05463-D6CF-4225-8DD8-6B2DFCEA3763}" type="datetimeFigureOut">
              <a:rPr lang="en-US"/>
              <a:pPr>
                <a:defRPr/>
              </a:pPr>
              <a:t>1/20/2016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518C6-CCE5-4810-9D52-0987F1B17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FD34F-3C80-43EB-B1BF-0BC4C45DD532}" type="datetimeFigureOut">
              <a:rPr lang="en-US"/>
              <a:pPr>
                <a:defRPr/>
              </a:pPr>
              <a:t>1/20/2016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99C67-962C-453B-B41F-E9A56FB96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60BFB-4234-4973-B638-A519111E12D4}" type="datetimeFigureOut">
              <a:rPr lang="en-US"/>
              <a:pPr>
                <a:defRPr/>
              </a:pPr>
              <a:t>1/20/2016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012FF-20FF-42EC-A4CB-ECAF0EECFC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9DE3772-9252-4DB7-B8FB-40FBF9047DB3}" type="datetimeFigureOut">
              <a:rPr lang="en-US"/>
              <a:pPr>
                <a:defRPr/>
              </a:pPr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A4DA99D-8932-4E86-9A82-D8A7484F2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 Description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660400" y="2362200"/>
          <a:ext cx="77216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4" imgW="5478966" imgH="2000808" progId="Visio.Drawing.11">
                  <p:embed/>
                </p:oleObj>
              </mc:Choice>
              <mc:Fallback>
                <p:oleObj name="Visio" r:id="rId4" imgW="5478966" imgH="200080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2362200"/>
                        <a:ext cx="77216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(a) Flow Net</a:t>
            </a:r>
          </a:p>
        </p:txBody>
      </p:sp>
      <p:sp>
        <p:nvSpPr>
          <p:cNvPr id="2052" name="TextBox 13"/>
          <p:cNvSpPr txBox="1">
            <a:spLocks noChangeArrowheads="1"/>
          </p:cNvSpPr>
          <p:nvPr/>
        </p:nvSpPr>
        <p:spPr bwMode="auto">
          <a:xfrm>
            <a:off x="838200" y="1600200"/>
            <a:ext cx="7696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Instructions</a:t>
            </a:r>
            <a:r>
              <a:rPr lang="en-US">
                <a:latin typeface="Calibri" pitchFamily="34" charset="0"/>
              </a:rPr>
              <a:t>: Use the curve tool to draw a flow net.  Use three flow channels.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304800" y="2514600"/>
          <a:ext cx="834866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5478966" imgH="2000808" progId="Visio.Drawing.11">
                  <p:embed/>
                </p:oleObj>
              </mc:Choice>
              <mc:Fallback>
                <p:oleObj name="Visio" r:id="rId3" imgW="5478966" imgH="200080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14600"/>
                        <a:ext cx="8348663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Freeform 8"/>
          <p:cNvSpPr>
            <a:spLocks/>
          </p:cNvSpPr>
          <p:nvPr/>
        </p:nvSpPr>
        <p:spPr bwMode="auto">
          <a:xfrm>
            <a:off x="2725738" y="3694113"/>
            <a:ext cx="3397250" cy="4968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6" y="282"/>
              </a:cxn>
              <a:cxn ang="0">
                <a:pos x="2140" y="22"/>
              </a:cxn>
            </a:cxnLst>
            <a:rect l="0" t="0" r="r" b="b"/>
            <a:pathLst>
              <a:path w="2140" h="282">
                <a:moveTo>
                  <a:pt x="0" y="0"/>
                </a:moveTo>
                <a:cubicBezTo>
                  <a:pt x="118" y="242"/>
                  <a:pt x="696" y="282"/>
                  <a:pt x="1056" y="282"/>
                </a:cubicBezTo>
                <a:cubicBezTo>
                  <a:pt x="1416" y="282"/>
                  <a:pt x="2089" y="248"/>
                  <a:pt x="2140" y="2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7" name="Freeform 9"/>
          <p:cNvSpPr>
            <a:spLocks/>
          </p:cNvSpPr>
          <p:nvPr/>
        </p:nvSpPr>
        <p:spPr bwMode="auto">
          <a:xfrm>
            <a:off x="1295400" y="3721100"/>
            <a:ext cx="1905000" cy="1809750"/>
          </a:xfrm>
          <a:custGeom>
            <a:avLst/>
            <a:gdLst/>
            <a:ahLst/>
            <a:cxnLst>
              <a:cxn ang="0">
                <a:pos x="988" y="0"/>
              </a:cxn>
              <a:cxn ang="0">
                <a:pos x="740" y="288"/>
              </a:cxn>
              <a:cxn ang="0">
                <a:pos x="440" y="496"/>
              </a:cxn>
              <a:cxn ang="0">
                <a:pos x="135" y="756"/>
              </a:cxn>
              <a:cxn ang="0">
                <a:pos x="0" y="1140"/>
              </a:cxn>
            </a:cxnLst>
            <a:rect l="0" t="0" r="r" b="b"/>
            <a:pathLst>
              <a:path w="988" h="1140">
                <a:moveTo>
                  <a:pt x="988" y="0"/>
                </a:moveTo>
                <a:cubicBezTo>
                  <a:pt x="971" y="124"/>
                  <a:pt x="802" y="231"/>
                  <a:pt x="740" y="288"/>
                </a:cubicBezTo>
                <a:cubicBezTo>
                  <a:pt x="646" y="368"/>
                  <a:pt x="549" y="420"/>
                  <a:pt x="440" y="496"/>
                </a:cubicBezTo>
                <a:cubicBezTo>
                  <a:pt x="328" y="567"/>
                  <a:pt x="208" y="649"/>
                  <a:pt x="135" y="756"/>
                </a:cubicBezTo>
                <a:cubicBezTo>
                  <a:pt x="62" y="863"/>
                  <a:pt x="17" y="960"/>
                  <a:pt x="0" y="11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8" name="Freeform 10"/>
          <p:cNvSpPr>
            <a:spLocks/>
          </p:cNvSpPr>
          <p:nvPr/>
        </p:nvSpPr>
        <p:spPr bwMode="auto">
          <a:xfrm>
            <a:off x="2178050" y="3694113"/>
            <a:ext cx="4510088" cy="1106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23" y="643"/>
              </a:cxn>
              <a:cxn ang="0">
                <a:pos x="2841" y="11"/>
              </a:cxn>
            </a:cxnLst>
            <a:rect l="0" t="0" r="r" b="b"/>
            <a:pathLst>
              <a:path w="2841" h="643">
                <a:moveTo>
                  <a:pt x="0" y="0"/>
                </a:moveTo>
                <a:cubicBezTo>
                  <a:pt x="17" y="468"/>
                  <a:pt x="963" y="643"/>
                  <a:pt x="1423" y="643"/>
                </a:cubicBezTo>
                <a:cubicBezTo>
                  <a:pt x="1883" y="643"/>
                  <a:pt x="2790" y="553"/>
                  <a:pt x="2841" y="1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0" name="Freeform 12"/>
          <p:cNvSpPr>
            <a:spLocks/>
          </p:cNvSpPr>
          <p:nvPr/>
        </p:nvSpPr>
        <p:spPr bwMode="auto">
          <a:xfrm>
            <a:off x="2841625" y="3721100"/>
            <a:ext cx="744538" cy="1792288"/>
          </a:xfrm>
          <a:custGeom>
            <a:avLst/>
            <a:gdLst/>
            <a:ahLst/>
            <a:cxnLst>
              <a:cxn ang="0">
                <a:pos x="469" y="0"/>
              </a:cxn>
              <a:cxn ang="0">
                <a:pos x="328" y="412"/>
              </a:cxn>
              <a:cxn ang="0">
                <a:pos x="0" y="1129"/>
              </a:cxn>
            </a:cxnLst>
            <a:rect l="0" t="0" r="r" b="b"/>
            <a:pathLst>
              <a:path w="469" h="1129">
                <a:moveTo>
                  <a:pt x="469" y="0"/>
                </a:moveTo>
                <a:cubicBezTo>
                  <a:pt x="452" y="124"/>
                  <a:pt x="410" y="225"/>
                  <a:pt x="328" y="412"/>
                </a:cubicBezTo>
                <a:cubicBezTo>
                  <a:pt x="246" y="599"/>
                  <a:pt x="23" y="796"/>
                  <a:pt x="0" y="112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1" name="Freeform 13"/>
          <p:cNvSpPr>
            <a:spLocks/>
          </p:cNvSpPr>
          <p:nvPr/>
        </p:nvSpPr>
        <p:spPr bwMode="auto">
          <a:xfrm>
            <a:off x="3871913" y="3694113"/>
            <a:ext cx="153987" cy="1836737"/>
          </a:xfrm>
          <a:custGeom>
            <a:avLst/>
            <a:gdLst/>
            <a:ahLst/>
            <a:cxnLst>
              <a:cxn ang="0">
                <a:pos x="97" y="0"/>
              </a:cxn>
              <a:cxn ang="0">
                <a:pos x="34" y="615"/>
              </a:cxn>
              <a:cxn ang="0">
                <a:pos x="6" y="1157"/>
              </a:cxn>
            </a:cxnLst>
            <a:rect l="0" t="0" r="r" b="b"/>
            <a:pathLst>
              <a:path w="97" h="1157">
                <a:moveTo>
                  <a:pt x="97" y="0"/>
                </a:moveTo>
                <a:cubicBezTo>
                  <a:pt x="91" y="220"/>
                  <a:pt x="57" y="389"/>
                  <a:pt x="34" y="615"/>
                </a:cubicBezTo>
                <a:cubicBezTo>
                  <a:pt x="13" y="818"/>
                  <a:pt x="0" y="937"/>
                  <a:pt x="6" y="115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2" name="Freeform 14"/>
          <p:cNvSpPr>
            <a:spLocks/>
          </p:cNvSpPr>
          <p:nvPr/>
        </p:nvSpPr>
        <p:spPr bwMode="auto">
          <a:xfrm>
            <a:off x="4487863" y="3697288"/>
            <a:ext cx="192087" cy="1825625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36" y="607"/>
              </a:cxn>
              <a:cxn ang="0">
                <a:pos x="121" y="1150"/>
              </a:cxn>
            </a:cxnLst>
            <a:rect l="0" t="0" r="r" b="b"/>
            <a:pathLst>
              <a:path w="121" h="1150">
                <a:moveTo>
                  <a:pt x="6" y="0"/>
                </a:moveTo>
                <a:cubicBezTo>
                  <a:pt x="0" y="220"/>
                  <a:pt x="25" y="381"/>
                  <a:pt x="36" y="607"/>
                </a:cubicBezTo>
                <a:cubicBezTo>
                  <a:pt x="51" y="811"/>
                  <a:pt x="115" y="930"/>
                  <a:pt x="121" y="11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3" name="Freeform 15"/>
          <p:cNvSpPr>
            <a:spLocks/>
          </p:cNvSpPr>
          <p:nvPr/>
        </p:nvSpPr>
        <p:spPr bwMode="auto">
          <a:xfrm>
            <a:off x="4989513" y="3708400"/>
            <a:ext cx="568325" cy="18145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166" y="595"/>
              </a:cxn>
              <a:cxn ang="0">
                <a:pos x="358" y="1143"/>
              </a:cxn>
            </a:cxnLst>
            <a:rect l="0" t="0" r="r" b="b"/>
            <a:pathLst>
              <a:path w="358" h="1143">
                <a:moveTo>
                  <a:pt x="6" y="0"/>
                </a:moveTo>
                <a:cubicBezTo>
                  <a:pt x="0" y="220"/>
                  <a:pt x="76" y="375"/>
                  <a:pt x="166" y="595"/>
                </a:cubicBezTo>
                <a:cubicBezTo>
                  <a:pt x="248" y="791"/>
                  <a:pt x="352" y="923"/>
                  <a:pt x="358" y="114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4" name="Freeform 16"/>
          <p:cNvSpPr>
            <a:spLocks/>
          </p:cNvSpPr>
          <p:nvPr/>
        </p:nvSpPr>
        <p:spPr bwMode="auto">
          <a:xfrm>
            <a:off x="5461000" y="3700463"/>
            <a:ext cx="1414463" cy="1830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4" y="605"/>
              </a:cxn>
              <a:cxn ang="0">
                <a:pos x="891" y="1153"/>
              </a:cxn>
            </a:cxnLst>
            <a:rect l="0" t="0" r="r" b="b"/>
            <a:pathLst>
              <a:path w="891" h="1153">
                <a:moveTo>
                  <a:pt x="0" y="0"/>
                </a:moveTo>
                <a:cubicBezTo>
                  <a:pt x="33" y="233"/>
                  <a:pt x="259" y="413"/>
                  <a:pt x="434" y="605"/>
                </a:cubicBezTo>
                <a:cubicBezTo>
                  <a:pt x="575" y="764"/>
                  <a:pt x="885" y="933"/>
                  <a:pt x="891" y="115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5" name="Freeform 17"/>
          <p:cNvSpPr>
            <a:spLocks/>
          </p:cNvSpPr>
          <p:nvPr/>
        </p:nvSpPr>
        <p:spPr bwMode="auto">
          <a:xfrm>
            <a:off x="5867400" y="3695700"/>
            <a:ext cx="2747963" cy="608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8" y="241"/>
              </a:cxn>
              <a:cxn ang="0">
                <a:pos x="1172" y="320"/>
              </a:cxn>
              <a:cxn ang="0">
                <a:pos x="1731" y="383"/>
              </a:cxn>
            </a:cxnLst>
            <a:rect l="0" t="0" r="r" b="b"/>
            <a:pathLst>
              <a:path w="1731" h="383">
                <a:moveTo>
                  <a:pt x="0" y="0"/>
                </a:moveTo>
                <a:cubicBezTo>
                  <a:pt x="21" y="124"/>
                  <a:pt x="199" y="162"/>
                  <a:pt x="398" y="241"/>
                </a:cubicBezTo>
                <a:cubicBezTo>
                  <a:pt x="590" y="315"/>
                  <a:pt x="900" y="290"/>
                  <a:pt x="1172" y="320"/>
                </a:cubicBezTo>
                <a:cubicBezTo>
                  <a:pt x="1381" y="337"/>
                  <a:pt x="1527" y="343"/>
                  <a:pt x="1731" y="38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6" name="Oval 18"/>
          <p:cNvSpPr>
            <a:spLocks noChangeArrowheads="1"/>
          </p:cNvSpPr>
          <p:nvPr/>
        </p:nvSpPr>
        <p:spPr bwMode="auto">
          <a:xfrm>
            <a:off x="3352800" y="4114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Oval 19"/>
          <p:cNvSpPr>
            <a:spLocks noChangeArrowheads="1"/>
          </p:cNvSpPr>
          <p:nvPr/>
        </p:nvSpPr>
        <p:spPr bwMode="auto">
          <a:xfrm>
            <a:off x="3952875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Oval 20"/>
          <p:cNvSpPr>
            <a:spLocks noChangeArrowheads="1"/>
          </p:cNvSpPr>
          <p:nvPr/>
        </p:nvSpPr>
        <p:spPr bwMode="auto">
          <a:xfrm>
            <a:off x="4029075" y="3724275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(b) Flow Rate Calculations</a:t>
            </a: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838200" y="1447800"/>
            <a:ext cx="739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Calibri" pitchFamily="34" charset="0"/>
              </a:rPr>
              <a:t>Instructions</a:t>
            </a:r>
            <a:r>
              <a:rPr lang="en-US" dirty="0">
                <a:latin typeface="Calibri" pitchFamily="34" charset="0"/>
              </a:rPr>
              <a:t>: Using the flow net solution from part (a), calculate the flow rate </a:t>
            </a:r>
            <a:r>
              <a:rPr lang="en-US" dirty="0" smtClean="0">
                <a:latin typeface="Calibri" pitchFamily="34" charset="0"/>
              </a:rPr>
              <a:t>(m^3/s) </a:t>
            </a:r>
            <a:r>
              <a:rPr lang="en-US" dirty="0">
                <a:latin typeface="Calibri" pitchFamily="34" charset="0"/>
              </a:rPr>
              <a:t>through a 1 m thick cross section.</a:t>
            </a:r>
          </a:p>
        </p:txBody>
      </p:sp>
      <p:graphicFrame>
        <p:nvGraphicFramePr>
          <p:cNvPr id="4101" name="Object 9"/>
          <p:cNvGraphicFramePr>
            <a:graphicFrameLocks noChangeAspect="1"/>
          </p:cNvGraphicFramePr>
          <p:nvPr/>
        </p:nvGraphicFramePr>
        <p:xfrm>
          <a:off x="1066800" y="2362200"/>
          <a:ext cx="137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4" imgW="647640" imgH="431640" progId="Equation.3">
                  <p:embed/>
                </p:oleObj>
              </mc:Choice>
              <mc:Fallback>
                <p:oleObj name="Equation" r:id="rId4" imgW="64764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066800" y="2362200"/>
                        <a:ext cx="1371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974725" y="3541713"/>
            <a:ext cx="441018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Q</a:t>
            </a:r>
            <a:r>
              <a:rPr lang="en-US" dirty="0" smtClean="0"/>
              <a:t>= (</a:t>
            </a:r>
            <a:r>
              <a:rPr lang="en-US" dirty="0"/>
              <a:t>0.004 cm/s)(m/100 cm)(3/7.5)(3.6 m)</a:t>
            </a:r>
          </a:p>
          <a:p>
            <a:endParaRPr lang="en-US" dirty="0"/>
          </a:p>
          <a:p>
            <a:r>
              <a:rPr lang="en-US" dirty="0"/>
              <a:t>Q</a:t>
            </a:r>
            <a:r>
              <a:rPr lang="en-US" dirty="0" smtClean="0"/>
              <a:t>= 5.8e-5 m^3/s</a:t>
            </a:r>
            <a:endParaRPr lang="en-US" dirty="0"/>
          </a:p>
          <a:p>
            <a:endParaRPr lang="en-US" dirty="0"/>
          </a:p>
          <a:p>
            <a:r>
              <a:rPr lang="en-US" dirty="0"/>
              <a:t>Q = </a:t>
            </a:r>
            <a:r>
              <a:rPr lang="en-US" dirty="0" smtClean="0"/>
              <a:t>5.0 </a:t>
            </a:r>
            <a:r>
              <a:rPr lang="en-US" dirty="0"/>
              <a:t>m^3/d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81</Words>
  <Application>Microsoft Office PowerPoint</Application>
  <PresentationFormat>On-screen Show (4:3)</PresentationFormat>
  <Paragraphs>12</Paragraphs>
  <Slides>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Office Theme</vt:lpstr>
      <vt:lpstr>Visio</vt:lpstr>
      <vt:lpstr>Equation</vt:lpstr>
      <vt:lpstr>Problem Description</vt:lpstr>
      <vt:lpstr>(a) Flow Net</vt:lpstr>
      <vt:lpstr>(b) Flow Rate Calculations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Norm Jones</dc:creator>
  <cp:lastModifiedBy>Norm Jones</cp:lastModifiedBy>
  <cp:revision>11</cp:revision>
  <dcterms:created xsi:type="dcterms:W3CDTF">2008-09-12T22:12:42Z</dcterms:created>
  <dcterms:modified xsi:type="dcterms:W3CDTF">2016-01-20T20:52:58Z</dcterms:modified>
</cp:coreProperties>
</file>