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handoutMasterIdLst>
    <p:handoutMasterId r:id="rId1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6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57F9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3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2938125-A28B-4332-8256-0B94E646F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6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8D0F-665D-43FA-BCA4-22D3C0C21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45A5B-9E17-40D6-8E63-85634347E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F6D6D-3409-43D3-A3C5-47185EF4C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30F06-9E7A-4880-8003-FEAF99D45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D9664-83E6-4967-B220-F36D706BF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4B7E-7D2C-4F88-A739-0098E133C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B5065-3F67-4583-8957-3E0C24F4B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4AFB-A7BA-43B3-A0CD-BDA53172C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EAECE-EDCA-4AEF-BAF9-11D17141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AABB0-9AFE-44C5-8801-81585CFC8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9D9CA-EAB9-4DFB-8932-D4E051892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2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2053DE20-7A55-4985-8612-02E136F19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0" r:id="rId2"/>
    <p:sldLayoutId id="2147483766" r:id="rId3"/>
    <p:sldLayoutId id="2147483761" r:id="rId4"/>
    <p:sldLayoutId id="2147483762" r:id="rId5"/>
    <p:sldLayoutId id="2147483763" r:id="rId6"/>
    <p:sldLayoutId id="2147483767" r:id="rId7"/>
    <p:sldLayoutId id="2147483768" r:id="rId8"/>
    <p:sldLayoutId id="2147483769" r:id="rId9"/>
    <p:sldLayoutId id="2147483764" r:id="rId10"/>
    <p:sldLayoutId id="21474837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Darcy’s Law in Layered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/>
              <a:t>CE 544 </a:t>
            </a:r>
            <a:r>
              <a:rPr lang="en-US" dirty="0"/>
              <a:t>– BRIGHAM YOUNG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Layered Systems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1066800" y="5257800"/>
            <a:ext cx="717375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It is useful to compute an equivalent k for entire system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524000" y="2117725"/>
          <a:ext cx="541020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95927" imgH="1614279" progId="Visio.Drawing.11">
                  <p:embed/>
                </p:oleObj>
              </mc:Choice>
              <mc:Fallback>
                <p:oleObj name="Visio" r:id="rId2" imgW="3295927" imgH="161427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17725"/>
                        <a:ext cx="5410200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Flow Parallel to Layering</a:t>
            </a:r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1219200" y="3581400"/>
            <a:ext cx="418896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Arial" pitchFamily="34" charset="0"/>
              </a:rPr>
              <a:t>For this case, the following must hold:</a:t>
            </a:r>
            <a:endParaRPr lang="en-US" sz="1200" dirty="0">
              <a:latin typeface="+mj-lt"/>
              <a:cs typeface="Arial" pitchFamily="34" charset="0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1828800" y="4191000"/>
            <a:ext cx="55626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latin typeface="+mj-lt"/>
                <a:cs typeface="Arial" pitchFamily="34" charset="0"/>
              </a:rPr>
              <a:t>1. Head loss is the same through each layer</a:t>
            </a:r>
            <a:endParaRPr lang="en-US" sz="1200" dirty="0">
              <a:latin typeface="+mj-lt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	i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= i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= i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+mj-lt"/>
                <a:cs typeface="Arial" pitchFamily="34" charset="0"/>
              </a:rPr>
              <a:t>2. Flow equals sum of individual flows</a:t>
            </a:r>
          </a:p>
          <a:p>
            <a:pPr marL="342900" indent="-342900"/>
            <a:endParaRPr lang="en-US" dirty="0">
              <a:latin typeface="+mj-lt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+mj-lt"/>
                <a:cs typeface="Arial" pitchFamily="34" charset="0"/>
              </a:rPr>
              <a:t>	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total</a:t>
            </a:r>
            <a:r>
              <a:rPr lang="en-US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+ q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+ q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2533" name="Line 15"/>
          <p:cNvSpPr>
            <a:spLocks noChangeShapeType="1"/>
          </p:cNvSpPr>
          <p:nvPr/>
        </p:nvSpPr>
        <p:spPr bwMode="auto">
          <a:xfrm>
            <a:off x="2743200" y="2236788"/>
            <a:ext cx="2871788" cy="1587"/>
          </a:xfrm>
          <a:prstGeom prst="line">
            <a:avLst/>
          </a:prstGeom>
          <a:noFill/>
          <a:ln w="14288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16"/>
          <p:cNvSpPr>
            <a:spLocks noChangeShapeType="1"/>
          </p:cNvSpPr>
          <p:nvPr/>
        </p:nvSpPr>
        <p:spPr bwMode="auto">
          <a:xfrm>
            <a:off x="2743200" y="2517775"/>
            <a:ext cx="2871788" cy="1588"/>
          </a:xfrm>
          <a:prstGeom prst="line">
            <a:avLst/>
          </a:prstGeom>
          <a:noFill/>
          <a:ln w="14288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17"/>
          <p:cNvSpPr>
            <a:spLocks noChangeShapeType="1"/>
          </p:cNvSpPr>
          <p:nvPr/>
        </p:nvSpPr>
        <p:spPr bwMode="auto">
          <a:xfrm>
            <a:off x="2743200" y="2800350"/>
            <a:ext cx="2871788" cy="1588"/>
          </a:xfrm>
          <a:prstGeom prst="line">
            <a:avLst/>
          </a:prstGeom>
          <a:noFill/>
          <a:ln w="14288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8"/>
          <p:cNvSpPr>
            <a:spLocks noChangeShapeType="1"/>
          </p:cNvSpPr>
          <p:nvPr/>
        </p:nvSpPr>
        <p:spPr bwMode="auto">
          <a:xfrm>
            <a:off x="2743200" y="3082925"/>
            <a:ext cx="2871788" cy="1588"/>
          </a:xfrm>
          <a:prstGeom prst="line">
            <a:avLst/>
          </a:prstGeom>
          <a:noFill/>
          <a:ln w="14288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Rectangle 19"/>
          <p:cNvSpPr>
            <a:spLocks noChangeArrowheads="1"/>
          </p:cNvSpPr>
          <p:nvPr/>
        </p:nvSpPr>
        <p:spPr bwMode="auto">
          <a:xfrm>
            <a:off x="1587500" y="2814638"/>
            <a:ext cx="18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pitchFamily="34" charset="0"/>
              </a:rPr>
              <a:t>V</a:t>
            </a:r>
            <a:endParaRPr lang="en-US"/>
          </a:p>
        </p:txBody>
      </p:sp>
      <p:sp>
        <p:nvSpPr>
          <p:cNvPr id="22538" name="Line 20"/>
          <p:cNvSpPr>
            <a:spLocks noChangeShapeType="1"/>
          </p:cNvSpPr>
          <p:nvPr/>
        </p:nvSpPr>
        <p:spPr bwMode="auto">
          <a:xfrm>
            <a:off x="1322388" y="2647950"/>
            <a:ext cx="735012" cy="1588"/>
          </a:xfrm>
          <a:prstGeom prst="line">
            <a:avLst/>
          </a:prstGeom>
          <a:noFill/>
          <a:ln w="17463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Freeform 21"/>
          <p:cNvSpPr>
            <a:spLocks/>
          </p:cNvSpPr>
          <p:nvPr/>
        </p:nvSpPr>
        <p:spPr bwMode="auto">
          <a:xfrm>
            <a:off x="2043113" y="2587625"/>
            <a:ext cx="171450" cy="120650"/>
          </a:xfrm>
          <a:custGeom>
            <a:avLst/>
            <a:gdLst>
              <a:gd name="T0" fmla="*/ 0 w 108"/>
              <a:gd name="T1" fmla="*/ 0 h 76"/>
              <a:gd name="T2" fmla="*/ 2147483647 w 108"/>
              <a:gd name="T3" fmla="*/ 2147483647 h 76"/>
              <a:gd name="T4" fmla="*/ 0 w 108"/>
              <a:gd name="T5" fmla="*/ 2147483647 h 76"/>
              <a:gd name="T6" fmla="*/ 0 w 108"/>
              <a:gd name="T7" fmla="*/ 0 h 76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76"/>
              <a:gd name="T14" fmla="*/ 108 w 108"/>
              <a:gd name="T15" fmla="*/ 76 h 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76">
                <a:moveTo>
                  <a:pt x="0" y="0"/>
                </a:moveTo>
                <a:lnTo>
                  <a:pt x="108" y="38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Parallel Flow, cont.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38200" y="1676400"/>
            <a:ext cx="6097588" cy="2835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Thus,</a:t>
            </a:r>
            <a:endParaRPr lang="en-US" sz="1200" dirty="0">
              <a:latin typeface="+mj-lt"/>
            </a:endParaRPr>
          </a:p>
          <a:p>
            <a:pPr lvl="1"/>
            <a:endParaRPr lang="en-US" dirty="0">
              <a:latin typeface="Times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q = q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+ q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+ q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vH</a:t>
            </a:r>
            <a:r>
              <a:rPr lang="en-US" dirty="0">
                <a:latin typeface="Arial" pitchFamily="34" charset="0"/>
                <a:cs typeface="Arial" pitchFamily="34" charset="0"/>
              </a:rPr>
              <a:t> = v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+ v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+ v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latin typeface="+mj-lt"/>
                <a:cs typeface="Arial" pitchFamily="34" charset="0"/>
              </a:rPr>
              <a:t>(width = 1)</a:t>
            </a:r>
            <a:endParaRPr lang="en-US" sz="1200" dirty="0">
              <a:latin typeface="+mj-lt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+ k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+ k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rgbClr val="FFFF00"/>
              </a:solidFill>
              <a:latin typeface="Times" pitchFamily="18" charset="0"/>
              <a:cs typeface="Times New Roman" pitchFamily="18" charset="0"/>
            </a:endParaRPr>
          </a:p>
          <a:p>
            <a:r>
              <a:rPr lang="en-US" dirty="0">
                <a:latin typeface="+mj-lt"/>
                <a:cs typeface="Times New Roman" pitchFamily="18" charset="0"/>
              </a:rPr>
              <a:t>since </a:t>
            </a:r>
            <a:r>
              <a:rPr lang="en-US" dirty="0" err="1">
                <a:latin typeface="+mj-lt"/>
                <a:cs typeface="Times New Roman" pitchFamily="18" charset="0"/>
              </a:rPr>
              <a:t>i's</a:t>
            </a:r>
            <a:r>
              <a:rPr lang="en-US" dirty="0">
                <a:latin typeface="+mj-lt"/>
                <a:cs typeface="Times New Roman" pitchFamily="18" charset="0"/>
              </a:rPr>
              <a:t> are the same, divide by </a:t>
            </a:r>
            <a:r>
              <a:rPr lang="en-US" dirty="0" err="1">
                <a:latin typeface="+mj-lt"/>
                <a:cs typeface="Times New Roman" pitchFamily="18" charset="0"/>
              </a:rPr>
              <a:t>i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  <a:endParaRPr lang="en-US" sz="1200" dirty="0">
              <a:latin typeface="+mj-lt"/>
            </a:endParaRPr>
          </a:p>
          <a:p>
            <a:pPr lvl="1"/>
            <a:endParaRPr lang="en-US" dirty="0">
              <a:latin typeface="Times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+ k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+ k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447800" y="5181600"/>
          <a:ext cx="3379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393480" progId="Equation.3">
                  <p:embed/>
                </p:oleObj>
              </mc:Choice>
              <mc:Fallback>
                <p:oleObj name="Equation" r:id="rId2" imgW="158724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5181600"/>
                        <a:ext cx="33797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562600" y="4572000"/>
          <a:ext cx="15240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838080" progId="Equation.3">
                  <p:embed/>
                </p:oleObj>
              </mc:Choice>
              <mc:Fallback>
                <p:oleObj name="Equation" r:id="rId4" imgW="850680" imgH="838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62600" y="4572000"/>
                        <a:ext cx="152400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Flow Perpendicular to Layering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1295400" y="4025900"/>
            <a:ext cx="60325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Times" pitchFamily="18" charset="0"/>
                <a:cs typeface="Times New Roman" pitchFamily="18" charset="0"/>
              </a:rPr>
              <a:t>For this case, the following must hold:</a:t>
            </a:r>
            <a:endParaRPr lang="en-US" sz="2400" dirty="0"/>
          </a:p>
          <a:p>
            <a:endParaRPr lang="en-US" sz="2400" dirty="0">
              <a:latin typeface="Times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" pitchFamily="18" charset="0"/>
                <a:cs typeface="Times New Roman" pitchFamily="18" charset="0"/>
              </a:rPr>
              <a:t>1. q will be the same through each layer</a:t>
            </a:r>
            <a:endParaRPr lang="en-US" sz="2400" dirty="0"/>
          </a:p>
          <a:p>
            <a:pPr lvl="1"/>
            <a:endParaRPr lang="en-US" sz="2400" dirty="0">
              <a:latin typeface="Symbol" pitchFamily="18" charset="2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Symbol" pitchFamily="18" charset="2"/>
                <a:cs typeface="Times New Roman" pitchFamily="18" charset="0"/>
              </a:rPr>
              <a:t>2. </a:t>
            </a:r>
            <a:r>
              <a:rPr lang="en-US" sz="24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dirty="0" err="1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2400" baseline="-30000" dirty="0" err="1">
                <a:latin typeface="Times" pitchFamily="18" charset="0"/>
                <a:cs typeface="Times New Roman" pitchFamily="18" charset="0"/>
              </a:rPr>
              <a:t>total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2400" baseline="-30000" dirty="0">
                <a:latin typeface="Times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 +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2400" baseline="-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 +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2400" baseline="-30000" dirty="0">
                <a:latin typeface="Times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556" name="Line 13"/>
          <p:cNvSpPr>
            <a:spLocks noChangeShapeType="1"/>
          </p:cNvSpPr>
          <p:nvPr/>
        </p:nvSpPr>
        <p:spPr bwMode="auto">
          <a:xfrm>
            <a:off x="1393825" y="2157413"/>
            <a:ext cx="2527300" cy="1587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Line 14"/>
          <p:cNvSpPr>
            <a:spLocks noChangeShapeType="1"/>
          </p:cNvSpPr>
          <p:nvPr/>
        </p:nvSpPr>
        <p:spPr bwMode="auto">
          <a:xfrm>
            <a:off x="1393825" y="2411413"/>
            <a:ext cx="2527300" cy="1587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15"/>
          <p:cNvSpPr>
            <a:spLocks noChangeShapeType="1"/>
          </p:cNvSpPr>
          <p:nvPr/>
        </p:nvSpPr>
        <p:spPr bwMode="auto">
          <a:xfrm>
            <a:off x="1393825" y="2665413"/>
            <a:ext cx="2527300" cy="1587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16"/>
          <p:cNvSpPr>
            <a:spLocks noChangeShapeType="1"/>
          </p:cNvSpPr>
          <p:nvPr/>
        </p:nvSpPr>
        <p:spPr bwMode="auto">
          <a:xfrm>
            <a:off x="1393825" y="2921000"/>
            <a:ext cx="2527300" cy="15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Rectangle 17"/>
          <p:cNvSpPr>
            <a:spLocks noChangeArrowheads="1"/>
          </p:cNvSpPr>
          <p:nvPr/>
        </p:nvSpPr>
        <p:spPr bwMode="auto">
          <a:xfrm>
            <a:off x="2152650" y="3190875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Arial" pitchFamily="34" charset="0"/>
              </a:rPr>
              <a:t>V</a:t>
            </a:r>
            <a:endParaRPr lang="en-US"/>
          </a:p>
        </p:txBody>
      </p:sp>
      <p:sp>
        <p:nvSpPr>
          <p:cNvPr id="23561" name="Line 18"/>
          <p:cNvSpPr>
            <a:spLocks noChangeShapeType="1"/>
          </p:cNvSpPr>
          <p:nvPr/>
        </p:nvSpPr>
        <p:spPr bwMode="auto">
          <a:xfrm flipV="1">
            <a:off x="2566988" y="3221038"/>
            <a:ext cx="1587" cy="369887"/>
          </a:xfrm>
          <a:prstGeom prst="line">
            <a:avLst/>
          </a:prstGeom>
          <a:noFill/>
          <a:ln w="15875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Freeform 19"/>
          <p:cNvSpPr>
            <a:spLocks/>
          </p:cNvSpPr>
          <p:nvPr/>
        </p:nvSpPr>
        <p:spPr bwMode="auto">
          <a:xfrm>
            <a:off x="2516188" y="3074988"/>
            <a:ext cx="100012" cy="158750"/>
          </a:xfrm>
          <a:custGeom>
            <a:avLst/>
            <a:gdLst>
              <a:gd name="T0" fmla="*/ 0 w 63"/>
              <a:gd name="T1" fmla="*/ 2147483647 h 100"/>
              <a:gd name="T2" fmla="*/ 2147483647 w 63"/>
              <a:gd name="T3" fmla="*/ 0 h 100"/>
              <a:gd name="T4" fmla="*/ 2147483647 w 63"/>
              <a:gd name="T5" fmla="*/ 2147483647 h 100"/>
              <a:gd name="T6" fmla="*/ 0 w 63"/>
              <a:gd name="T7" fmla="*/ 2147483647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63"/>
              <a:gd name="T13" fmla="*/ 0 h 100"/>
              <a:gd name="T14" fmla="*/ 63 w 63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" h="100">
                <a:moveTo>
                  <a:pt x="0" y="100"/>
                </a:moveTo>
                <a:lnTo>
                  <a:pt x="32" y="0"/>
                </a:lnTo>
                <a:lnTo>
                  <a:pt x="63" y="100"/>
                </a:lnTo>
                <a:lnTo>
                  <a:pt x="0" y="1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Perpendicular Flow, cont.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676400" y="2034133"/>
            <a:ext cx="3873176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q = q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v = v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v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v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h/H)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 = 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 = 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Perpendicular Flow, cont.</a:t>
            </a:r>
          </a:p>
        </p:txBody>
      </p:sp>
      <p:sp>
        <p:nvSpPr>
          <p:cNvPr id="10249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143000" y="4191000"/>
            <a:ext cx="396012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Divide by 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+mj-lt"/>
                <a:cs typeface="Times New Roman" pitchFamily="18" charset="0"/>
              </a:rPr>
              <a:t>h and solve for </a:t>
            </a:r>
            <a:r>
              <a:rPr lang="en-US" sz="2400" dirty="0" err="1">
                <a:latin typeface="+mj-lt"/>
                <a:cs typeface="Times New Roman" pitchFamily="18" charset="0"/>
              </a:rPr>
              <a:t>k</a:t>
            </a:r>
            <a:r>
              <a:rPr lang="en-US" sz="2400" baseline="-30000" dirty="0" err="1">
                <a:latin typeface="+mj-lt"/>
                <a:cs typeface="Times New Roman" pitchFamily="18" charset="0"/>
              </a:rPr>
              <a:t>eq</a:t>
            </a:r>
            <a:r>
              <a:rPr lang="en-US" sz="2400" dirty="0">
                <a:latin typeface="+mj-lt"/>
                <a:cs typeface="Times New Roman" pitchFamily="18" charset="0"/>
              </a:rPr>
              <a:t>:</a:t>
            </a: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371600" y="2016125"/>
          <a:ext cx="1143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457200" progId="Equation.3">
                  <p:embed/>
                </p:oleObj>
              </mc:Choice>
              <mc:Fallback>
                <p:oleObj name="Equation" r:id="rId2" imgW="67284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2016125"/>
                        <a:ext cx="11430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494088" y="2016125"/>
          <a:ext cx="10906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57200" progId="Equation.3">
                  <p:embed/>
                </p:oleObj>
              </mc:Choice>
              <mc:Fallback>
                <p:oleObj name="Equation" r:id="rId4" imgW="685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494088" y="2016125"/>
                        <a:ext cx="109061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627688" y="2016125"/>
          <a:ext cx="10906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457200" progId="Equation.3">
                  <p:embed/>
                </p:oleObj>
              </mc:Choice>
              <mc:Fallback>
                <p:oleObj name="Equation" r:id="rId6" imgW="685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627688" y="2016125"/>
                        <a:ext cx="109061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447800" y="3055938"/>
          <a:ext cx="415131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" imgH="457200" progId="Equation.3">
                  <p:embed/>
                </p:oleObj>
              </mc:Choice>
              <mc:Fallback>
                <p:oleObj name="Equation" r:id="rId8" imgW="2286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3055938"/>
                        <a:ext cx="4151313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414463" y="4953000"/>
          <a:ext cx="23320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720" imgH="622080" progId="Equation.3">
                  <p:embed/>
                </p:oleObj>
              </mc:Choice>
              <mc:Fallback>
                <p:oleObj name="Equation" r:id="rId10" imgW="1269720" imgH="622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14463" y="4953000"/>
                        <a:ext cx="233203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953000" y="4876800"/>
          <a:ext cx="12192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0" imgH="850680" progId="Equation.3">
                  <p:embed/>
                </p:oleObj>
              </mc:Choice>
              <mc:Fallback>
                <p:oleObj name="Equation" r:id="rId12" imgW="77436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53000" y="4876800"/>
                        <a:ext cx="121920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143000" y="4784725"/>
            <a:ext cx="2971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eq</a:t>
            </a:r>
            <a:r>
              <a:rPr lang="en-US">
                <a:latin typeface="Arial" pitchFamily="34" charset="0"/>
              </a:rPr>
              <a:t> (horizontal) = ?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143000" y="5470525"/>
            <a:ext cx="2971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eq</a:t>
            </a:r>
            <a:r>
              <a:rPr lang="en-US">
                <a:latin typeface="Arial" pitchFamily="34" charset="0"/>
              </a:rPr>
              <a:t> (vertical) = ?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219200" y="1905000"/>
          <a:ext cx="511968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76560" imgH="1869872" progId="Visio.Drawing.11">
                  <p:embed/>
                </p:oleObj>
              </mc:Choice>
              <mc:Fallback>
                <p:oleObj name="Visio" r:id="rId2" imgW="3576560" imgH="18698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511968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5334000" y="5334000"/>
            <a:ext cx="18288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See in-class task</a:t>
            </a:r>
          </a:p>
        </p:txBody>
      </p:sp>
    </p:spTree>
    <p:extLst>
      <p:ext uri="{BB962C8B-B14F-4D97-AF65-F5344CB8AC3E}">
        <p14:creationId xmlns:p14="http://schemas.microsoft.com/office/powerpoint/2010/main" val="1164120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3177</TotalTime>
  <Words>238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Times</vt:lpstr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Visio</vt:lpstr>
      <vt:lpstr>Equation</vt:lpstr>
      <vt:lpstr>Darcy’s Law in Layered Systems</vt:lpstr>
      <vt:lpstr>Layered Systems</vt:lpstr>
      <vt:lpstr>Flow Parallel to Layering</vt:lpstr>
      <vt:lpstr>Parallel Flow, cont.</vt:lpstr>
      <vt:lpstr>Flow Perpendicular to Layering</vt:lpstr>
      <vt:lpstr>Perpendicular Flow, cont.</vt:lpstr>
      <vt:lpstr>Perpendicular Flow, cont.</vt:lpstr>
      <vt:lpstr>Example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Jones</dc:creator>
  <cp:lastModifiedBy>Norm Jones</cp:lastModifiedBy>
  <cp:revision>86</cp:revision>
  <dcterms:created xsi:type="dcterms:W3CDTF">2003-01-07T23:29:47Z</dcterms:created>
  <dcterms:modified xsi:type="dcterms:W3CDTF">2025-01-15T20:00:04Z</dcterms:modified>
</cp:coreProperties>
</file>