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57F9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3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DA4331C9-FADA-4DBD-A274-E94FCE86DE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31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8E6F9-0B1D-49F8-B835-BAE92F06E511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7A1AF-26BA-4926-88C6-E88FC439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7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A1AF-26BA-4926-88C6-E88FC4390F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3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7A1AF-26BA-4926-88C6-E88FC4390F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89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A70FFB-11B1-4558-89E2-C7B349D83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150A4-492B-42DC-A517-5758F581BE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25941-36F5-4E80-B4AE-116881217F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09DFF-CB03-4748-BA58-B3646E8985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9437A-D13A-405B-8195-714656605F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98384-18D6-4039-BF63-76C19CB7E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B0E87-C839-42F4-9CED-8BE8A325A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E87B3-D2BC-4FDB-8B93-F32D8390C4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4E8A0-B8CB-478E-A6DE-FC8B1133B2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F4A92-B941-4DE4-A04C-989374F50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FAD39-928B-4886-B92D-52958FC8AF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17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199A33B1-CA82-4863-8AAB-2D912CC86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8" r:id="rId2"/>
    <p:sldLayoutId id="2147483724" r:id="rId3"/>
    <p:sldLayoutId id="2147483719" r:id="rId4"/>
    <p:sldLayoutId id="2147483720" r:id="rId5"/>
    <p:sldLayoutId id="2147483721" r:id="rId6"/>
    <p:sldLayoutId id="2147483725" r:id="rId7"/>
    <p:sldLayoutId id="2147483726" r:id="rId8"/>
    <p:sldLayoutId id="2147483727" r:id="rId9"/>
    <p:sldLayoutId id="2147483722" r:id="rId10"/>
    <p:sldLayoutId id="214748372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Darcy’s Law in Multiple Dimensions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r>
              <a:rPr lang="en-US"/>
              <a:t>CE 544 </a:t>
            </a:r>
            <a:r>
              <a:rPr lang="en-US" dirty="0"/>
              <a:t>– BRIGHAM YOUNG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Darcy’s Law in 2D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10"/>
          <p:cNvGraphicFramePr>
            <a:graphicFrameLocks noChangeAspect="1"/>
          </p:cNvGraphicFramePr>
          <p:nvPr/>
        </p:nvGraphicFramePr>
        <p:xfrm>
          <a:off x="1447800" y="2873375"/>
          <a:ext cx="16764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600" imgH="393480" progId="Equation.3">
                  <p:embed/>
                </p:oleObj>
              </mc:Choice>
              <mc:Fallback>
                <p:oleObj name="Equation" r:id="rId2" imgW="72360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47800" y="2873375"/>
                        <a:ext cx="16764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1"/>
          <p:cNvGraphicFramePr>
            <a:graphicFrameLocks noChangeAspect="1"/>
          </p:cNvGraphicFramePr>
          <p:nvPr/>
        </p:nvGraphicFramePr>
        <p:xfrm>
          <a:off x="1447800" y="4227513"/>
          <a:ext cx="16478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419040" progId="Equation.3">
                  <p:embed/>
                </p:oleObj>
              </mc:Choice>
              <mc:Fallback>
                <p:oleObj name="Equation" r:id="rId4" imgW="72360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47800" y="4227513"/>
                        <a:ext cx="1647825" cy="95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38200" y="1905000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</a:rPr>
              <a:t>Isotropic medium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Anisotropic Medium</a:t>
            </a:r>
          </a:p>
        </p:txBody>
      </p:sp>
      <p:sp>
        <p:nvSpPr>
          <p:cNvPr id="2055" name="Rectangle 5"/>
          <p:cNvSpPr>
            <a:spLocks noChangeArrowheads="1"/>
          </p:cNvSpPr>
          <p:nvPr/>
        </p:nvSpPr>
        <p:spPr bwMode="auto">
          <a:xfrm>
            <a:off x="0" y="23526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6" name="Line 6"/>
          <p:cNvSpPr>
            <a:spLocks noChangeShapeType="1"/>
          </p:cNvSpPr>
          <p:nvPr/>
        </p:nvSpPr>
        <p:spPr bwMode="auto">
          <a:xfrm flipV="1">
            <a:off x="1187450" y="1905000"/>
            <a:ext cx="1066800" cy="1066800"/>
          </a:xfrm>
          <a:prstGeom prst="line">
            <a:avLst/>
          </a:prstGeom>
          <a:noFill/>
          <a:ln w="12700">
            <a:solidFill>
              <a:srgbClr val="00FF00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7" name="Line 7"/>
          <p:cNvSpPr>
            <a:spLocks noChangeShapeType="1"/>
          </p:cNvSpPr>
          <p:nvPr/>
        </p:nvSpPr>
        <p:spPr bwMode="auto">
          <a:xfrm>
            <a:off x="1187450" y="2971800"/>
            <a:ext cx="990600" cy="990600"/>
          </a:xfrm>
          <a:prstGeom prst="line">
            <a:avLst/>
          </a:prstGeom>
          <a:noFill/>
          <a:ln w="12700">
            <a:solidFill>
              <a:srgbClr val="00FF00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058" name="Text Box 8"/>
          <p:cNvSpPr txBox="1">
            <a:spLocks noChangeArrowheads="1"/>
          </p:cNvSpPr>
          <p:nvPr/>
        </p:nvSpPr>
        <p:spPr bwMode="auto">
          <a:xfrm>
            <a:off x="2254250" y="1600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s</a:t>
            </a:r>
          </a:p>
        </p:txBody>
      </p:sp>
      <p:sp>
        <p:nvSpPr>
          <p:cNvPr id="2059" name="Text Box 9"/>
          <p:cNvSpPr txBox="1">
            <a:spLocks noChangeArrowheads="1"/>
          </p:cNvSpPr>
          <p:nvPr/>
        </p:nvSpPr>
        <p:spPr bwMode="auto">
          <a:xfrm>
            <a:off x="2178050" y="38100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r</a:t>
            </a:r>
          </a:p>
        </p:txBody>
      </p:sp>
      <p:sp>
        <p:nvSpPr>
          <p:cNvPr id="2060" name="Text Box 10"/>
          <p:cNvSpPr txBox="1">
            <a:spLocks noChangeArrowheads="1"/>
          </p:cNvSpPr>
          <p:nvPr/>
        </p:nvSpPr>
        <p:spPr bwMode="auto">
          <a:xfrm>
            <a:off x="1797050" y="228600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k</a:t>
            </a:r>
            <a:r>
              <a:rPr lang="en-US" baseline="-25000">
                <a:latin typeface="Arial" pitchFamily="34" charset="0"/>
              </a:rPr>
              <a:t>min</a:t>
            </a:r>
          </a:p>
        </p:txBody>
      </p:sp>
      <p:sp>
        <p:nvSpPr>
          <p:cNvPr id="2061" name="Text Box 11"/>
          <p:cNvSpPr txBox="1">
            <a:spLocks noChangeArrowheads="1"/>
          </p:cNvSpPr>
          <p:nvPr/>
        </p:nvSpPr>
        <p:spPr bwMode="auto">
          <a:xfrm>
            <a:off x="1797050" y="320040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k</a:t>
            </a:r>
            <a:r>
              <a:rPr lang="en-US" baseline="-25000">
                <a:latin typeface="Arial" pitchFamily="34" charset="0"/>
              </a:rPr>
              <a:t>max</a:t>
            </a:r>
          </a:p>
        </p:txBody>
      </p:sp>
      <p:sp>
        <p:nvSpPr>
          <p:cNvPr id="2062" name="Rectangle 18"/>
          <p:cNvSpPr>
            <a:spLocks noChangeArrowheads="1"/>
          </p:cNvSpPr>
          <p:nvPr/>
        </p:nvSpPr>
        <p:spPr bwMode="auto">
          <a:xfrm>
            <a:off x="0" y="3152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63" name="Rectangle 22"/>
          <p:cNvSpPr>
            <a:spLocks noChangeArrowheads="1"/>
          </p:cNvSpPr>
          <p:nvPr/>
        </p:nvSpPr>
        <p:spPr bwMode="auto">
          <a:xfrm>
            <a:off x="5867400" y="4267200"/>
            <a:ext cx="28956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= "conductivity matrix" or "conductivity tensor"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2064" name="Rectangle 24"/>
          <p:cNvSpPr>
            <a:spLocks noChangeArrowheads="1"/>
          </p:cNvSpPr>
          <p:nvPr/>
        </p:nvSpPr>
        <p:spPr bwMode="auto">
          <a:xfrm>
            <a:off x="4343400" y="5486400"/>
            <a:ext cx="3505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>
                <a:latin typeface="+mj-lt"/>
                <a:cs typeface="Times New Roman" pitchFamily="18" charset="0"/>
              </a:rPr>
              <a:t>r &amp; s may or may not coincide with x &amp; y</a:t>
            </a:r>
          </a:p>
        </p:txBody>
      </p:sp>
      <p:graphicFrame>
        <p:nvGraphicFramePr>
          <p:cNvPr id="2050" name="Object 25"/>
          <p:cNvGraphicFramePr>
            <a:graphicFrameLocks noChangeAspect="1"/>
          </p:cNvGraphicFramePr>
          <p:nvPr/>
        </p:nvGraphicFramePr>
        <p:xfrm>
          <a:off x="4038600" y="2209800"/>
          <a:ext cx="41544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482400" progId="Equation.3">
                  <p:embed/>
                </p:oleObj>
              </mc:Choice>
              <mc:Fallback>
                <p:oleObj name="Equation" r:id="rId2" imgW="1879560" imgH="482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038600" y="2209800"/>
                        <a:ext cx="415448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26"/>
          <p:cNvGraphicFramePr>
            <a:graphicFrameLocks noChangeAspect="1"/>
          </p:cNvGraphicFramePr>
          <p:nvPr/>
        </p:nvGraphicFramePr>
        <p:xfrm>
          <a:off x="4267200" y="4114800"/>
          <a:ext cx="14335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480" imgH="482400" progId="Equation.3">
                  <p:embed/>
                </p:oleObj>
              </mc:Choice>
              <mc:Fallback>
                <p:oleObj name="Equation" r:id="rId4" imgW="825480" imgH="4824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267200" y="4114800"/>
                        <a:ext cx="14335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27"/>
          <p:cNvGraphicFramePr>
            <a:graphicFrameLocks noChangeAspect="1"/>
          </p:cNvGraphicFramePr>
          <p:nvPr/>
        </p:nvGraphicFramePr>
        <p:xfrm>
          <a:off x="1371600" y="4648200"/>
          <a:ext cx="15176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27000" imgH="419040" progId="Equation.3">
                  <p:embed/>
                </p:oleObj>
              </mc:Choice>
              <mc:Fallback>
                <p:oleObj name="Equation" r:id="rId6" imgW="927000" imgH="4190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371600" y="4648200"/>
                        <a:ext cx="15176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28"/>
          <p:cNvGraphicFramePr>
            <a:graphicFrameLocks noChangeAspect="1"/>
          </p:cNvGraphicFramePr>
          <p:nvPr/>
        </p:nvGraphicFramePr>
        <p:xfrm>
          <a:off x="1371600" y="5549900"/>
          <a:ext cx="15033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01440" imgH="419040" progId="Equation.3">
                  <p:embed/>
                </p:oleObj>
              </mc:Choice>
              <mc:Fallback>
                <p:oleObj name="Equation" r:id="rId8" imgW="901440" imgH="4190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371600" y="5549900"/>
                        <a:ext cx="1503363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Example</a:t>
            </a:r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0" y="279082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4" name="Line 6"/>
          <p:cNvSpPr>
            <a:spLocks noChangeShapeType="1"/>
          </p:cNvSpPr>
          <p:nvPr/>
        </p:nvSpPr>
        <p:spPr bwMode="auto">
          <a:xfrm flipV="1">
            <a:off x="2971800" y="2743200"/>
            <a:ext cx="1066800" cy="1066800"/>
          </a:xfrm>
          <a:prstGeom prst="line">
            <a:avLst/>
          </a:prstGeom>
          <a:noFill/>
          <a:ln w="12700">
            <a:solidFill>
              <a:srgbClr val="00FF00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5" name="Line 7"/>
          <p:cNvSpPr>
            <a:spLocks noChangeShapeType="1"/>
          </p:cNvSpPr>
          <p:nvPr/>
        </p:nvSpPr>
        <p:spPr bwMode="auto">
          <a:xfrm>
            <a:off x="2971800" y="3810000"/>
            <a:ext cx="990600" cy="990600"/>
          </a:xfrm>
          <a:prstGeom prst="line">
            <a:avLst/>
          </a:prstGeom>
          <a:noFill/>
          <a:ln w="12700">
            <a:solidFill>
              <a:srgbClr val="00FF00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66" name="Text Box 8"/>
          <p:cNvSpPr txBox="1">
            <a:spLocks noChangeArrowheads="1"/>
          </p:cNvSpPr>
          <p:nvPr/>
        </p:nvSpPr>
        <p:spPr bwMode="auto">
          <a:xfrm>
            <a:off x="4038600" y="2438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s</a:t>
            </a:r>
          </a:p>
        </p:txBody>
      </p:sp>
      <p:sp>
        <p:nvSpPr>
          <p:cNvPr id="15367" name="Text Box 9"/>
          <p:cNvSpPr txBox="1">
            <a:spLocks noChangeArrowheads="1"/>
          </p:cNvSpPr>
          <p:nvPr/>
        </p:nvSpPr>
        <p:spPr bwMode="auto">
          <a:xfrm>
            <a:off x="3962400" y="4648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r</a:t>
            </a:r>
          </a:p>
        </p:txBody>
      </p:sp>
      <p:sp>
        <p:nvSpPr>
          <p:cNvPr id="15368" name="Text Box 10"/>
          <p:cNvSpPr txBox="1">
            <a:spLocks noChangeArrowheads="1"/>
          </p:cNvSpPr>
          <p:nvPr/>
        </p:nvSpPr>
        <p:spPr bwMode="auto">
          <a:xfrm>
            <a:off x="3581400" y="312420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k</a:t>
            </a:r>
            <a:r>
              <a:rPr lang="en-US" baseline="-25000">
                <a:latin typeface="Arial" pitchFamily="34" charset="0"/>
              </a:rPr>
              <a:t>min</a:t>
            </a:r>
          </a:p>
        </p:txBody>
      </p:sp>
      <p:sp>
        <p:nvSpPr>
          <p:cNvPr id="15369" name="Text Box 11"/>
          <p:cNvSpPr txBox="1">
            <a:spLocks noChangeArrowheads="1"/>
          </p:cNvSpPr>
          <p:nvPr/>
        </p:nvSpPr>
        <p:spPr bwMode="auto">
          <a:xfrm>
            <a:off x="3581400" y="403860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k</a:t>
            </a:r>
            <a:r>
              <a:rPr lang="en-US" baseline="-25000">
                <a:latin typeface="Arial" pitchFamily="34" charset="0"/>
              </a:rPr>
              <a:t>max</a:t>
            </a:r>
          </a:p>
        </p:txBody>
      </p:sp>
      <p:sp>
        <p:nvSpPr>
          <p:cNvPr id="15370" name="Line 12"/>
          <p:cNvSpPr>
            <a:spLocks noChangeShapeType="1"/>
          </p:cNvSpPr>
          <p:nvPr/>
        </p:nvSpPr>
        <p:spPr bwMode="auto">
          <a:xfrm flipV="1">
            <a:off x="762000" y="2819400"/>
            <a:ext cx="0" cy="14478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1" name="Line 13"/>
          <p:cNvSpPr>
            <a:spLocks noChangeShapeType="1"/>
          </p:cNvSpPr>
          <p:nvPr/>
        </p:nvSpPr>
        <p:spPr bwMode="auto">
          <a:xfrm flipV="1">
            <a:off x="762000" y="4267200"/>
            <a:ext cx="1524000" cy="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2" name="Text Box 14"/>
          <p:cNvSpPr txBox="1">
            <a:spLocks noChangeArrowheads="1"/>
          </p:cNvSpPr>
          <p:nvPr/>
        </p:nvSpPr>
        <p:spPr bwMode="auto">
          <a:xfrm>
            <a:off x="838200" y="2468563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Arial" pitchFamily="34" charset="0"/>
              </a:rPr>
              <a:t>y</a:t>
            </a:r>
          </a:p>
        </p:txBody>
      </p:sp>
      <p:sp>
        <p:nvSpPr>
          <p:cNvPr id="15373" name="Text Box 15"/>
          <p:cNvSpPr txBox="1">
            <a:spLocks noChangeArrowheads="1"/>
          </p:cNvSpPr>
          <p:nvPr/>
        </p:nvSpPr>
        <p:spPr bwMode="auto">
          <a:xfrm>
            <a:off x="1752600" y="38862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15374" name="Line 16"/>
          <p:cNvSpPr>
            <a:spLocks noChangeShapeType="1"/>
          </p:cNvSpPr>
          <p:nvPr/>
        </p:nvSpPr>
        <p:spPr bwMode="auto">
          <a:xfrm>
            <a:off x="4876800" y="2971800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5" name="Line 17"/>
          <p:cNvSpPr>
            <a:spLocks noChangeShapeType="1"/>
          </p:cNvSpPr>
          <p:nvPr/>
        </p:nvSpPr>
        <p:spPr bwMode="auto">
          <a:xfrm>
            <a:off x="5181600" y="2971800"/>
            <a:ext cx="1524000" cy="1524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6" name="Line 18"/>
          <p:cNvSpPr>
            <a:spLocks noChangeShapeType="1"/>
          </p:cNvSpPr>
          <p:nvPr/>
        </p:nvSpPr>
        <p:spPr bwMode="auto">
          <a:xfrm>
            <a:off x="5562600" y="2971800"/>
            <a:ext cx="1524000" cy="1524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7" name="Line 19"/>
          <p:cNvSpPr>
            <a:spLocks noChangeShapeType="1"/>
          </p:cNvSpPr>
          <p:nvPr/>
        </p:nvSpPr>
        <p:spPr bwMode="auto">
          <a:xfrm>
            <a:off x="5943600" y="2971800"/>
            <a:ext cx="1524000" cy="1524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8" name="Line 20"/>
          <p:cNvSpPr>
            <a:spLocks noChangeShapeType="1"/>
          </p:cNvSpPr>
          <p:nvPr/>
        </p:nvSpPr>
        <p:spPr bwMode="auto">
          <a:xfrm>
            <a:off x="6324600" y="2971800"/>
            <a:ext cx="1524000" cy="1524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79" name="Line 21"/>
          <p:cNvSpPr>
            <a:spLocks noChangeShapeType="1"/>
          </p:cNvSpPr>
          <p:nvPr/>
        </p:nvSpPr>
        <p:spPr bwMode="auto">
          <a:xfrm>
            <a:off x="6705600" y="2971800"/>
            <a:ext cx="1524000" cy="1524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0" name="Line 22"/>
          <p:cNvSpPr>
            <a:spLocks noChangeShapeType="1"/>
          </p:cNvSpPr>
          <p:nvPr/>
        </p:nvSpPr>
        <p:spPr bwMode="auto">
          <a:xfrm>
            <a:off x="7086600" y="2971800"/>
            <a:ext cx="1524000" cy="1524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381" name="Text Box 23"/>
          <p:cNvSpPr txBox="1">
            <a:spLocks noChangeArrowheads="1"/>
          </p:cNvSpPr>
          <p:nvPr/>
        </p:nvSpPr>
        <p:spPr bwMode="auto">
          <a:xfrm>
            <a:off x="5867400" y="4572000"/>
            <a:ext cx="2362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Arial" pitchFamily="34" charset="0"/>
              </a:rPr>
              <a:t>Bedding Planes</a:t>
            </a:r>
          </a:p>
        </p:txBody>
      </p:sp>
      <p:sp>
        <p:nvSpPr>
          <p:cNvPr id="15382" name="Rectangle 27"/>
          <p:cNvSpPr>
            <a:spLocks noChangeArrowheads="1"/>
          </p:cNvSpPr>
          <p:nvPr/>
        </p:nvSpPr>
        <p:spPr bwMode="auto">
          <a:xfrm>
            <a:off x="1219200" y="5560983"/>
            <a:ext cx="4519955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You often need k in terms of x &amp; y (</a:t>
            </a:r>
            <a:r>
              <a:rPr lang="en-US" dirty="0" err="1">
                <a:latin typeface="+mj-lt"/>
                <a:cs typeface="Times New Roman" pitchFamily="18" charset="0"/>
              </a:rPr>
              <a:t>k</a:t>
            </a:r>
            <a:r>
              <a:rPr lang="en-US" baseline="-25000" dirty="0" err="1">
                <a:latin typeface="+mj-lt"/>
                <a:cs typeface="Times New Roman" pitchFamily="18" charset="0"/>
              </a:rPr>
              <a:t>x</a:t>
            </a:r>
            <a:r>
              <a:rPr lang="en-US" dirty="0">
                <a:latin typeface="+mj-lt"/>
                <a:cs typeface="Times New Roman" pitchFamily="18" charset="0"/>
              </a:rPr>
              <a:t>, </a:t>
            </a:r>
            <a:r>
              <a:rPr lang="en-US" dirty="0" err="1">
                <a:latin typeface="+mj-lt"/>
                <a:cs typeface="Times New Roman" pitchFamily="18" charset="0"/>
              </a:rPr>
              <a:t>k</a:t>
            </a:r>
            <a:r>
              <a:rPr lang="en-US" baseline="-25000" dirty="0" err="1">
                <a:latin typeface="+mj-lt"/>
                <a:cs typeface="Times New Roman" pitchFamily="18" charset="0"/>
              </a:rPr>
              <a:t>y</a:t>
            </a:r>
            <a:r>
              <a:rPr lang="en-US" dirty="0">
                <a:latin typeface="+mj-lt"/>
                <a:cs typeface="Times New Roman" pitchFamily="18" charset="0"/>
              </a:rPr>
              <a:t>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Coordinate Transformation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 rot="-1565996">
            <a:off x="1281113" y="2513013"/>
            <a:ext cx="1905000" cy="1066800"/>
            <a:chOff x="1752600" y="2438400"/>
            <a:chExt cx="1905000" cy="1066800"/>
          </a:xfrm>
        </p:grpSpPr>
        <p:sp>
          <p:nvSpPr>
            <p:cNvPr id="3087" name="Line 6"/>
            <p:cNvSpPr>
              <a:spLocks noChangeShapeType="1"/>
            </p:cNvSpPr>
            <p:nvPr/>
          </p:nvSpPr>
          <p:spPr bwMode="auto">
            <a:xfrm flipV="1">
              <a:off x="1752600" y="2438400"/>
              <a:ext cx="0" cy="1066800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miter lim="800000"/>
              <a:headEnd type="none" w="sm" len="sm"/>
              <a:tailEnd type="triangle" w="lg" len="lg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8" name="Line 7"/>
            <p:cNvSpPr>
              <a:spLocks noChangeShapeType="1"/>
            </p:cNvSpPr>
            <p:nvPr/>
          </p:nvSpPr>
          <p:spPr bwMode="auto">
            <a:xfrm flipV="1">
              <a:off x="1752600" y="3505200"/>
              <a:ext cx="1905000" cy="0"/>
            </a:xfrm>
            <a:prstGeom prst="line">
              <a:avLst/>
            </a:prstGeom>
            <a:noFill/>
            <a:ln w="12700">
              <a:solidFill>
                <a:srgbClr val="00FF00"/>
              </a:solidFill>
              <a:miter lim="800000"/>
              <a:headEnd type="none" w="sm" len="sm"/>
              <a:tailEnd type="triangle" w="lg" len="lg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1447800" y="2344738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Arial" pitchFamily="34" charset="0"/>
              </a:rPr>
              <a:t>y</a:t>
            </a:r>
          </a:p>
        </p:txBody>
      </p:sp>
      <p:sp>
        <p:nvSpPr>
          <p:cNvPr id="3080" name="Text Box 9"/>
          <p:cNvSpPr txBox="1">
            <a:spLocks noChangeArrowheads="1"/>
          </p:cNvSpPr>
          <p:nvPr/>
        </p:nvSpPr>
        <p:spPr bwMode="auto">
          <a:xfrm>
            <a:off x="3657600" y="3563938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Arial" pitchFamily="34" charset="0"/>
              </a:rPr>
              <a:t>x</a:t>
            </a:r>
          </a:p>
        </p:txBody>
      </p:sp>
      <p:sp>
        <p:nvSpPr>
          <p:cNvPr id="3081" name="Line 10"/>
          <p:cNvSpPr>
            <a:spLocks noChangeShapeType="1"/>
          </p:cNvSpPr>
          <p:nvPr/>
        </p:nvSpPr>
        <p:spPr bwMode="auto">
          <a:xfrm rot="1486019" flipH="1" flipV="1">
            <a:off x="1338263" y="2762250"/>
            <a:ext cx="534987" cy="11303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2" name="Line 11"/>
          <p:cNvSpPr>
            <a:spLocks noChangeShapeType="1"/>
          </p:cNvSpPr>
          <p:nvPr/>
        </p:nvSpPr>
        <p:spPr bwMode="auto">
          <a:xfrm rot="1486019" flipV="1">
            <a:off x="1711325" y="3495675"/>
            <a:ext cx="1981200" cy="914400"/>
          </a:xfrm>
          <a:prstGeom prst="line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83" name="Text Box 12"/>
          <p:cNvSpPr txBox="1">
            <a:spLocks noChangeArrowheads="1"/>
          </p:cNvSpPr>
          <p:nvPr/>
        </p:nvSpPr>
        <p:spPr bwMode="auto">
          <a:xfrm>
            <a:off x="838200" y="2725738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s</a:t>
            </a:r>
          </a:p>
        </p:txBody>
      </p:sp>
      <p:sp>
        <p:nvSpPr>
          <p:cNvPr id="3084" name="Text Box 13"/>
          <p:cNvSpPr txBox="1">
            <a:spLocks noChangeArrowheads="1"/>
          </p:cNvSpPr>
          <p:nvPr/>
        </p:nvSpPr>
        <p:spPr bwMode="auto">
          <a:xfrm>
            <a:off x="3048000" y="2725738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r</a:t>
            </a:r>
          </a:p>
        </p:txBody>
      </p:sp>
      <p:sp>
        <p:nvSpPr>
          <p:cNvPr id="3085" name="Arc 14"/>
          <p:cNvSpPr>
            <a:spLocks/>
          </p:cNvSpPr>
          <p:nvPr/>
        </p:nvSpPr>
        <p:spPr bwMode="auto">
          <a:xfrm>
            <a:off x="2209800" y="3592513"/>
            <a:ext cx="228600" cy="352425"/>
          </a:xfrm>
          <a:custGeom>
            <a:avLst/>
            <a:gdLst>
              <a:gd name="T0" fmla="*/ 16288723 w 21600"/>
              <a:gd name="T1" fmla="*/ 0 h 16666"/>
              <a:gd name="T2" fmla="*/ 25604789 w 21600"/>
              <a:gd name="T3" fmla="*/ 157593111 h 16666"/>
              <a:gd name="T4" fmla="*/ 0 w 21600"/>
              <a:gd name="T5" fmla="*/ 157593111 h 16666"/>
              <a:gd name="T6" fmla="*/ 0 60000 65536"/>
              <a:gd name="T7" fmla="*/ 0 60000 65536"/>
              <a:gd name="T8" fmla="*/ 0 60000 65536"/>
              <a:gd name="T9" fmla="*/ 0 w 21600"/>
              <a:gd name="T10" fmla="*/ 0 h 16666"/>
              <a:gd name="T11" fmla="*/ 21600 w 21600"/>
              <a:gd name="T12" fmla="*/ 16666 h 166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666" fill="none" extrusionOk="0">
                <a:moveTo>
                  <a:pt x="13740" y="0"/>
                </a:moveTo>
                <a:cubicBezTo>
                  <a:pt x="18717" y="4103"/>
                  <a:pt x="21600" y="10215"/>
                  <a:pt x="21600" y="16666"/>
                </a:cubicBezTo>
              </a:path>
              <a:path w="21600" h="16666" stroke="0" extrusionOk="0">
                <a:moveTo>
                  <a:pt x="13740" y="0"/>
                </a:moveTo>
                <a:cubicBezTo>
                  <a:pt x="18717" y="4103"/>
                  <a:pt x="21600" y="10215"/>
                  <a:pt x="21600" y="16666"/>
                </a:cubicBezTo>
                <a:lnTo>
                  <a:pt x="0" y="16666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 type="arrow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Text Box 15"/>
          <p:cNvSpPr txBox="1">
            <a:spLocks noChangeArrowheads="1"/>
          </p:cNvSpPr>
          <p:nvPr/>
        </p:nvSpPr>
        <p:spPr bwMode="auto">
          <a:xfrm>
            <a:off x="2438400" y="3487738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Symbol" pitchFamily="18" charset="2"/>
              </a:rPr>
              <a:t>a</a:t>
            </a:r>
          </a:p>
        </p:txBody>
      </p:sp>
      <p:graphicFrame>
        <p:nvGraphicFramePr>
          <p:cNvPr id="3074" name="Object 22"/>
          <p:cNvGraphicFramePr>
            <a:graphicFrameLocks noChangeAspect="1"/>
          </p:cNvGraphicFramePr>
          <p:nvPr/>
        </p:nvGraphicFramePr>
        <p:xfrm>
          <a:off x="4953000" y="3030538"/>
          <a:ext cx="30480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419040" progId="Equation.3">
                  <p:embed/>
                </p:oleObj>
              </mc:Choice>
              <mc:Fallback>
                <p:oleObj name="Equation" r:id="rId2" imgW="1371600" imgH="4190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953000" y="3030538"/>
                        <a:ext cx="304800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23"/>
          <p:cNvGraphicFramePr>
            <a:graphicFrameLocks noChangeAspect="1"/>
          </p:cNvGraphicFramePr>
          <p:nvPr/>
        </p:nvGraphicFramePr>
        <p:xfrm>
          <a:off x="4953000" y="4630738"/>
          <a:ext cx="30480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419040" progId="Equation.3">
                  <p:embed/>
                </p:oleObj>
              </mc:Choice>
              <mc:Fallback>
                <p:oleObj name="Equation" r:id="rId4" imgW="1371600" imgH="4190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4953000" y="4630738"/>
                        <a:ext cx="304800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24"/>
          <p:cNvGraphicFramePr>
            <a:graphicFrameLocks noChangeAspect="1"/>
          </p:cNvGraphicFramePr>
          <p:nvPr/>
        </p:nvGraphicFramePr>
        <p:xfrm>
          <a:off x="762000" y="4630738"/>
          <a:ext cx="33448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65080" imgH="482400" progId="Equation.3">
                  <p:embed/>
                </p:oleObj>
              </mc:Choice>
              <mc:Fallback>
                <p:oleObj name="Equation" r:id="rId6" imgW="1765080" imgH="482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762000" y="4630738"/>
                        <a:ext cx="334486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Coord. Transformation, cont.</a:t>
            </a:r>
          </a:p>
        </p:txBody>
      </p:sp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914400" y="2040444"/>
            <a:ext cx="4932761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3200" dirty="0">
                <a:latin typeface="+mj-lt"/>
                <a:cs typeface="Times New Roman" pitchFamily="18" charset="0"/>
              </a:rPr>
              <a:t>Solving in terms of </a:t>
            </a:r>
            <a:r>
              <a:rPr lang="en-US" sz="3200" dirty="0" err="1">
                <a:latin typeface="+mj-lt"/>
                <a:cs typeface="Times New Roman" pitchFamily="18" charset="0"/>
              </a:rPr>
              <a:t>k</a:t>
            </a:r>
            <a:r>
              <a:rPr lang="en-US" sz="3200" baseline="-30000" dirty="0" err="1">
                <a:latin typeface="+mj-lt"/>
                <a:cs typeface="Times New Roman" pitchFamily="18" charset="0"/>
              </a:rPr>
              <a:t>r</a:t>
            </a:r>
            <a:r>
              <a:rPr lang="en-US" sz="3200" dirty="0">
                <a:latin typeface="+mj-lt"/>
                <a:cs typeface="Times New Roman" pitchFamily="18" charset="0"/>
              </a:rPr>
              <a:t> and </a:t>
            </a:r>
            <a:r>
              <a:rPr lang="en-US" sz="3200" dirty="0" err="1">
                <a:latin typeface="+mj-lt"/>
                <a:cs typeface="Times New Roman" pitchFamily="18" charset="0"/>
              </a:rPr>
              <a:t>k</a:t>
            </a:r>
            <a:r>
              <a:rPr lang="en-US" sz="3200" baseline="-30000" dirty="0" err="1">
                <a:latin typeface="+mj-lt"/>
                <a:cs typeface="Times New Roman" pitchFamily="18" charset="0"/>
              </a:rPr>
              <a:t>s</a:t>
            </a:r>
            <a:r>
              <a:rPr lang="en-US" sz="3200" dirty="0">
                <a:latin typeface="+mj-lt"/>
                <a:cs typeface="Times New Roman" pitchFamily="18" charset="0"/>
              </a:rPr>
              <a:t>: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4" name="Rectangle 9"/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5" name="Rectangle 11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12"/>
          <p:cNvGraphicFramePr>
            <a:graphicFrameLocks noChangeAspect="1"/>
          </p:cNvGraphicFramePr>
          <p:nvPr/>
        </p:nvGraphicFramePr>
        <p:xfrm>
          <a:off x="1447800" y="3124200"/>
          <a:ext cx="46926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0960" imgH="241200" progId="Equation.3">
                  <p:embed/>
                </p:oleObj>
              </mc:Choice>
              <mc:Fallback>
                <p:oleObj name="Equation" r:id="rId3" imgW="165096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47800" y="3124200"/>
                        <a:ext cx="46926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3"/>
          <p:cNvGraphicFramePr>
            <a:graphicFrameLocks noChangeAspect="1"/>
          </p:cNvGraphicFramePr>
          <p:nvPr/>
        </p:nvGraphicFramePr>
        <p:xfrm>
          <a:off x="1447800" y="4038600"/>
          <a:ext cx="4572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50960" imgH="253800" progId="Equation.3">
                  <p:embed/>
                </p:oleObj>
              </mc:Choice>
              <mc:Fallback>
                <p:oleObj name="Equation" r:id="rId5" imgW="1650960" imgH="25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47800" y="4038600"/>
                        <a:ext cx="45720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241261"/>
              </p:ext>
            </p:extLst>
          </p:nvPr>
        </p:nvGraphicFramePr>
        <p:xfrm>
          <a:off x="1459230" y="4741863"/>
          <a:ext cx="54371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06280" imgH="393480" progId="Equation.DSMT4">
                  <p:embed/>
                </p:oleObj>
              </mc:Choice>
              <mc:Fallback>
                <p:oleObj name="Equation" r:id="rId7" imgW="2006280" imgH="393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459230" y="4741863"/>
                        <a:ext cx="543718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Darcy’s Law in 3D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519" name="AutoShape 7"/>
          <p:cNvSpPr>
            <a:spLocks noChangeArrowheads="1"/>
          </p:cNvSpPr>
          <p:nvPr/>
        </p:nvSpPr>
        <p:spPr bwMode="auto">
          <a:xfrm>
            <a:off x="1066800" y="2286000"/>
            <a:ext cx="1371600" cy="1371600"/>
          </a:xfrm>
          <a:prstGeom prst="cube">
            <a:avLst>
              <a:gd name="adj" fmla="val 32292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6" name="Line 8"/>
          <p:cNvSpPr>
            <a:spLocks noChangeShapeType="1"/>
          </p:cNvSpPr>
          <p:nvPr/>
        </p:nvSpPr>
        <p:spPr bwMode="auto">
          <a:xfrm flipH="1">
            <a:off x="1219200" y="320040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27" name="Line 9"/>
          <p:cNvSpPr>
            <a:spLocks noChangeShapeType="1"/>
          </p:cNvSpPr>
          <p:nvPr/>
        </p:nvSpPr>
        <p:spPr bwMode="auto">
          <a:xfrm>
            <a:off x="2209800" y="29718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28" name="Line 10"/>
          <p:cNvSpPr>
            <a:spLocks noChangeShapeType="1"/>
          </p:cNvSpPr>
          <p:nvPr/>
        </p:nvSpPr>
        <p:spPr bwMode="auto">
          <a:xfrm flipV="1">
            <a:off x="1752600" y="1981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1828800" y="1676400"/>
            <a:ext cx="762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v</a:t>
            </a:r>
            <a:r>
              <a:rPr lang="en-US" baseline="-25000">
                <a:latin typeface="Arial" pitchFamily="34" charset="0"/>
              </a:rPr>
              <a:t>z</a:t>
            </a:r>
          </a:p>
        </p:txBody>
      </p:sp>
      <p:sp>
        <p:nvSpPr>
          <p:cNvPr id="5130" name="Text Box 12"/>
          <p:cNvSpPr txBox="1">
            <a:spLocks noChangeArrowheads="1"/>
          </p:cNvSpPr>
          <p:nvPr/>
        </p:nvSpPr>
        <p:spPr bwMode="auto">
          <a:xfrm>
            <a:off x="2514600" y="2590800"/>
            <a:ext cx="457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v</a:t>
            </a:r>
            <a:r>
              <a:rPr lang="en-US" baseline="-25000">
                <a:latin typeface="Arial" pitchFamily="34" charset="0"/>
              </a:rPr>
              <a:t>x</a:t>
            </a:r>
          </a:p>
        </p:txBody>
      </p:sp>
      <p:sp>
        <p:nvSpPr>
          <p:cNvPr id="5131" name="Text Box 13"/>
          <p:cNvSpPr txBox="1">
            <a:spLocks noChangeArrowheads="1"/>
          </p:cNvSpPr>
          <p:nvPr/>
        </p:nvSpPr>
        <p:spPr bwMode="auto">
          <a:xfrm>
            <a:off x="1066800" y="2895600"/>
            <a:ext cx="457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v</a:t>
            </a:r>
            <a:r>
              <a:rPr lang="en-US" baseline="-25000">
                <a:latin typeface="Arial" pitchFamily="34" charset="0"/>
              </a:rPr>
              <a:t>y</a:t>
            </a:r>
          </a:p>
        </p:txBody>
      </p:sp>
      <p:sp>
        <p:nvSpPr>
          <p:cNvPr id="5132" name="Line 14"/>
          <p:cNvSpPr>
            <a:spLocks noChangeShapeType="1"/>
          </p:cNvSpPr>
          <p:nvPr/>
        </p:nvSpPr>
        <p:spPr bwMode="auto">
          <a:xfrm flipV="1">
            <a:off x="4038600" y="19812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33" name="Line 15"/>
          <p:cNvSpPr>
            <a:spLocks noChangeShapeType="1"/>
          </p:cNvSpPr>
          <p:nvPr/>
        </p:nvSpPr>
        <p:spPr bwMode="auto">
          <a:xfrm flipV="1">
            <a:off x="4038600" y="3124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34" name="Line 16"/>
          <p:cNvSpPr>
            <a:spLocks noChangeShapeType="1"/>
          </p:cNvSpPr>
          <p:nvPr/>
        </p:nvSpPr>
        <p:spPr bwMode="auto">
          <a:xfrm flipH="1">
            <a:off x="3276600" y="3124200"/>
            <a:ext cx="762000" cy="6096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5135" name="Text Box 17"/>
          <p:cNvSpPr txBox="1">
            <a:spLocks noChangeArrowheads="1"/>
          </p:cNvSpPr>
          <p:nvPr/>
        </p:nvSpPr>
        <p:spPr bwMode="auto">
          <a:xfrm>
            <a:off x="4038600" y="1676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z</a:t>
            </a:r>
            <a:endParaRPr lang="en-US" baseline="-25000">
              <a:latin typeface="Arial" pitchFamily="34" charset="0"/>
            </a:endParaRPr>
          </a:p>
        </p:txBody>
      </p:sp>
      <p:sp>
        <p:nvSpPr>
          <p:cNvPr id="5136" name="Text Box 18"/>
          <p:cNvSpPr txBox="1">
            <a:spLocks noChangeArrowheads="1"/>
          </p:cNvSpPr>
          <p:nvPr/>
        </p:nvSpPr>
        <p:spPr bwMode="auto">
          <a:xfrm>
            <a:off x="5181600" y="26670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x</a:t>
            </a:r>
            <a:endParaRPr lang="en-US" baseline="-25000">
              <a:latin typeface="Arial" pitchFamily="34" charset="0"/>
            </a:endParaRPr>
          </a:p>
        </p:txBody>
      </p:sp>
      <p:sp>
        <p:nvSpPr>
          <p:cNvPr id="5137" name="Text Box 19"/>
          <p:cNvSpPr txBox="1">
            <a:spLocks noChangeArrowheads="1"/>
          </p:cNvSpPr>
          <p:nvPr/>
        </p:nvSpPr>
        <p:spPr bwMode="auto">
          <a:xfrm>
            <a:off x="3200400" y="3200400"/>
            <a:ext cx="3810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y</a:t>
            </a:r>
            <a:endParaRPr lang="en-US" baseline="-25000">
              <a:latin typeface="Arial" pitchFamily="34" charset="0"/>
            </a:endParaRPr>
          </a:p>
        </p:txBody>
      </p:sp>
      <p:sp>
        <p:nvSpPr>
          <p:cNvPr id="5138" name="Rectangle 21"/>
          <p:cNvSpPr>
            <a:spLocks noChangeArrowheads="1"/>
          </p:cNvSpPr>
          <p:nvPr/>
        </p:nvSpPr>
        <p:spPr bwMode="auto">
          <a:xfrm>
            <a:off x="1023938" y="4021108"/>
            <a:ext cx="660873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If x, y, and z axes coincide with principal axes of permeability:</a:t>
            </a:r>
          </a:p>
        </p:txBody>
      </p:sp>
      <p:sp>
        <p:nvSpPr>
          <p:cNvPr id="5139" name="Rectangle 23"/>
          <p:cNvSpPr>
            <a:spLocks noChangeArrowheads="1"/>
          </p:cNvSpPr>
          <p:nvPr/>
        </p:nvSpPr>
        <p:spPr bwMode="auto">
          <a:xfrm>
            <a:off x="0" y="301466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40" name="Rectangle 25"/>
          <p:cNvSpPr>
            <a:spLocks noChangeArrowheads="1"/>
          </p:cNvSpPr>
          <p:nvPr/>
        </p:nvSpPr>
        <p:spPr bwMode="auto">
          <a:xfrm>
            <a:off x="6248400" y="4953000"/>
            <a:ext cx="1752600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eaLnBrk="1" hangingPunct="1"/>
            <a:r>
              <a:rPr lang="en-US" dirty="0">
                <a:latin typeface="+mj-lt"/>
                <a:cs typeface="Times New Roman" pitchFamily="18" charset="0"/>
              </a:rPr>
              <a:t>In most cases</a:t>
            </a:r>
            <a:endParaRPr lang="en-US" sz="1200" dirty="0">
              <a:latin typeface="+mj-lt"/>
            </a:endParaRPr>
          </a:p>
          <a:p>
            <a:r>
              <a:rPr lang="en-US" dirty="0">
                <a:latin typeface="Times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xx</a:t>
            </a:r>
            <a:r>
              <a:rPr lang="en-US" dirty="0">
                <a:latin typeface="Arial" pitchFamily="34" charset="0"/>
                <a:cs typeface="Arial" pitchFamily="34" charset="0"/>
              </a:rPr>
              <a:t> =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yy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xx</a:t>
            </a:r>
            <a:r>
              <a:rPr lang="en-US" dirty="0">
                <a:latin typeface="Arial" pitchFamily="34" charset="0"/>
                <a:cs typeface="Arial" pitchFamily="34" charset="0"/>
              </a:rPr>
              <a:t> &gt;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baseline="-30000" dirty="0" err="1">
                <a:latin typeface="Arial" pitchFamily="34" charset="0"/>
                <a:cs typeface="Arial" pitchFamily="34" charset="0"/>
              </a:rPr>
              <a:t>zz</a:t>
            </a:r>
            <a:endParaRPr lang="en-US" baseline="-30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122" name="Object 26"/>
          <p:cNvGraphicFramePr>
            <a:graphicFrameLocks noChangeAspect="1"/>
          </p:cNvGraphicFramePr>
          <p:nvPr/>
        </p:nvGraphicFramePr>
        <p:xfrm>
          <a:off x="1073150" y="4676775"/>
          <a:ext cx="4164013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8920" imgH="761760" progId="Equation.DSMT4">
                  <p:embed/>
                </p:oleObj>
              </mc:Choice>
              <mc:Fallback>
                <p:oleObj name="Equation" r:id="rId2" imgW="2158920" imgH="76176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073150" y="4676775"/>
                        <a:ext cx="4164013" cy="146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Darcy’s Law in 3D, cont.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143000" y="1826568"/>
            <a:ext cx="189186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>
                <a:latin typeface="+mj-lt"/>
                <a:cs typeface="Times New Roman" pitchFamily="18" charset="0"/>
              </a:rPr>
              <a:t>General case:</a:t>
            </a: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0" y="29908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1143000" y="4212104"/>
            <a:ext cx="3834704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sz="2400" dirty="0">
                <a:latin typeface="+mj-lt"/>
                <a:cs typeface="Times New Roman" pitchFamily="18" charset="0"/>
              </a:rPr>
              <a:t>The tensor is symmetric, i.e.:</a:t>
            </a:r>
            <a:endParaRPr lang="en-US" sz="2400" dirty="0">
              <a:latin typeface="+mj-lt"/>
            </a:endParaRPr>
          </a:p>
          <a:p>
            <a:endParaRPr lang="en-US" sz="2400" dirty="0">
              <a:latin typeface="Times" pitchFamily="18" charset="0"/>
              <a:cs typeface="Times New Roman" pitchFamily="18" charset="0"/>
            </a:endParaRPr>
          </a:p>
          <a:p>
            <a:pPr lvl="1"/>
            <a:r>
              <a:rPr lang="en-US" sz="24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sz="2400" baseline="-30000" dirty="0" err="1">
                <a:latin typeface="Arial" pitchFamily="34" charset="0"/>
                <a:cs typeface="Arial" pitchFamily="34" charset="0"/>
              </a:rPr>
              <a:t>yx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sz="2400" baseline="-30000" dirty="0" err="1">
                <a:latin typeface="Arial" pitchFamily="34" charset="0"/>
                <a:cs typeface="Arial" pitchFamily="34" charset="0"/>
              </a:rPr>
              <a:t>xy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sz="2400" baseline="-30000" dirty="0" err="1">
                <a:latin typeface="Arial" pitchFamily="34" charset="0"/>
                <a:cs typeface="Arial" pitchFamily="34" charset="0"/>
              </a:rPr>
              <a:t>zx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sz="2400" baseline="-30000" dirty="0" err="1">
                <a:latin typeface="Arial" pitchFamily="34" charset="0"/>
                <a:cs typeface="Arial" pitchFamily="34" charset="0"/>
              </a:rPr>
              <a:t>xz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n-US" sz="24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sz="2400" baseline="-30000" dirty="0" err="1">
                <a:latin typeface="Arial" pitchFamily="34" charset="0"/>
                <a:cs typeface="Arial" pitchFamily="34" charset="0"/>
              </a:rPr>
              <a:t>zy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k</a:t>
            </a:r>
            <a:r>
              <a:rPr lang="en-US" sz="2400" baseline="-30000" dirty="0" err="1">
                <a:latin typeface="Arial" pitchFamily="34" charset="0"/>
                <a:cs typeface="Arial" pitchFamily="34" charset="0"/>
              </a:rPr>
              <a:t>yz</a:t>
            </a:r>
            <a:endParaRPr lang="en-US" sz="2400" baseline="-30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146" name="Object 10"/>
          <p:cNvGraphicFramePr>
            <a:graphicFrameLocks noChangeAspect="1"/>
          </p:cNvGraphicFramePr>
          <p:nvPr/>
        </p:nvGraphicFramePr>
        <p:xfrm>
          <a:off x="1546225" y="2498725"/>
          <a:ext cx="4021138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8920" imgH="787320" progId="Equation.DSMT4">
                  <p:embed/>
                </p:oleObj>
              </mc:Choice>
              <mc:Fallback>
                <p:oleObj name="Equation" r:id="rId2" imgW="2158920" imgH="7873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546225" y="2498725"/>
                        <a:ext cx="4021138" cy="1465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3185</TotalTime>
  <Words>156</Words>
  <Application>Microsoft Macintosh PowerPoint</Application>
  <PresentationFormat>On-screen Show (4:3)</PresentationFormat>
  <Paragraphs>48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Times</vt:lpstr>
      <vt:lpstr>Arial</vt:lpstr>
      <vt:lpstr>Calibri</vt:lpstr>
      <vt:lpstr>Corbel</vt:lpstr>
      <vt:lpstr>Symbol</vt:lpstr>
      <vt:lpstr>Times New Roman</vt:lpstr>
      <vt:lpstr>Wingdings</vt:lpstr>
      <vt:lpstr>Wingdings 2</vt:lpstr>
      <vt:lpstr>Wingdings 3</vt:lpstr>
      <vt:lpstr>Module</vt:lpstr>
      <vt:lpstr>Equation</vt:lpstr>
      <vt:lpstr>Darcy’s Law in Multiple Dimensions</vt:lpstr>
      <vt:lpstr>Darcy’s Law in 2D</vt:lpstr>
      <vt:lpstr>Anisotropic Medium</vt:lpstr>
      <vt:lpstr>Example</vt:lpstr>
      <vt:lpstr>Coordinate Transformation</vt:lpstr>
      <vt:lpstr>Coord. Transformation, cont.</vt:lpstr>
      <vt:lpstr>Darcy’s Law in 3D</vt:lpstr>
      <vt:lpstr>Darcy’s Law in 3D, cont.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Norm Jones</dc:creator>
  <cp:lastModifiedBy>Norm Jones</cp:lastModifiedBy>
  <cp:revision>86</cp:revision>
  <dcterms:created xsi:type="dcterms:W3CDTF">2003-01-07T23:29:47Z</dcterms:created>
  <dcterms:modified xsi:type="dcterms:W3CDTF">2025-01-15T20:00:11Z</dcterms:modified>
</cp:coreProperties>
</file>