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85" r:id="rId14"/>
    <p:sldId id="267" r:id="rId15"/>
    <p:sldId id="268" r:id="rId16"/>
    <p:sldId id="269" r:id="rId17"/>
    <p:sldId id="270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EEC2DDB-96F6-424D-8022-C7982C432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95E85-E175-4A07-A66B-804913247C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CAF01-0B00-420B-A78D-2740D62B81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72FB3-193D-4E26-B99E-4D86E09B19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327D0-ABD9-4D5F-ABA8-CFFD7628BF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29AB-A296-4155-BD30-06EB9ED869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D810F-C2B4-4D36-9491-EE13CDBFE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D5C8-0906-4570-9E6A-4EEF5E65A4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38B06-6AC9-4830-A201-7B8136026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943C9-A625-4E38-A1F4-3790D739B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876B2-6BEA-4D75-B9BE-08FD73F4FC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134D-444A-415F-80A8-74702B48F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ED4D0DA-C3C7-4A1A-953E-5074949EEB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Governing Differential Equations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 </a:t>
            </a:r>
            <a:r>
              <a:rPr lang="en-US" dirty="0"/>
              <a:t>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44538" y="376664"/>
            <a:ext cx="367600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More commonly written as: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5800" y="2281535"/>
            <a:ext cx="195897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if </a:t>
            </a:r>
            <a:r>
              <a:rPr lang="en-US" dirty="0" err="1">
                <a:latin typeface="+mj-lt"/>
                <a:cs typeface="Times New Roman" pitchFamily="18" charset="0"/>
              </a:rPr>
              <a:t>k</a:t>
            </a:r>
            <a:r>
              <a:rPr lang="en-US" baseline="-30000" dirty="0" err="1">
                <a:latin typeface="+mj-lt"/>
                <a:cs typeface="Times New Roman" pitchFamily="18" charset="0"/>
              </a:rPr>
              <a:t>x</a:t>
            </a:r>
            <a:r>
              <a:rPr lang="en-US" dirty="0">
                <a:latin typeface="+mj-lt"/>
                <a:cs typeface="Times New Roman" pitchFamily="18" charset="0"/>
              </a:rPr>
              <a:t> = </a:t>
            </a:r>
            <a:r>
              <a:rPr lang="en-US" dirty="0" err="1">
                <a:latin typeface="+mj-lt"/>
                <a:cs typeface="Times New Roman" pitchFamily="18" charset="0"/>
              </a:rPr>
              <a:t>k</a:t>
            </a:r>
            <a:r>
              <a:rPr lang="en-US" baseline="-30000" dirty="0" err="1">
                <a:latin typeface="+mj-lt"/>
                <a:cs typeface="Times New Roman" pitchFamily="18" charset="0"/>
              </a:rPr>
              <a:t>y</a:t>
            </a:r>
            <a:r>
              <a:rPr lang="en-US" dirty="0">
                <a:latin typeface="+mj-lt"/>
                <a:cs typeface="Times New Roman" pitchFamily="18" charset="0"/>
              </a:rPr>
              <a:t> = </a:t>
            </a:r>
            <a:r>
              <a:rPr lang="en-US" dirty="0" err="1">
                <a:latin typeface="+mj-lt"/>
                <a:cs typeface="Times New Roman" pitchFamily="18" charset="0"/>
              </a:rPr>
              <a:t>k</a:t>
            </a:r>
            <a:r>
              <a:rPr lang="en-US" baseline="-30000" dirty="0" err="1">
                <a:latin typeface="+mj-lt"/>
                <a:cs typeface="Times New Roman" pitchFamily="18" charset="0"/>
              </a:rPr>
              <a:t>z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762000" y="4519523"/>
            <a:ext cx="80772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Note: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cs typeface="Times New Roman" pitchFamily="18" charset="0"/>
              </a:rPr>
              <a:t>(1) The solution is independent of k.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cs typeface="Times New Roman" pitchFamily="18" charset="0"/>
              </a:rPr>
              <a:t>(2) The solution is a function describing h in terms of x, y, and z</a:t>
            </a:r>
            <a:endParaRPr lang="en-US" dirty="0">
              <a:latin typeface="+mj-lt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5257800" y="3200400"/>
            <a:ext cx="259237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"Laplace Equation"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2743200" y="5919788"/>
            <a:ext cx="17399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h(x, y, z)</a:t>
            </a:r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1600200" y="990600"/>
          <a:ext cx="3429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444240" progId="Equation.3">
                  <p:embed/>
                </p:oleObj>
              </mc:Choice>
              <mc:Fallback>
                <p:oleObj name="Equation" r:id="rId2" imgW="18158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0200" y="990600"/>
                        <a:ext cx="3429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4"/>
          <p:cNvGraphicFramePr>
            <a:graphicFrameLocks noChangeAspect="1"/>
          </p:cNvGraphicFramePr>
          <p:nvPr/>
        </p:nvGraphicFramePr>
        <p:xfrm>
          <a:off x="1524000" y="2946400"/>
          <a:ext cx="304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444240" progId="Equation.3">
                  <p:embed/>
                </p:oleObj>
              </mc:Choice>
              <mc:Fallback>
                <p:oleObj name="Equation" r:id="rId4" imgW="13204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2946400"/>
                        <a:ext cx="3048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752600" y="680948"/>
            <a:ext cx="3310522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600" dirty="0">
                <a:latin typeface="+mj-lt"/>
                <a:cs typeface="Times New Roman" pitchFamily="18" charset="0"/>
              </a:rPr>
              <a:t>for the 2-D case:</a:t>
            </a:r>
            <a:endParaRPr lang="en-US" sz="3600" dirty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800225" y="4082148"/>
            <a:ext cx="527900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600">
                <a:latin typeface="+mj-lt"/>
                <a:cs typeface="Times New Roman" pitchFamily="18" charset="0"/>
              </a:rPr>
              <a:t>and solution is of the form:</a:t>
            </a:r>
            <a:endParaRPr lang="en-US" sz="3600">
              <a:latin typeface="+mj-lt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2667000" y="5029200"/>
            <a:ext cx="14541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h(x, y)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2362200" y="1828800"/>
          <a:ext cx="27019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44240" progId="Equation.3">
                  <p:embed/>
                </p:oleObj>
              </mc:Choice>
              <mc:Fallback>
                <p:oleObj name="Equation" r:id="rId2" imgW="9270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0" y="1828800"/>
                        <a:ext cx="27019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Transient Flow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942975" y="3399780"/>
            <a:ext cx="725646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Assume that we have no sources and sinks</a:t>
            </a:r>
            <a:r>
              <a:rPr lang="en-US" dirty="0">
                <a:latin typeface="+mj-lt"/>
              </a:rPr>
              <a:t>.  </a:t>
            </a:r>
            <a:r>
              <a:rPr lang="en-US" dirty="0">
                <a:latin typeface="+mj-lt"/>
                <a:cs typeface="Times New Roman" pitchFamily="18" charset="0"/>
              </a:rPr>
              <a:t>The term:</a:t>
            </a:r>
            <a:endParaRPr lang="en-US" dirty="0">
              <a:latin typeface="+mj-lt"/>
            </a:endParaRP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990600" y="5530205"/>
            <a:ext cx="71628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represents the change in mass stored in the system.</a:t>
            </a:r>
            <a:endParaRPr lang="en-US">
              <a:latin typeface="+mj-lt"/>
            </a:endParaRPr>
          </a:p>
        </p:txBody>
      </p:sp>
      <p:graphicFrame>
        <p:nvGraphicFramePr>
          <p:cNvPr id="12290" name="Object 12"/>
          <p:cNvGraphicFramePr>
            <a:graphicFrameLocks noChangeAspect="1"/>
          </p:cNvGraphicFramePr>
          <p:nvPr/>
        </p:nvGraphicFramePr>
        <p:xfrm>
          <a:off x="1066800" y="1981200"/>
          <a:ext cx="6902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393480" progId="Equation.3">
                  <p:embed/>
                </p:oleObj>
              </mc:Choice>
              <mc:Fallback>
                <p:oleObj name="Equation" r:id="rId2" imgW="2971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1981200"/>
                        <a:ext cx="69024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3"/>
          <p:cNvGraphicFramePr>
            <a:graphicFrameLocks noChangeAspect="1"/>
          </p:cNvGraphicFramePr>
          <p:nvPr/>
        </p:nvGraphicFramePr>
        <p:xfrm>
          <a:off x="2362200" y="4114800"/>
          <a:ext cx="1524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93480" progId="Equation.3">
                  <p:embed/>
                </p:oleObj>
              </mc:Choice>
              <mc:Fallback>
                <p:oleObj name="Equation" r:id="rId4" imgW="6728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0" y="4114800"/>
                        <a:ext cx="15240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Transient Flow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771525" y="1817687"/>
            <a:ext cx="7896225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Following a similar strategy, we can derive the following governing equation:</a:t>
            </a:r>
            <a:endParaRPr lang="en-US" dirty="0">
              <a:latin typeface="+mj-lt"/>
            </a:endParaRP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838200" y="4122886"/>
            <a:ext cx="97815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where</a:t>
            </a:r>
            <a:endParaRPr lang="en-US">
              <a:latin typeface="+mj-lt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1371600" y="4656137"/>
            <a:ext cx="7256463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>
                <a:latin typeface="Arial" pitchFamily="34" charset="0"/>
                <a:cs typeface="Arial" pitchFamily="34" charset="0"/>
              </a:rPr>
              <a:t> = specific storage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R = sources and sinks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838200" y="5746899"/>
            <a:ext cx="789622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We will be focusing only on steady state problems this semester</a:t>
            </a:r>
            <a:endParaRPr lang="en-US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447800" y="2903537"/>
          <a:ext cx="6019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444240" progId="Equation.3">
                  <p:embed/>
                </p:oleObj>
              </mc:Choice>
              <mc:Fallback>
                <p:oleObj name="Equation" r:id="rId2" imgW="234936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2903537"/>
                        <a:ext cx="60198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Boundary Conditions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762000" y="1937176"/>
            <a:ext cx="7239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As with any differential equation, before we can solve for h(x, y, z), we must define some boundary conditions.</a:t>
            </a:r>
            <a:endParaRPr lang="en-US" sz="1400" dirty="0">
              <a:latin typeface="+mj-lt"/>
            </a:endParaRP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762000" y="3276600"/>
            <a:ext cx="389561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+mj-lt"/>
                <a:cs typeface="Times New Roman" pitchFamily="18" charset="0"/>
              </a:rPr>
              <a:t>Sample boundary conditions:</a:t>
            </a:r>
          </a:p>
        </p:txBody>
      </p:sp>
      <p:sp>
        <p:nvSpPr>
          <p:cNvPr id="23557" name="AutoShape 12"/>
          <p:cNvSpPr>
            <a:spLocks noChangeAspect="1" noChangeArrowheads="1" noTextEdit="1"/>
          </p:cNvSpPr>
          <p:nvPr/>
        </p:nvSpPr>
        <p:spPr bwMode="auto">
          <a:xfrm>
            <a:off x="914400" y="4191000"/>
            <a:ext cx="69342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Freeform 14"/>
          <p:cNvSpPr>
            <a:spLocks/>
          </p:cNvSpPr>
          <p:nvPr/>
        </p:nvSpPr>
        <p:spPr bwMode="auto">
          <a:xfrm>
            <a:off x="1857375" y="4365625"/>
            <a:ext cx="319088" cy="158750"/>
          </a:xfrm>
          <a:custGeom>
            <a:avLst/>
            <a:gdLst>
              <a:gd name="T0" fmla="*/ 0 w 201"/>
              <a:gd name="T1" fmla="*/ 0 h 100"/>
              <a:gd name="T2" fmla="*/ 2147483647 w 201"/>
              <a:gd name="T3" fmla="*/ 2147483647 h 100"/>
              <a:gd name="T4" fmla="*/ 2147483647 w 201"/>
              <a:gd name="T5" fmla="*/ 0 h 100"/>
              <a:gd name="T6" fmla="*/ 0 w 201"/>
              <a:gd name="T7" fmla="*/ 0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201"/>
              <a:gd name="T13" fmla="*/ 0 h 100"/>
              <a:gd name="T14" fmla="*/ 201 w 201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" h="100">
                <a:moveTo>
                  <a:pt x="0" y="0"/>
                </a:moveTo>
                <a:lnTo>
                  <a:pt x="101" y="100"/>
                </a:lnTo>
                <a:lnTo>
                  <a:pt x="2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5"/>
          <p:cNvSpPr>
            <a:spLocks noChangeShapeType="1"/>
          </p:cNvSpPr>
          <p:nvPr/>
        </p:nvSpPr>
        <p:spPr bwMode="auto">
          <a:xfrm flipH="1">
            <a:off x="1852613" y="4573588"/>
            <a:ext cx="328612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6"/>
          <p:cNvSpPr>
            <a:spLocks noChangeShapeType="1"/>
          </p:cNvSpPr>
          <p:nvPr/>
        </p:nvSpPr>
        <p:spPr bwMode="auto">
          <a:xfrm>
            <a:off x="1931988" y="4630738"/>
            <a:ext cx="17145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7"/>
          <p:cNvSpPr>
            <a:spLocks noChangeShapeType="1"/>
          </p:cNvSpPr>
          <p:nvPr/>
        </p:nvSpPr>
        <p:spPr bwMode="auto">
          <a:xfrm flipH="1">
            <a:off x="1997075" y="4691063"/>
            <a:ext cx="34925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1711325" y="4200525"/>
            <a:ext cx="5349875" cy="1536700"/>
          </a:xfrm>
          <a:custGeom>
            <a:avLst/>
            <a:gdLst/>
            <a:ahLst/>
            <a:cxnLst>
              <a:cxn ang="0">
                <a:pos x="0" y="968"/>
              </a:cxn>
              <a:cxn ang="0">
                <a:pos x="1440" y="0"/>
              </a:cxn>
              <a:cxn ang="0">
                <a:pos x="1930" y="0"/>
              </a:cxn>
              <a:cxn ang="0">
                <a:pos x="3370" y="968"/>
              </a:cxn>
              <a:cxn ang="0">
                <a:pos x="0" y="968"/>
              </a:cxn>
            </a:cxnLst>
            <a:rect l="0" t="0" r="r" b="b"/>
            <a:pathLst>
              <a:path w="3370" h="968">
                <a:moveTo>
                  <a:pt x="0" y="968"/>
                </a:moveTo>
                <a:lnTo>
                  <a:pt x="1440" y="0"/>
                </a:lnTo>
                <a:lnTo>
                  <a:pt x="1930" y="0"/>
                </a:lnTo>
                <a:lnTo>
                  <a:pt x="3370" y="968"/>
                </a:lnTo>
                <a:lnTo>
                  <a:pt x="0" y="96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63" name="Freeform 19"/>
          <p:cNvSpPr>
            <a:spLocks/>
          </p:cNvSpPr>
          <p:nvPr/>
        </p:nvSpPr>
        <p:spPr bwMode="auto">
          <a:xfrm>
            <a:off x="1711325" y="4200525"/>
            <a:ext cx="5349875" cy="1536700"/>
          </a:xfrm>
          <a:custGeom>
            <a:avLst/>
            <a:gdLst>
              <a:gd name="T0" fmla="*/ 0 w 3370"/>
              <a:gd name="T1" fmla="*/ 2147483647 h 968"/>
              <a:gd name="T2" fmla="*/ 2147483647 w 3370"/>
              <a:gd name="T3" fmla="*/ 0 h 968"/>
              <a:gd name="T4" fmla="*/ 2147483647 w 3370"/>
              <a:gd name="T5" fmla="*/ 0 h 968"/>
              <a:gd name="T6" fmla="*/ 2147483647 w 3370"/>
              <a:gd name="T7" fmla="*/ 2147483647 h 968"/>
              <a:gd name="T8" fmla="*/ 0 60000 65536"/>
              <a:gd name="T9" fmla="*/ 0 60000 65536"/>
              <a:gd name="T10" fmla="*/ 0 60000 65536"/>
              <a:gd name="T11" fmla="*/ 0 60000 65536"/>
              <a:gd name="T12" fmla="*/ 0 w 3370"/>
              <a:gd name="T13" fmla="*/ 0 h 968"/>
              <a:gd name="T14" fmla="*/ 3370 w 3370"/>
              <a:gd name="T15" fmla="*/ 968 h 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0" h="968">
                <a:moveTo>
                  <a:pt x="0" y="968"/>
                </a:moveTo>
                <a:lnTo>
                  <a:pt x="1440" y="0"/>
                </a:lnTo>
                <a:lnTo>
                  <a:pt x="1930" y="0"/>
                </a:lnTo>
                <a:lnTo>
                  <a:pt x="3370" y="96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20"/>
          <p:cNvSpPr>
            <a:spLocks noChangeShapeType="1"/>
          </p:cNvSpPr>
          <p:nvPr/>
        </p:nvSpPr>
        <p:spPr bwMode="auto">
          <a:xfrm>
            <a:off x="933450" y="4506913"/>
            <a:ext cx="2606675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21"/>
          <p:cNvSpPr>
            <a:spLocks noChangeShapeType="1"/>
          </p:cNvSpPr>
          <p:nvPr/>
        </p:nvSpPr>
        <p:spPr bwMode="auto">
          <a:xfrm>
            <a:off x="933450" y="5737225"/>
            <a:ext cx="6896100" cy="1588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Sample BC, cont.</a:t>
            </a:r>
          </a:p>
        </p:txBody>
      </p:sp>
      <p:graphicFrame>
        <p:nvGraphicFramePr>
          <p:cNvPr id="10242" name="Object 26"/>
          <p:cNvGraphicFramePr>
            <a:graphicFrameLocks noChangeAspect="1"/>
          </p:cNvGraphicFramePr>
          <p:nvPr/>
        </p:nvGraphicFramePr>
        <p:xfrm>
          <a:off x="609600" y="1752600"/>
          <a:ext cx="78359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76936" imgH="4060815" progId="Visio.Drawing.11">
                  <p:embed/>
                </p:oleObj>
              </mc:Choice>
              <mc:Fallback>
                <p:oleObj name="Visio" r:id="rId2" imgW="7076936" imgH="4060815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78359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Sample BC, cont.</a:t>
            </a:r>
          </a:p>
        </p:txBody>
      </p:sp>
      <p:graphicFrame>
        <p:nvGraphicFramePr>
          <p:cNvPr id="11266" name="Object 33"/>
          <p:cNvGraphicFramePr>
            <a:graphicFrameLocks noChangeAspect="1"/>
          </p:cNvGraphicFramePr>
          <p:nvPr/>
        </p:nvGraphicFramePr>
        <p:xfrm>
          <a:off x="533400" y="2286000"/>
          <a:ext cx="80010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63129" imgH="3174338" progId="Visio.Drawing.11">
                  <p:embed/>
                </p:oleObj>
              </mc:Choice>
              <mc:Fallback>
                <p:oleObj name="Visio" r:id="rId2" imgW="7563129" imgH="3174338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0010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Solution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simple cases we can solve for an analytical solution</a:t>
            </a:r>
          </a:p>
          <a:p>
            <a:r>
              <a:rPr lang="en-US"/>
              <a:t>For more general (complicated) cases, we use a graphical solution (flow net) or a numerical solution (finite difference or finite element).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Background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of the flow conditions we have seen so far have been simple, 1-D problems where we could use Darcy's law directly.  In most applications, however, the geometry and soil properties are more complex and a more complete governing equation is needed. </a:t>
            </a:r>
          </a:p>
          <a:p>
            <a:r>
              <a:rPr lang="en-US" sz="2800" dirty="0"/>
              <a:t>The following derivation is a general form of the 3D case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Assumptions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3657600"/>
          </a:xfrm>
        </p:spPr>
        <p:txBody>
          <a:bodyPr/>
          <a:lstStyle/>
          <a:p>
            <a:r>
              <a:rPr lang="en-US" sz="2800" i="1"/>
              <a:t>Soil is saturated</a:t>
            </a:r>
            <a:endParaRPr lang="en-US" sz="2800"/>
          </a:p>
          <a:p>
            <a:pPr lvl="1"/>
            <a:r>
              <a:rPr lang="en-US" sz="2400"/>
              <a:t>We could derive the equations to describe unsaturated flow but we will stick to saturated flow in this class.</a:t>
            </a:r>
            <a:endParaRPr lang="en-US" sz="2400" i="1"/>
          </a:p>
          <a:p>
            <a:r>
              <a:rPr lang="en-US" sz="2800" i="1"/>
              <a:t>Darcy's law is valid.</a:t>
            </a:r>
          </a:p>
          <a:p>
            <a:r>
              <a:rPr lang="en-US" sz="2800" i="1"/>
              <a:t>Mass is conserved</a:t>
            </a:r>
            <a:endParaRPr lang="en-US" sz="2800"/>
          </a:p>
          <a:p>
            <a:pPr lvl="1"/>
            <a:r>
              <a:rPr lang="en-US" sz="2400"/>
              <a:t>i.e.,What goes in must come out or be stored based on conservation of mass.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676400" y="5029200"/>
          <a:ext cx="5176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393480" progId="Equation.3">
                  <p:embed/>
                </p:oleObj>
              </mc:Choice>
              <mc:Fallback>
                <p:oleObj name="Equation" r:id="rId2" imgW="2971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29200"/>
                        <a:ext cx="51768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Steady State Saturated Flow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66800" y="1877080"/>
            <a:ext cx="3352800" cy="10464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inflow - outflow = 0</a:t>
            </a:r>
          </a:p>
          <a:p>
            <a:pPr eaLnBrk="1" hangingPunct="1"/>
            <a:endParaRPr lang="en-US" sz="1400" dirty="0">
              <a:latin typeface="+mj-lt"/>
            </a:endParaRPr>
          </a:p>
          <a:p>
            <a:r>
              <a:rPr lang="en-US" dirty="0">
                <a:latin typeface="+mj-lt"/>
                <a:cs typeface="Times New Roman" pitchFamily="18" charset="0"/>
              </a:rPr>
              <a:t>mass flow rate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r</a:t>
            </a:r>
            <a:r>
              <a:rPr lang="en-US" dirty="0">
                <a:latin typeface="+mj-lt"/>
                <a:cs typeface="Times New Roman" pitchFamily="18" charset="0"/>
              </a:rPr>
              <a:t> v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295400" y="3276600"/>
          <a:ext cx="67881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36230" imgH="2216005" progId="Visio.Drawing.11">
                  <p:embed/>
                </p:oleObj>
              </mc:Choice>
              <mc:Fallback>
                <p:oleObj name="Visio" r:id="rId2" imgW="5336230" imgH="22160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67881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3"/>
          <p:cNvGraphicFramePr>
            <a:graphicFrameLocks noChangeAspect="1"/>
          </p:cNvGraphicFramePr>
          <p:nvPr/>
        </p:nvGraphicFramePr>
        <p:xfrm>
          <a:off x="3124200" y="1552575"/>
          <a:ext cx="22479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393480" progId="Equation.3">
                  <p:embed/>
                </p:oleObj>
              </mc:Choice>
              <mc:Fallback>
                <p:oleObj name="Equation" r:id="rId2" imgW="12063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24200" y="1552575"/>
                        <a:ext cx="22479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97561"/>
              </p:ext>
            </p:extLst>
          </p:nvPr>
        </p:nvGraphicFramePr>
        <p:xfrm>
          <a:off x="398463" y="2490788"/>
          <a:ext cx="68881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46160" imgH="482400" progId="Equation.DSMT4">
                  <p:embed/>
                </p:oleObj>
              </mc:Choice>
              <mc:Fallback>
                <p:oleObj name="Equation" r:id="rId4" imgW="374616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8463" y="2490788"/>
                        <a:ext cx="6888162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0716"/>
              </p:ext>
            </p:extLst>
          </p:nvPr>
        </p:nvGraphicFramePr>
        <p:xfrm>
          <a:off x="411163" y="457200"/>
          <a:ext cx="68691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160" imgH="457200" progId="Equation.DSMT4">
                  <p:embed/>
                </p:oleObj>
              </mc:Choice>
              <mc:Fallback>
                <p:oleObj name="Equation" r:id="rId6" imgW="374616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11163" y="457200"/>
                        <a:ext cx="68691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4413"/>
              </p:ext>
            </p:extLst>
          </p:nvPr>
        </p:nvGraphicFramePr>
        <p:xfrm>
          <a:off x="3100388" y="3556000"/>
          <a:ext cx="23463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482400" progId="Equation.DSMT4">
                  <p:embed/>
                </p:oleObj>
              </mc:Choice>
              <mc:Fallback>
                <p:oleObj name="Equation" r:id="rId8" imgW="124452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00388" y="3556000"/>
                        <a:ext cx="23463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33507"/>
              </p:ext>
            </p:extLst>
          </p:nvPr>
        </p:nvGraphicFramePr>
        <p:xfrm>
          <a:off x="498475" y="4632325"/>
          <a:ext cx="69754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33560" imgH="457200" progId="Equation.DSMT4">
                  <p:embed/>
                </p:oleObj>
              </mc:Choice>
              <mc:Fallback>
                <p:oleObj name="Equation" r:id="rId10" imgW="373356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8475" y="4632325"/>
                        <a:ext cx="697547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8"/>
          <p:cNvGraphicFramePr>
            <a:graphicFrameLocks noChangeAspect="1"/>
          </p:cNvGraphicFramePr>
          <p:nvPr/>
        </p:nvGraphicFramePr>
        <p:xfrm>
          <a:off x="3200400" y="5727700"/>
          <a:ext cx="1905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406080" progId="Equation.3">
                  <p:embed/>
                </p:oleObj>
              </mc:Choice>
              <mc:Fallback>
                <p:oleObj name="Equation" r:id="rId12" imgW="120636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00400" y="5727700"/>
                        <a:ext cx="19050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838200"/>
            <a:ext cx="6048375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286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(inflow - outflow)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total</a:t>
            </a:r>
            <a:r>
              <a:rPr lang="en-US" dirty="0">
                <a:latin typeface="Arial" pitchFamily="34" charset="0"/>
                <a:cs typeface="Arial" pitchFamily="34" charset="0"/>
              </a:rPr>
              <a:t>	= (inflow - outflow)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x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    + (inflow - outflow)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y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2860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    + (inflow - outflow)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443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/>
        </p:nvGraphicFramePr>
        <p:xfrm>
          <a:off x="990600" y="3657600"/>
          <a:ext cx="55626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482400" progId="Equation.3">
                  <p:embed/>
                </p:oleObj>
              </mc:Choice>
              <mc:Fallback>
                <p:oleObj name="Equation" r:id="rId2" imgW="265428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90600" y="3657600"/>
                        <a:ext cx="55626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5"/>
          <p:cNvGraphicFramePr>
            <a:graphicFrameLocks noChangeAspect="1"/>
          </p:cNvGraphicFramePr>
          <p:nvPr/>
        </p:nvGraphicFramePr>
        <p:xfrm>
          <a:off x="830263" y="2493963"/>
          <a:ext cx="68214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520" imgH="444240" progId="Equation.3">
                  <p:embed/>
                </p:oleObj>
              </mc:Choice>
              <mc:Fallback>
                <p:oleObj name="Equation" r:id="rId4" imgW="353052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0263" y="2493963"/>
                        <a:ext cx="682148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6"/>
          <p:cNvGraphicFramePr>
            <a:graphicFrameLocks noChangeAspect="1"/>
          </p:cNvGraphicFramePr>
          <p:nvPr/>
        </p:nvGraphicFramePr>
        <p:xfrm>
          <a:off x="1066800" y="5105400"/>
          <a:ext cx="4114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444240" progId="Equation.3">
                  <p:embed/>
                </p:oleObj>
              </mc:Choice>
              <mc:Fallback>
                <p:oleObj name="Equation" r:id="rId6" imgW="19303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66800" y="5105400"/>
                        <a:ext cx="41148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990600" y="457200"/>
            <a:ext cx="532549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Assume that the fluid density is constant</a:t>
            </a:r>
            <a:endParaRPr lang="en-US" dirty="0">
              <a:latin typeface="+mj-lt"/>
            </a:endParaRP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066800" y="2281664"/>
            <a:ext cx="457368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Use Darcy's law to express velocity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0" y="4341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-304800" y="4953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1676400" y="1143000"/>
          <a:ext cx="2895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457200" progId="Equation.3">
                  <p:embed/>
                </p:oleObj>
              </mc:Choice>
              <mc:Fallback>
                <p:oleObj name="Equation" r:id="rId2" imgW="1396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1143000"/>
                        <a:ext cx="28956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3"/>
          <p:cNvGraphicFramePr>
            <a:graphicFrameLocks noChangeAspect="1"/>
          </p:cNvGraphicFramePr>
          <p:nvPr/>
        </p:nvGraphicFramePr>
        <p:xfrm>
          <a:off x="685800" y="3429000"/>
          <a:ext cx="35814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1193760" progId="Equation.3">
                  <p:embed/>
                </p:oleObj>
              </mc:Choice>
              <mc:Fallback>
                <p:oleObj name="Equation" r:id="rId4" imgW="1993680" imgH="1193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5800" y="3429000"/>
                        <a:ext cx="3581400" cy="214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4"/>
          <p:cNvGraphicFramePr>
            <a:graphicFrameLocks noChangeAspect="1"/>
          </p:cNvGraphicFramePr>
          <p:nvPr/>
        </p:nvGraphicFramePr>
        <p:xfrm>
          <a:off x="4724400" y="3429000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482400" progId="Equation.3">
                  <p:embed/>
                </p:oleObj>
              </mc:Choice>
              <mc:Fallback>
                <p:oleObj name="Equation" r:id="rId6" imgW="241272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724400" y="3429000"/>
                        <a:ext cx="38862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5"/>
          <p:cNvGraphicFramePr>
            <a:graphicFrameLocks noChangeAspect="1"/>
          </p:cNvGraphicFramePr>
          <p:nvPr/>
        </p:nvGraphicFramePr>
        <p:xfrm>
          <a:off x="4648200" y="4800600"/>
          <a:ext cx="397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444240" progId="Equation.3">
                  <p:embed/>
                </p:oleObj>
              </mc:Choice>
              <mc:Fallback>
                <p:oleObj name="Equation" r:id="rId8" imgW="21081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48200" y="4800600"/>
                        <a:ext cx="3975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933450" y="685800"/>
            <a:ext cx="449995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Substituting </a:t>
            </a:r>
            <a:r>
              <a:rPr lang="en-US" sz="3200" dirty="0" err="1">
                <a:latin typeface="+mj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>
                <a:latin typeface="+mj-lt"/>
                <a:cs typeface="Times New Roman" pitchFamily="18" charset="0"/>
              </a:rPr>
              <a:t>, </a:t>
            </a:r>
            <a:r>
              <a:rPr lang="en-US" sz="3200" dirty="0" err="1">
                <a:latin typeface="+mj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, and </a:t>
            </a:r>
            <a:r>
              <a:rPr lang="en-US" sz="3200" dirty="0" err="1">
                <a:latin typeface="+mj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z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  <a:endParaRPr lang="en-US" sz="3200" dirty="0">
              <a:latin typeface="+mj-lt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343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40052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624013" y="1600200"/>
          <a:ext cx="43195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444240" progId="Equation.3">
                  <p:embed/>
                </p:oleObj>
              </mc:Choice>
              <mc:Fallback>
                <p:oleObj name="Equation" r:id="rId2" imgW="19047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24013" y="1600200"/>
                        <a:ext cx="431958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1"/>
          <p:cNvGraphicFramePr>
            <a:graphicFrameLocks noChangeAspect="1"/>
          </p:cNvGraphicFramePr>
          <p:nvPr/>
        </p:nvGraphicFramePr>
        <p:xfrm>
          <a:off x="2057400" y="2895600"/>
          <a:ext cx="4229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444240" progId="Equation.3">
                  <p:embed/>
                </p:oleObj>
              </mc:Choice>
              <mc:Fallback>
                <p:oleObj name="Equation" r:id="rId4" imgW="19810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2895600"/>
                        <a:ext cx="42291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2"/>
          <p:cNvGraphicFramePr>
            <a:graphicFrameLocks noChangeAspect="1"/>
          </p:cNvGraphicFramePr>
          <p:nvPr/>
        </p:nvGraphicFramePr>
        <p:xfrm>
          <a:off x="2057400" y="4267200"/>
          <a:ext cx="4648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280" imgH="444240" progId="Equation.3">
                  <p:embed/>
                </p:oleObj>
              </mc:Choice>
              <mc:Fallback>
                <p:oleObj name="Equation" r:id="rId6" imgW="22222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4267200"/>
                        <a:ext cx="46482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609600" y="533400"/>
            <a:ext cx="246734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Combining terms:</a:t>
            </a:r>
            <a:endParaRPr lang="en-US" dirty="0">
              <a:latin typeface="+mj-lt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633413" y="3581400"/>
            <a:ext cx="735239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If x, y, and z correspond to principle axes of permeability:</a:t>
            </a:r>
            <a:endParaRPr lang="en-US" dirty="0">
              <a:latin typeface="+mj-lt"/>
            </a:endParaRPr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/>
        </p:nvGraphicFramePr>
        <p:xfrm>
          <a:off x="1143000" y="1295400"/>
          <a:ext cx="3581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444240" progId="Equation.3">
                  <p:embed/>
                </p:oleObj>
              </mc:Choice>
              <mc:Fallback>
                <p:oleObj name="Equation" r:id="rId2" imgW="17017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3000" y="1295400"/>
                        <a:ext cx="35814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3"/>
          <p:cNvGraphicFramePr>
            <a:graphicFrameLocks noChangeAspect="1"/>
          </p:cNvGraphicFramePr>
          <p:nvPr/>
        </p:nvGraphicFramePr>
        <p:xfrm>
          <a:off x="3048000" y="2362200"/>
          <a:ext cx="47894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444240" progId="Equation.3">
                  <p:embed/>
                </p:oleObj>
              </mc:Choice>
              <mc:Fallback>
                <p:oleObj name="Equation" r:id="rId4" imgW="25398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048000" y="2362200"/>
                        <a:ext cx="47894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4"/>
          <p:cNvGraphicFramePr>
            <a:graphicFrameLocks noChangeAspect="1"/>
          </p:cNvGraphicFramePr>
          <p:nvPr/>
        </p:nvGraphicFramePr>
        <p:xfrm>
          <a:off x="1295400" y="4267200"/>
          <a:ext cx="2611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241200" progId="Equation.3">
                  <p:embed/>
                </p:oleObj>
              </mc:Choice>
              <mc:Fallback>
                <p:oleObj name="Equation" r:id="rId6" imgW="118080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4267200"/>
                        <a:ext cx="26114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5"/>
          <p:cNvGraphicFramePr>
            <a:graphicFrameLocks noChangeAspect="1"/>
          </p:cNvGraphicFramePr>
          <p:nvPr/>
        </p:nvGraphicFramePr>
        <p:xfrm>
          <a:off x="1295400" y="5181600"/>
          <a:ext cx="4114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2920" imgH="444240" progId="Equation.3">
                  <p:embed/>
                </p:oleObj>
              </mc:Choice>
              <mc:Fallback>
                <p:oleObj name="Equation" r:id="rId8" imgW="194292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5181600"/>
                        <a:ext cx="41148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goveqs-general</Template>
  <TotalTime>279</TotalTime>
  <Words>420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Visio</vt:lpstr>
      <vt:lpstr>Governing Differential Equations</vt:lpstr>
      <vt:lpstr>Background</vt:lpstr>
      <vt:lpstr>Assumptions</vt:lpstr>
      <vt:lpstr>Steady State Saturated 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Transient Flow</vt:lpstr>
      <vt:lpstr>Transient Flow</vt:lpstr>
      <vt:lpstr>Boundary Conditions</vt:lpstr>
      <vt:lpstr>Sample BC, cont.</vt:lpstr>
      <vt:lpstr>Sample BC, cont.</vt:lpstr>
      <vt:lpstr>Solution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Differential Equations</dc:title>
  <dc:creator>Norm Jones</dc:creator>
  <cp:lastModifiedBy>Norm Jones</cp:lastModifiedBy>
  <cp:revision>56</cp:revision>
  <cp:lastPrinted>2015-01-22T00:43:27Z</cp:lastPrinted>
  <dcterms:created xsi:type="dcterms:W3CDTF">2003-01-09T19:17:04Z</dcterms:created>
  <dcterms:modified xsi:type="dcterms:W3CDTF">2025-01-15T20:06:01Z</dcterms:modified>
</cp:coreProperties>
</file>