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30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8" r:id="rId19"/>
    <p:sldId id="279" r:id="rId20"/>
    <p:sldId id="305" r:id="rId21"/>
    <p:sldId id="289" r:id="rId22"/>
    <p:sldId id="292" r:id="rId23"/>
    <p:sldId id="293" r:id="rId24"/>
    <p:sldId id="294" r:id="rId25"/>
    <p:sldId id="295" r:id="rId26"/>
    <p:sldId id="296" r:id="rId27"/>
    <p:sldId id="297" r:id="rId28"/>
    <p:sldId id="300" r:id="rId29"/>
    <p:sldId id="303" r:id="rId30"/>
    <p:sldId id="298" r:id="rId31"/>
    <p:sldId id="299" r:id="rId32"/>
    <p:sldId id="301" r:id="rId33"/>
    <p:sldId id="302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14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14B28D7-08F7-45E2-9364-1BA477275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99A7E-A12D-4C58-AA26-C6356F9830F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DB721-FC30-4674-8B79-AB9883D31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6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2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5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0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9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6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6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2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95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2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6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2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0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4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40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6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B721-FC30-4674-8B79-AB9883D31F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7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70881-557E-4CF2-BAD1-B37C49B009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7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4C2D-D106-4BA0-82B0-36815C4CC0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3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888E9-916E-46F9-BD6E-5D882A72A7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B9F38-7633-4754-B9AA-A8BF91B814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37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BB7CD-9E88-4383-B359-1769621A3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4BB1F-CD33-464F-B505-CAE61F730D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6994E-CF7E-428F-8D36-9E8B019FC8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95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8D847-476A-4314-BEB2-AC63C9446C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1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44020-5C21-48DC-B9AA-66313D22D0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8B990-FFF5-435B-B369-188D215D15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EA1BE-951C-422B-8CE8-B28CAC604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E11D6-B98F-47E9-9D61-160471F11F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3384F-E68C-4A8E-A278-A026B9D82C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9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47B9F38-7633-4754-B9AA-A8BF91B814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0.e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w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Well Equations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66800" y="1902332"/>
            <a:ext cx="496482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Can be written in terms of h:</a:t>
            </a:r>
            <a:endParaRPr lang="en-US" sz="3200" dirty="0">
              <a:latin typeface="+mj-lt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066800" y="4035932"/>
            <a:ext cx="62388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>
                <a:latin typeface="+mj-lt"/>
                <a:cs typeface="Times New Roman" pitchFamily="18" charset="0"/>
              </a:rPr>
              <a:t>or </a:t>
            </a:r>
            <a:endParaRPr lang="en-US" sz="3200">
              <a:latin typeface="+mj-lt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524000" y="2514600"/>
          <a:ext cx="4025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720" imgH="393480" progId="Equation.3">
                  <p:embed/>
                </p:oleObj>
              </mc:Choice>
              <mc:Fallback>
                <p:oleObj name="Equation" r:id="rId3" imgW="1485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2514600"/>
                        <a:ext cx="4025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524000" y="4572000"/>
          <a:ext cx="37163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393480" progId="Equation.3">
                  <p:embed/>
                </p:oleObj>
              </mc:Choice>
              <mc:Fallback>
                <p:oleObj name="Equation" r:id="rId5" imgW="13716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4572000"/>
                        <a:ext cx="37163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66800" y="1908602"/>
            <a:ext cx="6858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The equation for q is often written in terms of drawdown:</a:t>
            </a:r>
            <a:endParaRPr lang="en-US" dirty="0">
              <a:latin typeface="+mj-lt"/>
            </a:endParaRP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1067474" y="3241318"/>
            <a:ext cx="44958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  <a:cs typeface="Arial" pitchFamily="34" charset="0"/>
              </a:rPr>
              <a:t>at r = R: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295400" y="5181600"/>
          <a:ext cx="25542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431640" progId="Equation.3">
                  <p:embed/>
                </p:oleObj>
              </mc:Choice>
              <mc:Fallback>
                <p:oleObj name="Equation" r:id="rId3" imgW="1206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5400" y="5181600"/>
                        <a:ext cx="25542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674" y="2743200"/>
            <a:ext cx="16764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 = H - h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674" y="4539468"/>
            <a:ext cx="44958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dirty="0">
                <a:latin typeface="Arial" pitchFamily="34" charset="0"/>
                <a:cs typeface="Arial" pitchFamily="34" charset="0"/>
              </a:rPr>
              <a:t> = H – 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6800" y="4086733"/>
            <a:ext cx="18288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itchFamily="34" charset="0"/>
              </a:rPr>
              <a:t>at the well: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674" y="3622318"/>
            <a:ext cx="12192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 =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14400" y="1905000"/>
            <a:ext cx="6243638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Equation is often expressed in terms of transmissivity:</a:t>
            </a:r>
            <a:endParaRPr lang="en-US" sz="2800" dirty="0">
              <a:latin typeface="+mj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752600" y="4876800"/>
            <a:ext cx="150495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T = k D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075721"/>
              </p:ext>
            </p:extLst>
          </p:nvPr>
        </p:nvGraphicFramePr>
        <p:xfrm>
          <a:off x="1752599" y="3294672"/>
          <a:ext cx="3101269" cy="120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457200" progId="Equation.DSMT4">
                  <p:embed/>
                </p:oleObj>
              </mc:Choice>
              <mc:Fallback>
                <p:oleObj name="Equation" r:id="rId3" imgW="1180800" imgH="457200" progId="Equation.DSMT4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599" y="3294672"/>
                        <a:ext cx="3101269" cy="1201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14400" y="1981200"/>
            <a:ext cx="73152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The </a:t>
            </a:r>
            <a:r>
              <a:rPr lang="en-US" sz="2800" dirty="0" err="1">
                <a:latin typeface="+mj-lt"/>
                <a:cs typeface="Times New Roman" pitchFamily="18" charset="0"/>
              </a:rPr>
              <a:t>Thiem</a:t>
            </a:r>
            <a:r>
              <a:rPr lang="en-US" sz="2800" dirty="0">
                <a:latin typeface="+mj-lt"/>
                <a:cs typeface="Times New Roman" pitchFamily="18" charset="0"/>
              </a:rPr>
              <a:t> equation is often used to compute k from a pumping test:</a:t>
            </a:r>
            <a:endParaRPr lang="en-US" sz="2800" dirty="0">
              <a:latin typeface="+mj-lt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914400" y="4343400"/>
            <a:ext cx="56778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or 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410664"/>
              </p:ext>
            </p:extLst>
          </p:nvPr>
        </p:nvGraphicFramePr>
        <p:xfrm>
          <a:off x="1398588" y="3184525"/>
          <a:ext cx="42989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444240" progId="Equation.DSMT4">
                  <p:embed/>
                </p:oleObj>
              </mc:Choice>
              <mc:Fallback>
                <p:oleObj name="Equation" r:id="rId3" imgW="17398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98588" y="3184525"/>
                        <a:ext cx="4298950" cy="1098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524000" y="5105400"/>
          <a:ext cx="320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280" imgH="431640" progId="Equation.3">
                  <p:embed/>
                </p:oleObj>
              </mc:Choice>
              <mc:Fallback>
                <p:oleObj name="Equation" r:id="rId5" imgW="12952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5105400"/>
                        <a:ext cx="32004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Estimating R</a:t>
            </a:r>
          </a:p>
        </p:txBody>
      </p:sp>
      <p:graphicFrame>
        <p:nvGraphicFramePr>
          <p:cNvPr id="19550" name="Group 94"/>
          <p:cNvGraphicFramePr>
            <a:graphicFrameLocks noGrp="1"/>
          </p:cNvGraphicFramePr>
          <p:nvPr>
            <p:ph type="tbl" idx="1"/>
          </p:nvPr>
        </p:nvGraphicFramePr>
        <p:xfrm>
          <a:off x="1219200" y="3429000"/>
          <a:ext cx="5600700" cy="2667000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R/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Ln(R/r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83" name="Rectangle 3"/>
          <p:cNvSpPr>
            <a:spLocks noChangeArrowheads="1"/>
          </p:cNvSpPr>
          <p:nvPr/>
        </p:nvSpPr>
        <p:spPr bwMode="auto">
          <a:xfrm>
            <a:off x="1066800" y="2469921"/>
            <a:ext cx="77724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r>
              <a:rPr lang="en-US" dirty="0">
                <a:latin typeface="+mj-lt"/>
                <a:cs typeface="Times New Roman" pitchFamily="18" charset="0"/>
              </a:rPr>
              <a:t>The equations aren't very sensitive to the value you use for R.  For example:</a:t>
            </a:r>
            <a:endParaRPr lang="en-US" dirty="0">
              <a:latin typeface="+mj-lt"/>
            </a:endParaRPr>
          </a:p>
        </p:txBody>
      </p:sp>
      <p:sp>
        <p:nvSpPr>
          <p:cNvPr id="40984" name="Rectangle 67"/>
          <p:cNvSpPr>
            <a:spLocks noChangeArrowheads="1"/>
          </p:cNvSpPr>
          <p:nvPr/>
        </p:nvSpPr>
        <p:spPr bwMode="auto">
          <a:xfrm>
            <a:off x="762000" y="1828800"/>
            <a:ext cx="325281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How to determine R: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Estimating R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800100" y="1716088"/>
            <a:ext cx="7543800" cy="4800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365760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R is often estimated using one of the following formulas (Bear, pg. 306):</a:t>
            </a:r>
          </a:p>
          <a:p>
            <a:pPr eaLnBrk="1" hangingPunct="1">
              <a:tabLst>
                <a:tab pos="3657600" algn="l"/>
              </a:tabLst>
            </a:pPr>
            <a:endParaRPr lang="en-US" sz="1800" dirty="0">
              <a:latin typeface="+mj-lt"/>
            </a:endParaRPr>
          </a:p>
          <a:p>
            <a:pPr>
              <a:tabLst>
                <a:tab pos="3657600" algn="l"/>
              </a:tabLst>
            </a:pPr>
            <a:r>
              <a:rPr lang="en-US" sz="1800" u="sng" dirty="0">
                <a:latin typeface="+mj-lt"/>
                <a:cs typeface="Times New Roman" pitchFamily="18" charset="0"/>
              </a:rPr>
              <a:t>Semi-empirical</a:t>
            </a:r>
            <a:endParaRPr lang="en-US" sz="1800" dirty="0">
              <a:latin typeface="+mj-lt"/>
            </a:endParaRPr>
          </a:p>
          <a:p>
            <a:pPr>
              <a:tabLst>
                <a:tab pos="3657600" algn="l"/>
              </a:tabLst>
            </a:pPr>
            <a:r>
              <a:rPr lang="en-US" sz="1800" dirty="0" err="1">
                <a:latin typeface="+mj-lt"/>
                <a:cs typeface="Times New Roman" pitchFamily="18" charset="0"/>
              </a:rPr>
              <a:t>Lembke</a:t>
            </a:r>
            <a:r>
              <a:rPr lang="en-US" sz="1800" dirty="0">
                <a:latin typeface="+mj-lt"/>
                <a:cs typeface="Times New Roman" pitchFamily="18" charset="0"/>
              </a:rPr>
              <a:t>	R = H(k/2N)</a:t>
            </a:r>
            <a:r>
              <a:rPr lang="en-US" sz="1800" baseline="30000" dirty="0">
                <a:latin typeface="+mj-lt"/>
                <a:cs typeface="Times New Roman" pitchFamily="18" charset="0"/>
              </a:rPr>
              <a:t>0.5</a:t>
            </a:r>
            <a:endParaRPr lang="en-US" sz="1800" baseline="30000" dirty="0">
              <a:latin typeface="+mj-lt"/>
            </a:endParaRPr>
          </a:p>
          <a:p>
            <a:pPr>
              <a:tabLst>
                <a:tab pos="365760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Weber	R = 2.45(</a:t>
            </a:r>
            <a:r>
              <a:rPr lang="en-US" sz="1800" dirty="0" err="1">
                <a:latin typeface="+mj-lt"/>
                <a:cs typeface="Times New Roman" pitchFamily="18" charset="0"/>
              </a:rPr>
              <a:t>Hkt</a:t>
            </a:r>
            <a:r>
              <a:rPr lang="en-US" sz="1800" dirty="0">
                <a:latin typeface="+mj-lt"/>
                <a:cs typeface="Times New Roman" pitchFamily="18" charset="0"/>
              </a:rPr>
              <a:t>/n</a:t>
            </a:r>
            <a:r>
              <a:rPr lang="en-US" sz="1800" baseline="-30000" dirty="0">
                <a:latin typeface="+mj-lt"/>
                <a:cs typeface="Times New Roman" pitchFamily="18" charset="0"/>
              </a:rPr>
              <a:t>e</a:t>
            </a:r>
            <a:r>
              <a:rPr lang="en-US" sz="1800" dirty="0">
                <a:latin typeface="+mj-lt"/>
                <a:cs typeface="Times New Roman" pitchFamily="18" charset="0"/>
              </a:rPr>
              <a:t>) </a:t>
            </a:r>
            <a:r>
              <a:rPr lang="en-US" sz="1800" baseline="30000" dirty="0">
                <a:latin typeface="+mj-lt"/>
                <a:cs typeface="Times New Roman" pitchFamily="18" charset="0"/>
              </a:rPr>
              <a:t>0.5</a:t>
            </a:r>
            <a:endParaRPr lang="en-US" sz="1800" dirty="0">
              <a:latin typeface="+mj-lt"/>
            </a:endParaRPr>
          </a:p>
          <a:p>
            <a:pPr>
              <a:tabLst>
                <a:tab pos="3657600" algn="l"/>
              </a:tabLst>
            </a:pPr>
            <a:r>
              <a:rPr lang="en-US" sz="1800" dirty="0" err="1">
                <a:latin typeface="+mj-lt"/>
                <a:cs typeface="Times New Roman" pitchFamily="18" charset="0"/>
              </a:rPr>
              <a:t>Kusakin</a:t>
            </a:r>
            <a:r>
              <a:rPr lang="en-US" sz="1800" dirty="0">
                <a:latin typeface="+mj-lt"/>
                <a:cs typeface="Times New Roman" pitchFamily="18" charset="0"/>
              </a:rPr>
              <a:t>	R = 1.9(</a:t>
            </a:r>
            <a:r>
              <a:rPr lang="en-US" sz="1800" dirty="0" err="1">
                <a:latin typeface="+mj-lt"/>
                <a:cs typeface="Times New Roman" pitchFamily="18" charset="0"/>
              </a:rPr>
              <a:t>Hkt</a:t>
            </a:r>
            <a:r>
              <a:rPr lang="en-US" sz="1800" dirty="0">
                <a:latin typeface="+mj-lt"/>
                <a:cs typeface="Times New Roman" pitchFamily="18" charset="0"/>
              </a:rPr>
              <a:t>/n</a:t>
            </a:r>
            <a:r>
              <a:rPr lang="en-US" sz="1800" baseline="-30000" dirty="0">
                <a:latin typeface="+mj-lt"/>
                <a:cs typeface="Times New Roman" pitchFamily="18" charset="0"/>
              </a:rPr>
              <a:t>e</a:t>
            </a:r>
            <a:r>
              <a:rPr lang="en-US" sz="1800" dirty="0">
                <a:latin typeface="+mj-lt"/>
                <a:cs typeface="Times New Roman" pitchFamily="18" charset="0"/>
              </a:rPr>
              <a:t>) </a:t>
            </a:r>
            <a:r>
              <a:rPr lang="en-US" sz="1800" baseline="30000" dirty="0">
                <a:latin typeface="+mj-lt"/>
                <a:cs typeface="Times New Roman" pitchFamily="18" charset="0"/>
              </a:rPr>
              <a:t>0.5</a:t>
            </a:r>
            <a:endParaRPr lang="en-US" sz="1800" dirty="0">
              <a:latin typeface="+mj-lt"/>
            </a:endParaRPr>
          </a:p>
          <a:p>
            <a:pPr>
              <a:tabLst>
                <a:tab pos="3657600" algn="l"/>
              </a:tabLst>
            </a:pPr>
            <a:endParaRPr lang="en-US" sz="1800" u="sng" dirty="0">
              <a:latin typeface="+mj-lt"/>
              <a:cs typeface="Times New Roman" pitchFamily="18" charset="0"/>
            </a:endParaRPr>
          </a:p>
          <a:p>
            <a:pPr>
              <a:tabLst>
                <a:tab pos="3657600" algn="l"/>
              </a:tabLst>
            </a:pPr>
            <a:r>
              <a:rPr lang="en-US" sz="1800" u="sng" dirty="0">
                <a:latin typeface="+mj-lt"/>
                <a:cs typeface="Times New Roman" pitchFamily="18" charset="0"/>
              </a:rPr>
              <a:t>Empirical</a:t>
            </a:r>
            <a:endParaRPr lang="en-US" sz="1800" dirty="0">
              <a:latin typeface="+mj-lt"/>
            </a:endParaRPr>
          </a:p>
          <a:p>
            <a:pPr>
              <a:tabLst>
                <a:tab pos="3657600" algn="l"/>
              </a:tabLst>
            </a:pPr>
            <a:r>
              <a:rPr lang="en-US" sz="1800" dirty="0" err="1">
                <a:latin typeface="+mj-lt"/>
                <a:cs typeface="Times New Roman" pitchFamily="18" charset="0"/>
              </a:rPr>
              <a:t>Siechardt</a:t>
            </a:r>
            <a:r>
              <a:rPr lang="en-US" sz="1800" dirty="0">
                <a:latin typeface="+mj-lt"/>
                <a:cs typeface="Times New Roman" pitchFamily="18" charset="0"/>
              </a:rPr>
              <a:t>	R = 3000s</a:t>
            </a:r>
            <a:r>
              <a:rPr lang="en-US" sz="1800" baseline="-30000" dirty="0">
                <a:latin typeface="+mj-lt"/>
                <a:cs typeface="Times New Roman" pitchFamily="18" charset="0"/>
              </a:rPr>
              <a:t>w</a:t>
            </a:r>
            <a:r>
              <a:rPr lang="en-US" sz="1800" dirty="0">
                <a:latin typeface="+mj-lt"/>
                <a:cs typeface="Times New Roman" pitchFamily="18" charset="0"/>
              </a:rPr>
              <a:t>k</a:t>
            </a:r>
            <a:r>
              <a:rPr lang="en-US" sz="1800" baseline="30000" dirty="0">
                <a:latin typeface="+mj-lt"/>
                <a:cs typeface="Times New Roman" pitchFamily="18" charset="0"/>
              </a:rPr>
              <a:t>0.5</a:t>
            </a:r>
            <a:endParaRPr lang="en-US" sz="1800" dirty="0">
              <a:latin typeface="+mj-lt"/>
            </a:endParaRPr>
          </a:p>
          <a:p>
            <a:pPr>
              <a:tabLst>
                <a:tab pos="3657600" algn="l"/>
              </a:tabLst>
            </a:pPr>
            <a:r>
              <a:rPr lang="en-US" sz="1800" dirty="0" err="1">
                <a:latin typeface="+mj-lt"/>
                <a:cs typeface="Times New Roman" pitchFamily="18" charset="0"/>
              </a:rPr>
              <a:t>Kusakin</a:t>
            </a:r>
            <a:r>
              <a:rPr lang="en-US" sz="1800" dirty="0">
                <a:latin typeface="+mj-lt"/>
                <a:cs typeface="Times New Roman" pitchFamily="18" charset="0"/>
              </a:rPr>
              <a:t>	R = 575s</a:t>
            </a:r>
            <a:r>
              <a:rPr lang="en-US" sz="1800" baseline="-30000" dirty="0">
                <a:latin typeface="+mj-lt"/>
                <a:cs typeface="Times New Roman" pitchFamily="18" charset="0"/>
              </a:rPr>
              <a:t>w</a:t>
            </a:r>
            <a:r>
              <a:rPr lang="en-US" sz="1800" dirty="0">
                <a:latin typeface="+mj-lt"/>
                <a:cs typeface="Times New Roman" pitchFamily="18" charset="0"/>
              </a:rPr>
              <a:t>(</a:t>
            </a:r>
            <a:r>
              <a:rPr lang="en-US" sz="1800" dirty="0" err="1">
                <a:latin typeface="+mj-lt"/>
                <a:cs typeface="Times New Roman" pitchFamily="18" charset="0"/>
              </a:rPr>
              <a:t>Hk</a:t>
            </a:r>
            <a:r>
              <a:rPr lang="en-US" sz="1800" dirty="0">
                <a:latin typeface="+mj-lt"/>
                <a:cs typeface="Times New Roman" pitchFamily="18" charset="0"/>
              </a:rPr>
              <a:t>) </a:t>
            </a:r>
            <a:r>
              <a:rPr lang="en-US" sz="1800" baseline="30000" dirty="0">
                <a:latin typeface="+mj-lt"/>
                <a:cs typeface="Times New Roman" pitchFamily="18" charset="0"/>
              </a:rPr>
              <a:t>0.5</a:t>
            </a:r>
            <a:endParaRPr lang="en-US" sz="1800" dirty="0">
              <a:latin typeface="+mj-lt"/>
              <a:cs typeface="Times New Roman" pitchFamily="18" charset="0"/>
            </a:endParaRPr>
          </a:p>
          <a:p>
            <a:pPr>
              <a:tabLst>
                <a:tab pos="3657600" algn="l"/>
              </a:tabLst>
            </a:pPr>
            <a:endParaRPr lang="en-US" sz="1800" dirty="0">
              <a:latin typeface="+mj-lt"/>
            </a:endParaRPr>
          </a:p>
          <a:p>
            <a:pPr>
              <a:tabLst>
                <a:tab pos="365760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where:</a:t>
            </a:r>
            <a:endParaRPr lang="en-US" sz="1800" dirty="0">
              <a:latin typeface="+mj-lt"/>
            </a:endParaRPr>
          </a:p>
          <a:p>
            <a:pPr lvl="1">
              <a:tabLst>
                <a:tab pos="365760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H = initial thickness (B for confined) [m]</a:t>
            </a:r>
            <a:endParaRPr lang="en-US" sz="1800" dirty="0">
              <a:latin typeface="+mj-lt"/>
            </a:endParaRPr>
          </a:p>
          <a:p>
            <a:pPr lvl="1">
              <a:tabLst>
                <a:tab pos="365760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k = hydraulic conductivity [m/sec]</a:t>
            </a:r>
            <a:endParaRPr lang="en-US" sz="1800" dirty="0">
              <a:latin typeface="+mj-lt"/>
            </a:endParaRPr>
          </a:p>
          <a:p>
            <a:pPr lvl="1">
              <a:tabLst>
                <a:tab pos="3657600" algn="l"/>
              </a:tabLst>
            </a:pPr>
            <a:r>
              <a:rPr lang="en-US" sz="1800" dirty="0" err="1">
                <a:latin typeface="+mj-lt"/>
                <a:cs typeface="Times New Roman" pitchFamily="18" charset="0"/>
              </a:rPr>
              <a:t>s</a:t>
            </a:r>
            <a:r>
              <a:rPr lang="en-US" sz="1800" baseline="-30000" dirty="0" err="1">
                <a:latin typeface="+mj-lt"/>
                <a:cs typeface="Times New Roman" pitchFamily="18" charset="0"/>
              </a:rPr>
              <a:t>w</a:t>
            </a:r>
            <a:r>
              <a:rPr lang="en-US" sz="1800" dirty="0">
                <a:latin typeface="+mj-lt"/>
                <a:cs typeface="Times New Roman" pitchFamily="18" charset="0"/>
              </a:rPr>
              <a:t> = drawdown at well [m]</a:t>
            </a:r>
            <a:endParaRPr lang="en-US" sz="1800" dirty="0">
              <a:latin typeface="+mj-lt"/>
            </a:endParaRPr>
          </a:p>
          <a:p>
            <a:pPr lvl="1">
              <a:tabLst>
                <a:tab pos="365760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n</a:t>
            </a:r>
            <a:r>
              <a:rPr lang="en-US" sz="1800" baseline="-30000" dirty="0">
                <a:latin typeface="+mj-lt"/>
                <a:cs typeface="Times New Roman" pitchFamily="18" charset="0"/>
              </a:rPr>
              <a:t>e</a:t>
            </a:r>
            <a:r>
              <a:rPr lang="en-US" sz="1800" dirty="0">
                <a:latin typeface="+mj-lt"/>
                <a:cs typeface="Times New Roman" pitchFamily="18" charset="0"/>
              </a:rPr>
              <a:t> = effective porosity (</a:t>
            </a:r>
            <a:r>
              <a:rPr lang="en-US" sz="1800" dirty="0" err="1">
                <a:latin typeface="+mj-lt"/>
                <a:cs typeface="Times New Roman" pitchFamily="18" charset="0"/>
              </a:rPr>
              <a:t>storativity</a:t>
            </a:r>
            <a:r>
              <a:rPr lang="en-US" sz="1800" dirty="0">
                <a:latin typeface="+mj-lt"/>
                <a:cs typeface="Times New Roman" pitchFamily="18" charset="0"/>
              </a:rPr>
              <a:t> S, for confined)</a:t>
            </a:r>
            <a:endParaRPr lang="en-US" sz="1800" dirty="0">
              <a:latin typeface="+mj-lt"/>
            </a:endParaRPr>
          </a:p>
          <a:p>
            <a:pPr lvl="1">
              <a:tabLst>
                <a:tab pos="3657600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N = accretion from rainfall [m/sec]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68F44E-2116-26B2-7082-E299B651CF6F}"/>
              </a:ext>
            </a:extLst>
          </p:cNvPr>
          <p:cNvGrpSpPr/>
          <p:nvPr/>
        </p:nvGrpSpPr>
        <p:grpSpPr>
          <a:xfrm>
            <a:off x="5966512" y="3421294"/>
            <a:ext cx="2735457" cy="565955"/>
            <a:chOff x="5966512" y="3421294"/>
            <a:chExt cx="2735457" cy="565955"/>
          </a:xfrm>
        </p:grpSpPr>
        <p:sp>
          <p:nvSpPr>
            <p:cNvPr id="5" name="Right Arrow 4"/>
            <p:cNvSpPr/>
            <p:nvPr/>
          </p:nvSpPr>
          <p:spPr>
            <a:xfrm rot="9758248">
              <a:off x="5966512" y="3682449"/>
              <a:ext cx="990600" cy="3048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0023" y="3421294"/>
              <a:ext cx="17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Widely used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609600" y="1613178"/>
            <a:ext cx="754886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800" dirty="0">
                <a:latin typeface="+mj-lt"/>
                <a:cs typeface="Times New Roman" pitchFamily="18" charset="0"/>
              </a:rPr>
              <a:t>Rather than using R, we can write the equations in terms of observation wells.</a:t>
            </a:r>
            <a:endParaRPr lang="en-US" sz="1800" dirty="0">
              <a:latin typeface="+mj-lt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66" name="Object 10"/>
          <p:cNvGraphicFramePr>
            <a:graphicFrameLocks noChangeAspect="1"/>
          </p:cNvGraphicFramePr>
          <p:nvPr/>
        </p:nvGraphicFramePr>
        <p:xfrm>
          <a:off x="852488" y="2057400"/>
          <a:ext cx="7453312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53053" imgH="3302840" progId="Visio.Drawing.11">
                  <p:embed/>
                </p:oleObj>
              </mc:Choice>
              <mc:Fallback>
                <p:oleObj name="Visio" r:id="rId3" imgW="7453053" imgH="330284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2057400"/>
                        <a:ext cx="7453312" cy="330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1066800" y="5562600"/>
          <a:ext cx="30813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240" imgH="431640" progId="Equation.3">
                  <p:embed/>
                </p:oleObj>
              </mc:Choice>
              <mc:Fallback>
                <p:oleObj name="Equation" r:id="rId5" imgW="15872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66800" y="5562600"/>
                        <a:ext cx="30813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4953000" y="5638800"/>
          <a:ext cx="23622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68200" imgH="431640" progId="Equation.3">
                  <p:embed/>
                </p:oleObj>
              </mc:Choice>
              <mc:Fallback>
                <p:oleObj name="Equation" r:id="rId7" imgW="11682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53000" y="5638800"/>
                        <a:ext cx="23622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 - Limitations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1873617"/>
            <a:ext cx="8305800" cy="40934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342900" indent="-342900" eaLnBrk="1" hangingPunct="1"/>
            <a:endParaRPr lang="en-US" sz="1600" dirty="0">
              <a:latin typeface="+mj-lt"/>
            </a:endParaRPr>
          </a:p>
          <a:p>
            <a:pPr marL="342900" indent="-342900">
              <a:buFontTx/>
              <a:buAutoNum type="arabicPeriod"/>
            </a:pPr>
            <a:r>
              <a:rPr lang="en-US" sz="2800" dirty="0">
                <a:latin typeface="+mj-lt"/>
                <a:cs typeface="Times New Roman" pitchFamily="18" charset="0"/>
              </a:rPr>
              <a:t>This method for determining k only works well for soils with high k.</a:t>
            </a:r>
          </a:p>
          <a:p>
            <a:pPr marL="342900" indent="-342900">
              <a:buFontTx/>
              <a:buAutoNum type="arabicPeriod"/>
            </a:pPr>
            <a:endParaRPr lang="en-US" sz="1600" dirty="0">
              <a:latin typeface="+mj-lt"/>
            </a:endParaRPr>
          </a:p>
          <a:p>
            <a:pPr marL="342900" indent="-342900">
              <a:buFontTx/>
              <a:buAutoNum type="arabicPeriod"/>
            </a:pPr>
            <a:r>
              <a:rPr lang="en-US" sz="2800" dirty="0">
                <a:latin typeface="+mj-lt"/>
                <a:cs typeface="Times New Roman" pitchFamily="18" charset="0"/>
              </a:rPr>
              <a:t>k is the average horizontal k for a large region of soil.</a:t>
            </a:r>
          </a:p>
          <a:p>
            <a:pPr marL="342900" indent="-342900">
              <a:buFontTx/>
              <a:buAutoNum type="arabicPeriod"/>
            </a:pPr>
            <a:endParaRPr lang="en-US" sz="1600" dirty="0">
              <a:latin typeface="+mj-lt"/>
            </a:endParaRPr>
          </a:p>
          <a:p>
            <a:pPr marL="342900" indent="-342900">
              <a:buFontTx/>
              <a:buAutoNum type="arabicPeriod"/>
            </a:pPr>
            <a:r>
              <a:rPr lang="en-US" sz="2800" dirty="0">
                <a:latin typeface="+mj-lt"/>
                <a:cs typeface="Times New Roman" pitchFamily="18" charset="0"/>
              </a:rPr>
              <a:t>Difficult to determine when steady state conditions develop.</a:t>
            </a:r>
          </a:p>
          <a:p>
            <a:pPr marL="342900" indent="-342900">
              <a:buFontTx/>
              <a:buAutoNum type="arabicPeriod"/>
            </a:pPr>
            <a:endParaRPr lang="en-US" sz="1600" dirty="0">
              <a:latin typeface="+mj-lt"/>
            </a:endParaRPr>
          </a:p>
          <a:p>
            <a:pPr marL="342900" indent="-342900">
              <a:buFontTx/>
              <a:buAutoNum type="arabicPeriod"/>
            </a:pPr>
            <a:r>
              <a:rPr lang="en-US" sz="2800" dirty="0">
                <a:latin typeface="+mj-lt"/>
                <a:cs typeface="Times New Roman" pitchFamily="18" charset="0"/>
              </a:rPr>
              <a:t>There may be flow present which is independent of the well.  The initial water table may be sloping.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- Multiple Wells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38200" y="1978968"/>
            <a:ext cx="228780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For a single well:</a:t>
            </a:r>
            <a:endParaRPr lang="en-US" dirty="0">
              <a:latin typeface="+mj-lt"/>
            </a:endParaRP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838200" y="3713073"/>
            <a:ext cx="7772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This satisfies Darcy's Law which assumes a linear relationship between flow and gradient.  Therefore, superposition is valid.</a:t>
            </a:r>
            <a:endParaRPr lang="en-US" dirty="0">
              <a:latin typeface="+mj-lt"/>
            </a:endParaRP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1524000" y="2514600"/>
          <a:ext cx="2625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393480" progId="Equation.3">
                  <p:embed/>
                </p:oleObj>
              </mc:Choice>
              <mc:Fallback>
                <p:oleObj name="Equation" r:id="rId3" imgW="11300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2514600"/>
                        <a:ext cx="26257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1524000" y="4953000"/>
          <a:ext cx="16764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431640" progId="Equation.3">
                  <p:embed/>
                </p:oleObj>
              </mc:Choice>
              <mc:Fallback>
                <p:oleObj name="Equation" r:id="rId5" imgW="5713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4953000"/>
                        <a:ext cx="167640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Multiple Wells, cont.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0" y="1554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501650" y="2740968"/>
            <a:ext cx="51167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or </a:t>
            </a:r>
            <a:endParaRPr lang="en-US" dirty="0">
              <a:latin typeface="+mj-lt"/>
            </a:endParaRPr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/>
        </p:nvGraphicFramePr>
        <p:xfrm>
          <a:off x="806450" y="1828800"/>
          <a:ext cx="2578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160" imgH="431640" progId="Equation.3">
                  <p:embed/>
                </p:oleObj>
              </mc:Choice>
              <mc:Fallback>
                <p:oleObj name="Equation" r:id="rId3" imgW="14601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06450" y="1828800"/>
                        <a:ext cx="2578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806450" y="3200400"/>
          <a:ext cx="3003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1720" imgH="431640" progId="Equation.3">
                  <p:embed/>
                </p:oleObj>
              </mc:Choice>
              <mc:Fallback>
                <p:oleObj name="Equation" r:id="rId5" imgW="17017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06450" y="3200400"/>
                        <a:ext cx="30035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3"/>
          <p:cNvGraphicFramePr>
            <a:graphicFrameLocks noChangeAspect="1"/>
          </p:cNvGraphicFramePr>
          <p:nvPr/>
        </p:nvGraphicFramePr>
        <p:xfrm>
          <a:off x="4267200" y="3219450"/>
          <a:ext cx="40386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336659" imgH="2644991" progId="Visio.Drawing.11">
                  <p:embed/>
                </p:oleObj>
              </mc:Choice>
              <mc:Fallback>
                <p:oleObj name="Visio" r:id="rId7" imgW="3336659" imgH="2644991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19450"/>
                        <a:ext cx="40386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Confined Aquifer – Steady State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800100" y="2979738"/>
          <a:ext cx="7543800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43731" imgH="2125023" progId="Visio.Drawing.11">
                  <p:embed/>
                </p:oleObj>
              </mc:Choice>
              <mc:Fallback>
                <p:oleObj name="Visio" r:id="rId3" imgW="7543731" imgH="212502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979738"/>
                        <a:ext cx="7543800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FE5076-E541-4D93-403E-9968D5FC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Unconfined Aquifers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518DC-4152-2714-CC93-673546DFF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Equations</a:t>
            </a:r>
          </a:p>
        </p:txBody>
      </p:sp>
    </p:spTree>
    <p:extLst>
      <p:ext uri="{BB962C8B-B14F-4D97-AF65-F5344CB8AC3E}">
        <p14:creationId xmlns:p14="http://schemas.microsoft.com/office/powerpoint/2010/main" val="25789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Unconfined Aquifer – Steady State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62000" y="4905346"/>
            <a:ext cx="640829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000" dirty="0">
                <a:latin typeface="+mj-lt"/>
                <a:cs typeface="Times New Roman" pitchFamily="18" charset="0"/>
              </a:rPr>
              <a:t>We now have a combination of vertical and horizontal flow.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800100" y="2365375"/>
          <a:ext cx="75438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43731" imgH="2125023" progId="Visio.Drawing.11">
                  <p:embed/>
                </p:oleObj>
              </mc:Choice>
              <mc:Fallback>
                <p:oleObj name="Visio" r:id="rId3" imgW="7543731" imgH="212502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365375"/>
                        <a:ext cx="7543800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Unconfined, cont.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762000" y="2362200"/>
          <a:ext cx="7543800" cy="34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43731" imgH="3408193" progId="Visio.Drawing.11">
                  <p:embed/>
                </p:oleObj>
              </mc:Choice>
              <mc:Fallback>
                <p:oleObj name="Visio" r:id="rId3" imgW="7543731" imgH="340819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7543800" cy="34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Unconfined, cont.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066800" y="1826747"/>
            <a:ext cx="474200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Apply the Dupuit assumptions:</a:t>
            </a:r>
            <a:endParaRPr lang="en-US" sz="2800" dirty="0">
              <a:latin typeface="+mj-lt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066800" y="4112747"/>
            <a:ext cx="291458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latin typeface="+mj-lt"/>
                <a:cs typeface="Times New Roman" pitchFamily="18" charset="0"/>
              </a:rPr>
              <a:t>From Darcy's Law:</a:t>
            </a:r>
            <a:endParaRPr lang="en-US" sz="2800">
              <a:latin typeface="+mj-lt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4233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625600" y="3429000"/>
            <a:ext cx="449103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i = constant along a vertical line</a:t>
            </a: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1676400" y="2438400"/>
          <a:ext cx="9144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393480" progId="Equation.3">
                  <p:embed/>
                </p:oleObj>
              </mc:Choice>
              <mc:Fallback>
                <p:oleObj name="Equation" r:id="rId2" imgW="4190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400" y="2438400"/>
                        <a:ext cx="9144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1752600" y="4829175"/>
          <a:ext cx="1357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203040" progId="Equation.3">
                  <p:embed/>
                </p:oleObj>
              </mc:Choice>
              <mc:Fallback>
                <p:oleObj name="Equation" r:id="rId4" imgW="5457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4829175"/>
                        <a:ext cx="13573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1752600" y="5486400"/>
          <a:ext cx="19050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393480" progId="Equation.3">
                  <p:embed/>
                </p:oleObj>
              </mc:Choice>
              <mc:Fallback>
                <p:oleObj name="Equation" r:id="rId6" imgW="9396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5486400"/>
                        <a:ext cx="190500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Unconfined, cont.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0" y="39004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1143000" y="1905000"/>
          <a:ext cx="175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93480" progId="Equation.3">
                  <p:embed/>
                </p:oleObj>
              </mc:Choice>
              <mc:Fallback>
                <p:oleObj name="Equation" r:id="rId2" imgW="9522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43000" y="1905000"/>
                        <a:ext cx="1752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1143000" y="2987675"/>
          <a:ext cx="20574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495000" progId="Equation.3">
                  <p:embed/>
                </p:oleObj>
              </mc:Choice>
              <mc:Fallback>
                <p:oleObj name="Equation" r:id="rId4" imgW="116820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43000" y="2987675"/>
                        <a:ext cx="20574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143000" y="4195763"/>
          <a:ext cx="314483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680" imgH="431640" progId="Equation.3">
                  <p:embed/>
                </p:oleObj>
              </mc:Choice>
              <mc:Fallback>
                <p:oleObj name="Equation" r:id="rId6" imgW="19936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43000" y="4195763"/>
                        <a:ext cx="3144838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1143000" y="5318125"/>
          <a:ext cx="2057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840" imgH="469800" progId="Equation.3">
                  <p:embed/>
                </p:oleObj>
              </mc:Choice>
              <mc:Fallback>
                <p:oleObj name="Equation" r:id="rId8" imgW="110484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43000" y="5318125"/>
                        <a:ext cx="205740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Unconfined, cont.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963613" y="1821627"/>
            <a:ext cx="205857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000">
                <a:latin typeface="+mj-lt"/>
                <a:cs typeface="Times New Roman" pitchFamily="18" charset="0"/>
              </a:rPr>
              <a:t>In terms of h vs. r:</a:t>
            </a:r>
            <a:endParaRPr lang="en-US" sz="2000">
              <a:latin typeface="+mj-lt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963613" y="3167132"/>
            <a:ext cx="734218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2000" dirty="0">
                <a:latin typeface="+mj-lt"/>
                <a:cs typeface="Times New Roman" pitchFamily="18" charset="0"/>
              </a:rPr>
              <a:t>Note: These equations actually give the correct flow rate, but the line of seepage is wrong because of the Dupuit assumptions.</a:t>
            </a:r>
            <a:endParaRPr lang="en-US" sz="2000" dirty="0">
              <a:latin typeface="+mj-lt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990600" y="5026789"/>
            <a:ext cx="466986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000">
                <a:latin typeface="+mj-lt"/>
                <a:cs typeface="Times New Roman" pitchFamily="18" charset="0"/>
              </a:rPr>
              <a:t>if you are using multiple observation wells:</a:t>
            </a:r>
            <a:endParaRPr lang="en-US" sz="2000">
              <a:latin typeface="+mj-lt"/>
            </a:endParaRPr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1371600" y="2286000"/>
          <a:ext cx="2384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393480" progId="Equation.3">
                  <p:embed/>
                </p:oleObj>
              </mc:Choice>
              <mc:Fallback>
                <p:oleObj name="Equation" r:id="rId2" imgW="12315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2286000"/>
                        <a:ext cx="23844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371600" y="5562600"/>
          <a:ext cx="18288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457200" progId="Equation.3">
                  <p:embed/>
                </p:oleObj>
              </mc:Choice>
              <mc:Fallback>
                <p:oleObj name="Equation" r:id="rId4" imgW="10540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5562600"/>
                        <a:ext cx="18288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371600" y="4057650"/>
          <a:ext cx="19335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457200" progId="Equation.3">
                  <p:embed/>
                </p:oleObj>
              </mc:Choice>
              <mc:Fallback>
                <p:oleObj name="Equation" r:id="rId6" imgW="1079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4057650"/>
                        <a:ext cx="19335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724400" y="2133600"/>
          <a:ext cx="24828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680" imgH="444240" progId="Equation.3">
                  <p:embed/>
                </p:oleObj>
              </mc:Choice>
              <mc:Fallback>
                <p:oleObj name="Equation" r:id="rId8" imgW="12826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724400" y="2133600"/>
                        <a:ext cx="248285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Unconfined – Drawdown Correction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01675" y="1657777"/>
            <a:ext cx="7985125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If you are at a distance r &gt; 1.5H then the error from the Dupuit assumptions becomes small.</a:t>
            </a:r>
            <a:endParaRPr lang="en-US" dirty="0">
              <a:latin typeface="+mj-lt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01675" y="5743725"/>
            <a:ext cx="293702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Dupuit assumes a = 0.</a:t>
            </a:r>
            <a:endParaRPr lang="en-US" dirty="0">
              <a:latin typeface="+mj-lt"/>
            </a:endParaRP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701675" y="2579688"/>
            <a:ext cx="486703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+mj-lt"/>
                <a:cs typeface="Times New Roman" pitchFamily="18" charset="0"/>
              </a:rPr>
              <a:t>Equation to correct drawdown curve: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992600"/>
              </p:ext>
            </p:extLst>
          </p:nvPr>
        </p:nvGraphicFramePr>
        <p:xfrm>
          <a:off x="920749" y="3352800"/>
          <a:ext cx="7546975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46502" imgH="2124953" progId="Visio.Drawing.11">
                  <p:embed/>
                </p:oleObj>
              </mc:Choice>
              <mc:Fallback>
                <p:oleObj name="Visio" r:id="rId3" imgW="7546502" imgH="212495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49" y="3352800"/>
                        <a:ext cx="7546975" cy="212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Unconfined – Drawdown Correction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66800" y="1765629"/>
            <a:ext cx="184377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Hall (1955):</a:t>
            </a:r>
            <a:endParaRPr lang="en-US" sz="2800" dirty="0">
              <a:latin typeface="+mj-lt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34000" y="2570073"/>
            <a:ext cx="25908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>
                <a:latin typeface="+mj-lt"/>
                <a:cs typeface="Times New Roman" pitchFamily="18" charset="0"/>
              </a:rPr>
              <a:t>H' = height of drawdown surface at r = 500r</a:t>
            </a:r>
            <a:r>
              <a:rPr lang="en-US" baseline="-30000">
                <a:latin typeface="+mj-lt"/>
                <a:cs typeface="Times New Roman" pitchFamily="18" charset="0"/>
              </a:rPr>
              <a:t>w</a:t>
            </a:r>
            <a:endParaRPr lang="en-US">
              <a:latin typeface="+mj-lt"/>
            </a:endParaRP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600200" y="4715858"/>
            <a:ext cx="1364476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H' = 50'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w</a:t>
            </a:r>
            <a:r>
              <a:rPr lang="en-US" dirty="0">
                <a:latin typeface="Arial" pitchFamily="34" charset="0"/>
                <a:cs typeface="Arial" pitchFamily="34" charset="0"/>
              </a:rPr>
              <a:t> = 30'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dirty="0">
                <a:latin typeface="Arial" pitchFamily="34" charset="0"/>
                <a:cs typeface="Arial" pitchFamily="34" charset="0"/>
              </a:rPr>
              <a:t> = 0.5'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 = 1.87'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066800" y="4191000"/>
            <a:ext cx="147187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latin typeface="+mj-lt"/>
              </a:rPr>
              <a:t>Example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1600200" y="2362200"/>
          <a:ext cx="281940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939600" progId="Equation.3">
                  <p:embed/>
                </p:oleObj>
              </mc:Choice>
              <mc:Fallback>
                <p:oleObj name="Equation" r:id="rId3" imgW="163800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00200" y="2362200"/>
                        <a:ext cx="2819400" cy="161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Unconfined – Multiple Wells</a:t>
            </a:r>
          </a:p>
        </p:txBody>
      </p:sp>
      <p:sp>
        <p:nvSpPr>
          <p:cNvPr id="25607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5562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pitchFamily="34" charset="0"/>
              </a:rPr>
              <a:t>Multiple Wells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914400" y="2406135"/>
            <a:ext cx="81018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800" dirty="0">
                <a:latin typeface="+mj-lt"/>
                <a:cs typeface="Times New Roman" pitchFamily="18" charset="0"/>
              </a:rPr>
              <a:t>Once again, we sum the contributions of the individual wells. For an individual well:</a:t>
            </a:r>
            <a:endParaRPr lang="en-US" dirty="0">
              <a:latin typeface="+mj-lt"/>
            </a:endParaRP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4224338" y="313848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800">
                <a:latin typeface="Times" pitchFamily="18" charset="0"/>
                <a:cs typeface="Times New Roman" pitchFamily="18" charset="0"/>
              </a:rPr>
              <a:t> or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914400" y="3942061"/>
            <a:ext cx="7010400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1800" dirty="0">
                <a:latin typeface="+mj-lt"/>
                <a:cs typeface="Times New Roman" pitchFamily="18" charset="0"/>
              </a:rPr>
              <a:t>However, in this case, we apply the superposition to the term (H</a:t>
            </a:r>
            <a:r>
              <a:rPr lang="en-US" sz="18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1800" dirty="0">
                <a:latin typeface="+mj-lt"/>
                <a:cs typeface="Times New Roman" pitchFamily="18" charset="0"/>
              </a:rPr>
              <a:t> - h</a:t>
            </a:r>
            <a:r>
              <a:rPr lang="en-US" sz="18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1800" dirty="0">
                <a:latin typeface="+mj-lt"/>
                <a:cs typeface="Times New Roman" pitchFamily="18" charset="0"/>
              </a:rPr>
              <a:t>) rather than to the drawdown, s. This is because of the governing equation. Flow is linearly proportional to h</a:t>
            </a:r>
            <a:r>
              <a:rPr lang="en-US" sz="1800" baseline="30000" dirty="0">
                <a:latin typeface="+mj-lt"/>
                <a:cs typeface="Times New Roman" pitchFamily="18" charset="0"/>
              </a:rPr>
              <a:t>2</a:t>
            </a:r>
            <a:r>
              <a:rPr lang="en-US" sz="1800" dirty="0">
                <a:latin typeface="+mj-lt"/>
                <a:cs typeface="Times New Roman" pitchFamily="18" charset="0"/>
              </a:rPr>
              <a:t>.</a:t>
            </a:r>
            <a:endParaRPr lang="en-US" dirty="0">
              <a:latin typeface="+mj-lt"/>
            </a:endParaRPr>
          </a:p>
        </p:txBody>
      </p:sp>
      <p:graphicFrame>
        <p:nvGraphicFramePr>
          <p:cNvPr id="25602" name="Object 6"/>
          <p:cNvGraphicFramePr>
            <a:graphicFrameLocks noChangeAspect="1"/>
          </p:cNvGraphicFramePr>
          <p:nvPr/>
        </p:nvGraphicFramePr>
        <p:xfrm>
          <a:off x="1295400" y="2971800"/>
          <a:ext cx="2322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440" imgH="393480" progId="Equation.3">
                  <p:embed/>
                </p:oleObj>
              </mc:Choice>
              <mc:Fallback>
                <p:oleObj name="Equation" r:id="rId3" imgW="13334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5400" y="2971800"/>
                        <a:ext cx="23225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5029200" y="2982913"/>
          <a:ext cx="22860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440" imgH="393480" progId="Equation.3">
                  <p:embed/>
                </p:oleObj>
              </mc:Choice>
              <mc:Fallback>
                <p:oleObj name="Equation" r:id="rId5" imgW="13334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29200" y="2982913"/>
                        <a:ext cx="2286000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295400" y="5105400"/>
          <a:ext cx="3203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431640" progId="Equation.3">
                  <p:embed/>
                </p:oleObj>
              </mc:Choice>
              <mc:Fallback>
                <p:oleObj name="Equation" r:id="rId7" imgW="1650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5400" y="5105400"/>
                        <a:ext cx="32035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4979988" y="5056188"/>
          <a:ext cx="3303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01720" imgH="482400" progId="Equation.3">
                  <p:embed/>
                </p:oleObj>
              </mc:Choice>
              <mc:Fallback>
                <p:oleObj name="Equation" r:id="rId9" imgW="170172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79988" y="5056188"/>
                        <a:ext cx="33035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Unconfined – Partial Penetration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066800" y="1796406"/>
            <a:ext cx="352243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Partially Penetrating Wells</a:t>
            </a:r>
            <a:endParaRPr lang="en-US" dirty="0">
              <a:latin typeface="+mj-lt"/>
            </a:endParaRPr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762000" y="2390775"/>
          <a:ext cx="7543800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43800" imgH="4467752" progId="Visio.Drawing.11">
                  <p:embed/>
                </p:oleObj>
              </mc:Choice>
              <mc:Fallback>
                <p:oleObj name="Visio" r:id="rId2" imgW="7543800" imgH="446775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90775"/>
                        <a:ext cx="7543800" cy="446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 - Assumptions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609600" y="1734991"/>
            <a:ext cx="8077200" cy="44627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457200" indent="-457200">
              <a:spcBef>
                <a:spcPts val="1200"/>
              </a:spcBef>
              <a:buFont typeface="Corbel" pitchFamily="34" charset="0"/>
              <a:buAutoNum type="arabicPeriod"/>
            </a:pPr>
            <a:r>
              <a:rPr lang="en-US" sz="2800" dirty="0">
                <a:latin typeface="+mj-lt"/>
                <a:cs typeface="Times New Roman" pitchFamily="18" charset="0"/>
              </a:rPr>
              <a:t>Aquifer is homogenous</a:t>
            </a:r>
            <a:endParaRPr lang="en-US" sz="1600" dirty="0">
              <a:latin typeface="+mj-lt"/>
            </a:endParaRPr>
          </a:p>
          <a:p>
            <a:pPr marL="457200" indent="-457200">
              <a:spcBef>
                <a:spcPts val="1200"/>
              </a:spcBef>
              <a:buFont typeface="Corbel" pitchFamily="34" charset="0"/>
              <a:buAutoNum type="arabicPeriod"/>
            </a:pPr>
            <a:r>
              <a:rPr lang="en-US" sz="2800" dirty="0" err="1">
                <a:latin typeface="+mj-lt"/>
                <a:cs typeface="Times New Roman" pitchFamily="18" charset="0"/>
              </a:rPr>
              <a:t>Aquitard</a:t>
            </a:r>
            <a:r>
              <a:rPr lang="en-US" sz="2800" dirty="0">
                <a:latin typeface="+mj-lt"/>
                <a:cs typeface="Times New Roman" pitchFamily="18" charset="0"/>
              </a:rPr>
              <a:t> is impermeable</a:t>
            </a:r>
            <a:endParaRPr lang="en-US" sz="1600" dirty="0">
              <a:latin typeface="+mj-lt"/>
            </a:endParaRPr>
          </a:p>
          <a:p>
            <a:pPr marL="457200" indent="-457200">
              <a:spcBef>
                <a:spcPts val="1200"/>
              </a:spcBef>
              <a:buFont typeface="Corbel" pitchFamily="34" charset="0"/>
              <a:buAutoNum type="arabicPeriod"/>
            </a:pPr>
            <a:r>
              <a:rPr lang="en-US" sz="2800" dirty="0">
                <a:latin typeface="+mj-lt"/>
                <a:cs typeface="Times New Roman" pitchFamily="18" charset="0"/>
              </a:rPr>
              <a:t>Thickness of the aquifer is constant</a:t>
            </a:r>
            <a:endParaRPr lang="en-US" sz="1600" dirty="0">
              <a:latin typeface="+mj-lt"/>
            </a:endParaRPr>
          </a:p>
          <a:p>
            <a:pPr marL="457200" indent="-457200">
              <a:spcBef>
                <a:spcPts val="1200"/>
              </a:spcBef>
              <a:buFont typeface="Corbel" pitchFamily="34" charset="0"/>
              <a:buAutoNum type="arabicPeriod"/>
            </a:pPr>
            <a:r>
              <a:rPr lang="en-US" sz="2800" dirty="0">
                <a:latin typeface="+mj-lt"/>
                <a:cs typeface="Times New Roman" pitchFamily="18" charset="0"/>
              </a:rPr>
              <a:t>Aquifer is of infinite lateral extent</a:t>
            </a:r>
            <a:endParaRPr lang="en-US" sz="1600" dirty="0">
              <a:latin typeface="+mj-lt"/>
            </a:endParaRPr>
          </a:p>
          <a:p>
            <a:pPr marL="457200" indent="-457200">
              <a:spcBef>
                <a:spcPts val="1200"/>
              </a:spcBef>
              <a:buFont typeface="Corbel" pitchFamily="34" charset="0"/>
              <a:buAutoNum type="arabicPeriod"/>
            </a:pPr>
            <a:r>
              <a:rPr lang="en-US" sz="2800" dirty="0">
                <a:latin typeface="+mj-lt"/>
                <a:cs typeface="Times New Roman" pitchFamily="18" charset="0"/>
              </a:rPr>
              <a:t>Well fully penetrates the aquifer</a:t>
            </a:r>
            <a:endParaRPr lang="en-US" sz="1600" dirty="0">
              <a:latin typeface="+mj-lt"/>
            </a:endParaRPr>
          </a:p>
          <a:p>
            <a:pPr marL="457200" indent="-457200">
              <a:spcBef>
                <a:spcPts val="1200"/>
              </a:spcBef>
              <a:buFont typeface="Corbel" pitchFamily="34" charset="0"/>
              <a:buAutoNum type="arabicPeriod"/>
            </a:pPr>
            <a:r>
              <a:rPr lang="en-US" sz="2800" dirty="0">
                <a:latin typeface="+mj-lt"/>
                <a:cs typeface="Times New Roman" pitchFamily="18" charset="0"/>
              </a:rPr>
              <a:t>Initial water table and upper and lower boundaries of layer are horizontal.</a:t>
            </a:r>
            <a:endParaRPr lang="en-US" sz="1600" dirty="0">
              <a:latin typeface="+mj-lt"/>
            </a:endParaRPr>
          </a:p>
          <a:p>
            <a:pPr marL="457200" indent="-457200">
              <a:spcBef>
                <a:spcPts val="1200"/>
              </a:spcBef>
              <a:buFont typeface="Corbel" pitchFamily="34" charset="0"/>
              <a:buAutoNum type="arabicPeriod"/>
            </a:pPr>
            <a:r>
              <a:rPr lang="en-US" sz="2800" dirty="0">
                <a:latin typeface="+mj-lt"/>
                <a:cs typeface="Times New Roman" pitchFamily="18" charset="0"/>
              </a:rPr>
              <a:t>No head loss at the well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Unconfined – Partial Penetration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909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0" name="Object 6"/>
          <p:cNvGraphicFramePr>
            <a:graphicFrameLocks noChangeAspect="1"/>
          </p:cNvGraphicFramePr>
          <p:nvPr/>
        </p:nvGraphicFramePr>
        <p:xfrm>
          <a:off x="898524" y="3048000"/>
          <a:ext cx="1235076" cy="5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393480" progId="Equation.3">
                  <p:embed/>
                </p:oleObj>
              </mc:Choice>
              <mc:Fallback>
                <p:oleObj name="Equation" r:id="rId2" imgW="8254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98524" y="3048000"/>
                        <a:ext cx="1235076" cy="58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898525" y="4571999"/>
          <a:ext cx="1198329" cy="58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393480" progId="Equation.3">
                  <p:embed/>
                </p:oleObj>
              </mc:Choice>
              <mc:Fallback>
                <p:oleObj name="Equation" r:id="rId4" imgW="7999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98525" y="4571999"/>
                        <a:ext cx="1198329" cy="587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14"/>
          <p:cNvSpPr>
            <a:spLocks noChangeArrowheads="1"/>
          </p:cNvSpPr>
          <p:nvPr/>
        </p:nvSpPr>
        <p:spPr bwMode="auto">
          <a:xfrm>
            <a:off x="5105400" y="3810000"/>
            <a:ext cx="303102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+mj-lt"/>
                <a:cs typeface="Times New Roman" pitchFamily="18" charset="0"/>
              </a:rPr>
              <a:t>(Same as fully penetrating)</a:t>
            </a:r>
          </a:p>
        </p:txBody>
      </p:sp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1828800" y="3581400"/>
          <a:ext cx="23225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393480" progId="Equation.3">
                  <p:embed/>
                </p:oleObj>
              </mc:Choice>
              <mc:Fallback>
                <p:oleObj name="Equation" r:id="rId6" imgW="1320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3581400"/>
                        <a:ext cx="232251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1981200" y="5029200"/>
          <a:ext cx="27432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480" imgH="939600" progId="Equation.3">
                  <p:embed/>
                </p:oleObj>
              </mc:Choice>
              <mc:Fallback>
                <p:oleObj name="Equation" r:id="rId8" imgW="175248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5029200"/>
                        <a:ext cx="274320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1447800" y="1828800"/>
          <a:ext cx="60880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13000" imgH="482400" progId="Equation.3">
                  <p:embed/>
                </p:oleObj>
              </mc:Choice>
              <mc:Fallback>
                <p:oleObj name="Equation" r:id="rId10" imgW="32130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1828800"/>
                        <a:ext cx="60880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Unconfined – Partial Penetration</a:t>
            </a:r>
          </a:p>
        </p:txBody>
      </p:sp>
      <p:graphicFrame>
        <p:nvGraphicFramePr>
          <p:cNvPr id="28674" name="Object 6"/>
          <p:cNvGraphicFramePr>
            <a:graphicFrameLocks noChangeAspect="1"/>
          </p:cNvGraphicFramePr>
          <p:nvPr/>
        </p:nvGraphicFramePr>
        <p:xfrm>
          <a:off x="804863" y="1828800"/>
          <a:ext cx="20145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393480" progId="Equation.3">
                  <p:embed/>
                </p:oleObj>
              </mc:Choice>
              <mc:Fallback>
                <p:oleObj name="Equation" r:id="rId3" imgW="11682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04863" y="1828800"/>
                        <a:ext cx="2014537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849313" y="3246438"/>
          <a:ext cx="136048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920" imgH="393480" progId="Equation.3">
                  <p:embed/>
                </p:oleObj>
              </mc:Choice>
              <mc:Fallback>
                <p:oleObj name="Equation" r:id="rId5" imgW="7999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49313" y="3246438"/>
                        <a:ext cx="1360487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9"/>
          <p:cNvSpPr>
            <a:spLocks noChangeArrowheads="1"/>
          </p:cNvSpPr>
          <p:nvPr/>
        </p:nvSpPr>
        <p:spPr bwMode="black">
          <a:xfrm>
            <a:off x="1476375" y="4020493"/>
            <a:ext cx="185422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P = C</a:t>
            </a:r>
            <a:r>
              <a:rPr lang="en-US" baseline="-30000">
                <a:latin typeface="Arial" pitchFamily="34" charset="0"/>
                <a:cs typeface="Arial" pitchFamily="34" charset="0"/>
              </a:rPr>
              <a:t>x</a:t>
            </a:r>
            <a:r>
              <a:rPr lang="en-US">
                <a:latin typeface="Arial" pitchFamily="34" charset="0"/>
                <a:cs typeface="Arial" pitchFamily="34" charset="0"/>
              </a:rPr>
              <a:t> + DC</a:t>
            </a:r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0" y="4772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1" name="Rectangle 12"/>
          <p:cNvSpPr>
            <a:spLocks noChangeArrowheads="1"/>
          </p:cNvSpPr>
          <p:nvPr/>
        </p:nvSpPr>
        <p:spPr bwMode="black">
          <a:xfrm>
            <a:off x="1476375" y="25908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 = 0.13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ln</a:t>
            </a:r>
            <a:r>
              <a:rPr lang="en-US" dirty="0">
                <a:latin typeface="Arial" pitchFamily="34" charset="0"/>
                <a:cs typeface="Arial" pitchFamily="34" charset="0"/>
              </a:rPr>
              <a:t> (R/r)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476375" y="4572000"/>
          <a:ext cx="3711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36760" imgH="431640" progId="Equation.3">
                  <p:embed/>
                </p:oleObj>
              </mc:Choice>
              <mc:Fallback>
                <p:oleObj name="Equation" r:id="rId7" imgW="23367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76375" y="4572000"/>
                        <a:ext cx="37115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1476375" y="5562600"/>
          <a:ext cx="5865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27400" imgH="482400" progId="Equation.3">
                  <p:embed/>
                </p:oleObj>
              </mc:Choice>
              <mc:Fallback>
                <p:oleObj name="Equation" r:id="rId9" imgW="41274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76375" y="5562600"/>
                        <a:ext cx="58658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/ Unconfined Aquifers 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762000" y="1764139"/>
            <a:ext cx="77724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If you pump a confined aquifer long enough it becomes unconfined:</a:t>
            </a:r>
            <a:endParaRPr lang="en-US" dirty="0">
              <a:latin typeface="+mj-lt"/>
            </a:endParaRP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0" y="50561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698" name="Object 7"/>
          <p:cNvGraphicFramePr>
            <a:graphicFrameLocks noChangeAspect="1"/>
          </p:cNvGraphicFramePr>
          <p:nvPr/>
        </p:nvGraphicFramePr>
        <p:xfrm>
          <a:off x="838200" y="3124200"/>
          <a:ext cx="7543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43800" imgH="2667248" progId="Visio.Drawing.11">
                  <p:embed/>
                </p:oleObj>
              </mc:Choice>
              <mc:Fallback>
                <p:oleObj name="Visio" r:id="rId3" imgW="7543800" imgH="266724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75438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Confined/Unconfined, cont.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38200" y="2055168"/>
            <a:ext cx="459292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 err="1">
                <a:latin typeface="+mj-lt"/>
                <a:cs typeface="Times New Roman" pitchFamily="18" charset="0"/>
              </a:rPr>
              <a:t>Muskat</a:t>
            </a:r>
            <a:r>
              <a:rPr lang="en-US" dirty="0">
                <a:latin typeface="+mj-lt"/>
                <a:cs typeface="Times New Roman" pitchFamily="18" charset="0"/>
              </a:rPr>
              <a:t> (1953) solved this problem:</a:t>
            </a:r>
            <a:endParaRPr lang="en-US" dirty="0">
              <a:latin typeface="+mj-lt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3709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1295400" y="2971800"/>
          <a:ext cx="29273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480" imgH="469800" progId="Equation.3">
                  <p:embed/>
                </p:oleObj>
              </mc:Choice>
              <mc:Fallback>
                <p:oleObj name="Equation" r:id="rId3" imgW="15364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5400" y="2971800"/>
                        <a:ext cx="29273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295400" y="4419600"/>
          <a:ext cx="6213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58840" imgH="507960" progId="Equation.3">
                  <p:embed/>
                </p:oleObj>
              </mc:Choice>
              <mc:Fallback>
                <p:oleObj name="Equation" r:id="rId5" imgW="295884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5400" y="4419600"/>
                        <a:ext cx="62134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21669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743200" y="5715000"/>
            <a:ext cx="1554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q = - k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5105400" y="5486400"/>
          <a:ext cx="9144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8918" imgH="393529" progId="Equation.3">
                  <p:embed/>
                </p:oleObj>
              </mc:Choice>
              <mc:Fallback>
                <p:oleObj name="Equation" r:id="rId3" imgW="418918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105400" y="5486400"/>
                        <a:ext cx="9144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800100" y="1724025"/>
          <a:ext cx="7543800" cy="34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543731" imgH="3408193" progId="Visio.Drawing.11">
                  <p:embed/>
                </p:oleObj>
              </mc:Choice>
              <mc:Fallback>
                <p:oleObj name="Visio" r:id="rId5" imgW="7543731" imgH="340819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724025"/>
                        <a:ext cx="7543800" cy="34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14400" y="1671811"/>
            <a:ext cx="305564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Consider plan view:</a:t>
            </a:r>
            <a:endParaRPr lang="en-US" sz="2800" dirty="0">
              <a:latin typeface="+mj-lt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4710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06525" y="2405702"/>
            <a:ext cx="2432050" cy="2432050"/>
            <a:chOff x="1752600" y="3048000"/>
            <a:chExt cx="2432050" cy="2432050"/>
          </a:xfrm>
        </p:grpSpPr>
        <p:sp>
          <p:nvSpPr>
            <p:cNvPr id="3079" name="Oval 9"/>
            <p:cNvSpPr>
              <a:spLocks noChangeArrowheads="1"/>
            </p:cNvSpPr>
            <p:nvPr/>
          </p:nvSpPr>
          <p:spPr bwMode="auto">
            <a:xfrm>
              <a:off x="1752600" y="3048000"/>
              <a:ext cx="2432050" cy="24320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Oval 10"/>
            <p:cNvSpPr>
              <a:spLocks noChangeArrowheads="1"/>
            </p:cNvSpPr>
            <p:nvPr/>
          </p:nvSpPr>
          <p:spPr bwMode="auto">
            <a:xfrm>
              <a:off x="2755900" y="4051300"/>
              <a:ext cx="425450" cy="4254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Freeform 11"/>
            <p:cNvSpPr>
              <a:spLocks/>
            </p:cNvSpPr>
            <p:nvPr/>
          </p:nvSpPr>
          <p:spPr bwMode="auto">
            <a:xfrm>
              <a:off x="3057525" y="4210050"/>
              <a:ext cx="120650" cy="95250"/>
            </a:xfrm>
            <a:custGeom>
              <a:avLst/>
              <a:gdLst>
                <a:gd name="T0" fmla="*/ 2147483647 w 76"/>
                <a:gd name="T1" fmla="*/ 2147483647 h 60"/>
                <a:gd name="T2" fmla="*/ 0 w 76"/>
                <a:gd name="T3" fmla="*/ 0 h 60"/>
                <a:gd name="T4" fmla="*/ 0 w 76"/>
                <a:gd name="T5" fmla="*/ 2147483647 h 60"/>
                <a:gd name="T6" fmla="*/ 2147483647 w 76"/>
                <a:gd name="T7" fmla="*/ 2147483647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60"/>
                <a:gd name="T14" fmla="*/ 76 w 76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60">
                  <a:moveTo>
                    <a:pt x="76" y="3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7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2"/>
            <p:cNvSpPr>
              <a:spLocks noChangeShapeType="1"/>
            </p:cNvSpPr>
            <p:nvPr/>
          </p:nvSpPr>
          <p:spPr bwMode="auto">
            <a:xfrm>
              <a:off x="2974975" y="4257675"/>
              <a:ext cx="8255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13"/>
            <p:cNvSpPr>
              <a:spLocks/>
            </p:cNvSpPr>
            <p:nvPr/>
          </p:nvSpPr>
          <p:spPr bwMode="auto">
            <a:xfrm>
              <a:off x="2927350" y="5356225"/>
              <a:ext cx="95250" cy="120650"/>
            </a:xfrm>
            <a:custGeom>
              <a:avLst/>
              <a:gdLst>
                <a:gd name="T0" fmla="*/ 2147483647 w 60"/>
                <a:gd name="T1" fmla="*/ 2147483647 h 76"/>
                <a:gd name="T2" fmla="*/ 2147483647 w 60"/>
                <a:gd name="T3" fmla="*/ 0 h 76"/>
                <a:gd name="T4" fmla="*/ 0 w 60"/>
                <a:gd name="T5" fmla="*/ 0 h 76"/>
                <a:gd name="T6" fmla="*/ 2147483647 w 60"/>
                <a:gd name="T7" fmla="*/ 2147483647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76"/>
                <a:gd name="T14" fmla="*/ 60 w 6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76">
                  <a:moveTo>
                    <a:pt x="30" y="76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3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4"/>
            <p:cNvSpPr>
              <a:spLocks noChangeShapeType="1"/>
            </p:cNvSpPr>
            <p:nvPr/>
          </p:nvSpPr>
          <p:spPr bwMode="auto">
            <a:xfrm>
              <a:off x="2974975" y="4257675"/>
              <a:ext cx="1588" cy="1098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Rectangle 15"/>
            <p:cNvSpPr>
              <a:spLocks noChangeArrowheads="1"/>
            </p:cNvSpPr>
            <p:nvPr/>
          </p:nvSpPr>
          <p:spPr bwMode="auto">
            <a:xfrm>
              <a:off x="3016250" y="4829175"/>
              <a:ext cx="5873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r</a:t>
              </a:r>
              <a:endParaRPr lang="en-US"/>
            </a:p>
          </p:txBody>
        </p:sp>
        <p:sp>
          <p:nvSpPr>
            <p:cNvPr id="3086" name="Rectangle 16"/>
            <p:cNvSpPr>
              <a:spLocks noChangeArrowheads="1"/>
            </p:cNvSpPr>
            <p:nvPr/>
          </p:nvSpPr>
          <p:spPr bwMode="auto">
            <a:xfrm>
              <a:off x="3219450" y="4130675"/>
              <a:ext cx="5873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r</a:t>
              </a:r>
              <a:endParaRPr lang="en-US"/>
            </a:p>
          </p:txBody>
        </p:sp>
        <p:sp>
          <p:nvSpPr>
            <p:cNvPr id="3087" name="Rectangle 17"/>
            <p:cNvSpPr>
              <a:spLocks noChangeArrowheads="1"/>
            </p:cNvSpPr>
            <p:nvPr/>
          </p:nvSpPr>
          <p:spPr bwMode="auto">
            <a:xfrm>
              <a:off x="3273425" y="4181475"/>
              <a:ext cx="12858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w</a:t>
              </a:r>
              <a:endParaRPr lang="en-US"/>
            </a:p>
          </p:txBody>
        </p:sp>
      </p:grpSp>
      <p:graphicFrame>
        <p:nvGraphicFramePr>
          <p:cNvPr id="307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669182"/>
              </p:ext>
            </p:extLst>
          </p:nvPr>
        </p:nvGraphicFramePr>
        <p:xfrm>
          <a:off x="4572000" y="2205533"/>
          <a:ext cx="2286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640" imgH="177480" progId="Equation.3">
                  <p:embed/>
                </p:oleObj>
              </mc:Choice>
              <mc:Fallback>
                <p:oleObj name="Equation" r:id="rId3" imgW="647640" imgH="177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572000" y="2205533"/>
                        <a:ext cx="228600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03425"/>
              </p:ext>
            </p:extLst>
          </p:nvPr>
        </p:nvGraphicFramePr>
        <p:xfrm>
          <a:off x="4562231" y="3218502"/>
          <a:ext cx="27193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960" imgH="393480" progId="Equation.3">
                  <p:embed/>
                </p:oleObj>
              </mc:Choice>
              <mc:Fallback>
                <p:oleObj name="Equation" r:id="rId5" imgW="10029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562231" y="3218502"/>
                        <a:ext cx="27193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51241"/>
              </p:ext>
            </p:extLst>
          </p:nvPr>
        </p:nvGraphicFramePr>
        <p:xfrm>
          <a:off x="3137205" y="4787674"/>
          <a:ext cx="5155590" cy="180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726160" imgH="2006360" progId="Visio.Drawing.15">
                  <p:embed/>
                </p:oleObj>
              </mc:Choice>
              <mc:Fallback>
                <p:oleObj name="Visio" r:id="rId7" imgW="5726160" imgH="20063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7205" y="4787674"/>
                        <a:ext cx="5155590" cy="1806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2009309"/>
            <a:ext cx="622638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Assume flow towards the well is positive:</a:t>
            </a:r>
            <a:endParaRPr lang="en-US" sz="2800" dirty="0">
              <a:latin typeface="+mj-lt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85800" y="4313238"/>
            <a:ext cx="19669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latin typeface="+mj-lt"/>
                <a:cs typeface="Times New Roman" pitchFamily="18" charset="0"/>
              </a:rPr>
              <a:t>Integrating:</a:t>
            </a:r>
            <a:endParaRPr lang="en-US" sz="2800">
              <a:latin typeface="+mj-lt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295400" y="2971800"/>
          <a:ext cx="1981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393480" progId="Equation.3">
                  <p:embed/>
                </p:oleObj>
              </mc:Choice>
              <mc:Fallback>
                <p:oleObj name="Equation" r:id="rId3" imgW="9144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5400" y="2971800"/>
                        <a:ext cx="19812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4724400" y="2998788"/>
          <a:ext cx="26416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393480" progId="Equation.3">
                  <p:embed/>
                </p:oleObj>
              </mc:Choice>
              <mc:Fallback>
                <p:oleObj name="Equation" r:id="rId5" imgW="1079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724400" y="2998788"/>
                        <a:ext cx="264160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1600200" y="5334000"/>
          <a:ext cx="3514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44520" imgH="215640" progId="Equation.3">
                  <p:embed/>
                </p:oleObj>
              </mc:Choice>
              <mc:Fallback>
                <p:oleObj name="Equation" r:id="rId7" imgW="12445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00200" y="5334000"/>
                        <a:ext cx="35147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752600" y="2590800"/>
            <a:ext cx="2960688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at r =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US" sz="3200" baseline="-300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h = H</a:t>
            </a:r>
            <a:r>
              <a:rPr lang="en-US" sz="3200" baseline="-30000" dirty="0">
                <a:latin typeface="Arial" pitchFamily="34" charset="0"/>
                <a:cs typeface="Arial" pitchFamily="34" charset="0"/>
              </a:rPr>
              <a:t>w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at r = R, h = H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3965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1219200" y="1905000"/>
            <a:ext cx="375936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Boundary conditions: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752600" y="4038600"/>
          <a:ext cx="4051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215640" progId="Equation.3">
                  <p:embed/>
                </p:oleObj>
              </mc:Choice>
              <mc:Fallback>
                <p:oleObj name="Equation" r:id="rId3" imgW="14349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4038600"/>
                        <a:ext cx="4051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752600" y="5257800"/>
          <a:ext cx="3729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480" imgH="215640" progId="Equation.3">
                  <p:embed/>
                </p:oleObj>
              </mc:Choice>
              <mc:Fallback>
                <p:oleObj name="Equation" r:id="rId5" imgW="13204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5257800"/>
                        <a:ext cx="37290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4366" y="2708701"/>
            <a:ext cx="28194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 need two sets of boundary conditions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14400" y="2070607"/>
            <a:ext cx="572066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After combining and rearranging:</a:t>
            </a:r>
            <a:endParaRPr lang="en-US" sz="3200" dirty="0">
              <a:latin typeface="+mj-lt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828800" y="4493747"/>
            <a:ext cx="400731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latin typeface="+mj-lt"/>
                <a:cs typeface="Times New Roman" pitchFamily="18" charset="0"/>
              </a:rPr>
              <a:t>named after Thiem (1906)</a:t>
            </a:r>
            <a:endParaRPr lang="en-US" sz="2800">
              <a:latin typeface="+mj-lt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410200" y="3429000"/>
            <a:ext cx="24160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+mj-lt"/>
              </a:rPr>
              <a:t>"Thiem equation"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981200" y="3048000"/>
          <a:ext cx="276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431640" progId="Equation.3">
                  <p:embed/>
                </p:oleObj>
              </mc:Choice>
              <mc:Fallback>
                <p:oleObj name="Equation" r:id="rId3" imgW="12063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3048000"/>
                        <a:ext cx="2768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Confined Aquifer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38200" y="3295393"/>
            <a:ext cx="277883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,H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r,h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3965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438277" y="1947411"/>
            <a:ext cx="803971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Note that we can formulate the equation differently depending on the boundary conditions we choose: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865473"/>
              </p:ext>
            </p:extLst>
          </p:nvPr>
        </p:nvGraphicFramePr>
        <p:xfrm>
          <a:off x="4038600" y="3048000"/>
          <a:ext cx="27971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457200" progId="Equation.DSMT4">
                  <p:embed/>
                </p:oleObj>
              </mc:Choice>
              <mc:Fallback>
                <p:oleObj name="Equation" r:id="rId3" imgW="12189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038600" y="3048000"/>
                        <a:ext cx="279717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70857" y="4589267"/>
            <a:ext cx="261546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Using R,H 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r,h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3309"/>
              </p:ext>
            </p:extLst>
          </p:nvPr>
        </p:nvGraphicFramePr>
        <p:xfrm>
          <a:off x="4100513" y="4356100"/>
          <a:ext cx="27384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444240" progId="Equation.DSMT4">
                  <p:embed/>
                </p:oleObj>
              </mc:Choice>
              <mc:Fallback>
                <p:oleObj name="Equation" r:id="rId5" imgW="1193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100513" y="4356100"/>
                        <a:ext cx="27384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253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3011</TotalTime>
  <Words>842</Words>
  <Application>Microsoft Office PowerPoint</Application>
  <PresentationFormat>On-screen Show (4:3)</PresentationFormat>
  <Paragraphs>166</Paragraphs>
  <Slides>33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Corbel</vt:lpstr>
      <vt:lpstr>Symbol</vt:lpstr>
      <vt:lpstr>Times</vt:lpstr>
      <vt:lpstr>Times New Roman</vt:lpstr>
      <vt:lpstr>Wingdings</vt:lpstr>
      <vt:lpstr>Wingdings 2</vt:lpstr>
      <vt:lpstr>Wingdings 3</vt:lpstr>
      <vt:lpstr>Module</vt:lpstr>
      <vt:lpstr>Visio</vt:lpstr>
      <vt:lpstr>Equation</vt:lpstr>
      <vt:lpstr>Well Equations</vt:lpstr>
      <vt:lpstr>Confined Aquifer – Steady State</vt:lpstr>
      <vt:lpstr>Confined Aquifer - Assumptions</vt:lpstr>
      <vt:lpstr>Confined Aquifer</vt:lpstr>
      <vt:lpstr>Confined Aquifer</vt:lpstr>
      <vt:lpstr>Confined Aquifer</vt:lpstr>
      <vt:lpstr>Confined Aquifer</vt:lpstr>
      <vt:lpstr>Confined Aquifer</vt:lpstr>
      <vt:lpstr>Confined Aquifer</vt:lpstr>
      <vt:lpstr>Confined Aquifer</vt:lpstr>
      <vt:lpstr>Confined Aquifer</vt:lpstr>
      <vt:lpstr>Confined Aquifer</vt:lpstr>
      <vt:lpstr>Confined Aquifer</vt:lpstr>
      <vt:lpstr>Estimating R</vt:lpstr>
      <vt:lpstr>Estimating R</vt:lpstr>
      <vt:lpstr>Confined Aquifer</vt:lpstr>
      <vt:lpstr>Confined Aquifer - Limitations</vt:lpstr>
      <vt:lpstr>Confined - Multiple Wells</vt:lpstr>
      <vt:lpstr>Multiple Wells, cont.</vt:lpstr>
      <vt:lpstr>Unconfined Aquifers</vt:lpstr>
      <vt:lpstr>Unconfined Aquifer – Steady State</vt:lpstr>
      <vt:lpstr>Unconfined, cont.</vt:lpstr>
      <vt:lpstr>Unconfined, cont.</vt:lpstr>
      <vt:lpstr>Unconfined, cont.</vt:lpstr>
      <vt:lpstr>Unconfined, cont.</vt:lpstr>
      <vt:lpstr>Unconfined – Drawdown Correction</vt:lpstr>
      <vt:lpstr>Unconfined – Drawdown Correction</vt:lpstr>
      <vt:lpstr>Unconfined – Multiple Wells</vt:lpstr>
      <vt:lpstr>Unconfined – Partial Penetration</vt:lpstr>
      <vt:lpstr>Unconfined – Partial Penetration</vt:lpstr>
      <vt:lpstr>Unconfined – Partial Penetration</vt:lpstr>
      <vt:lpstr>Confined / Unconfined Aquifers </vt:lpstr>
      <vt:lpstr>Confined/Unconfined, cont.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Equations</dc:title>
  <dc:creator>Norm Jones</dc:creator>
  <cp:lastModifiedBy>Norm Jones</cp:lastModifiedBy>
  <cp:revision>111</cp:revision>
  <cp:lastPrinted>2015-01-22T21:39:13Z</cp:lastPrinted>
  <dcterms:created xsi:type="dcterms:W3CDTF">2003-04-04T16:55:34Z</dcterms:created>
  <dcterms:modified xsi:type="dcterms:W3CDTF">2025-01-17T18:57:20Z</dcterms:modified>
</cp:coreProperties>
</file>