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88" r:id="rId9"/>
    <p:sldId id="267" r:id="rId10"/>
    <p:sldId id="268" r:id="rId11"/>
    <p:sldId id="269" r:id="rId12"/>
    <p:sldId id="270" r:id="rId13"/>
    <p:sldId id="271" r:id="rId14"/>
    <p:sldId id="294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9" r:id="rId25"/>
    <p:sldId id="292" r:id="rId26"/>
    <p:sldId id="293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33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8" d="100"/>
          <a:sy n="118" d="100"/>
        </p:scale>
        <p:origin x="2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B9181D42-003D-47CA-B8F4-2ED0F6289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5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48223E7-57B0-441B-9D2E-52236D7B6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949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8B9840-9D20-41CC-94A0-B57034DBE50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82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09F889-41F0-4F19-BB8E-0760F8847E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3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4DE7F-4C36-4112-A079-62DEF343067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0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F77ED-4D54-4710-965C-FAEA6A3E28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07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E00AEA-3B87-4C6A-BC8F-4A51086DDF8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0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70A1F4-5D38-4108-BA26-E32C1B39146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00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0495CF-C8FB-49B2-87DC-35DCCA01AE6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83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F3760-9C71-4C56-9779-CC27A462CE1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0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78B3B-8E0B-4955-BDB5-B8AB0475408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66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A2A6CB-E684-45B2-A363-304996A5AA1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6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342E4D-82F6-4CE8-B6A4-E27757CC9CE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73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091B72-7E8F-4674-BAEE-722EB6420D4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538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372DE0-0B91-4439-A631-A57BBF4EC7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24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86B2DF-508D-4526-956B-C7D2CFE689A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53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42E1A-0316-40B9-8D20-786A40D6559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50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360F2E-F84D-478A-87DD-1C9A50B1BF9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20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0E1B7-EB3A-4176-9DFA-EE518277C67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72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F68947-748B-45AA-8C8B-03ABC8B8957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79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01C66C-B722-48E0-8108-47DDD2511A8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37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21247-D46A-4985-AB6D-323543748ED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70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4DAE55-B0A2-4483-A89D-E7A5DB9C761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29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97B69-20F2-4AD4-9F13-FF2476AAEE4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7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841AD7-5B6E-459C-9187-3BFEF45012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4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E2799D-593E-4D16-9C44-79829D363C7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6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6C694A-AF27-4493-93D6-CCDB0111842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63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0D2BE3-821E-4697-9894-20556A1B5AC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9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4CB21D-A396-4532-BC42-593634B51C2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1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223E7-57B0-441B-9D2E-52236D7B687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8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1F1FF3-6D6F-444F-8BF8-8ED2A9B38EC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3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C6073C-8CC5-4D19-A144-CCF7164D61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9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13F22-D0FA-4656-BB76-A5E0BCC6BE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0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63E055-D7BD-4D1A-898B-B593DD0C88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84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AF4E5-3C66-4B95-99AA-682E91C887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417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54C04-9325-4596-A898-E1FA7F930B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0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C055C-6166-47D5-BAC3-EF491B9AC5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27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D7E0B-665C-4819-BE48-B37AD9E53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8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4FE6E5-EF4A-4B87-9626-640800E4C5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89266-9E53-4E48-9E74-BEFC6479B7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7516A-A501-4B02-A65B-F088AAB1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3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A1142-863D-49DB-A429-0B239EEFFE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758B3-1789-4FF5-AF9A-B3149D1758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6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A38AF4E5-3C66-4B95-99AA-682E91C887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5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3.w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Analytical Solutions - 2D Profile Modeling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CE 544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Governing Equation, cont.</a:t>
            </a: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0" y="23002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32"/>
          <p:cNvGraphicFramePr>
            <a:graphicFrameLocks noChangeAspect="1"/>
          </p:cNvGraphicFramePr>
          <p:nvPr/>
        </p:nvGraphicFramePr>
        <p:xfrm>
          <a:off x="914400" y="2209800"/>
          <a:ext cx="722312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710911" imgH="3252151" progId="Visio.Drawing.11">
                  <p:embed/>
                </p:oleObj>
              </mc:Choice>
              <mc:Fallback>
                <p:oleObj name="Visio" r:id="rId3" imgW="5710911" imgH="3252151" progId="Visio.Drawing.11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722312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Governing Equation, cont.</a:t>
            </a:r>
          </a:p>
        </p:txBody>
      </p:sp>
      <p:sp>
        <p:nvSpPr>
          <p:cNvPr id="5126" name="Rectangle 8"/>
          <p:cNvSpPr>
            <a:spLocks noChangeArrowheads="1"/>
          </p:cNvSpPr>
          <p:nvPr/>
        </p:nvSpPr>
        <p:spPr bwMode="auto">
          <a:xfrm>
            <a:off x="1447800" y="1752313"/>
            <a:ext cx="164500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Arial" pitchFamily="34" charset="0"/>
              </a:rPr>
              <a:t>Assume: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2286000" y="3581400"/>
            <a:ext cx="4368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sz="3200">
                <a:latin typeface="Arial" pitchFamily="34" charset="0"/>
                <a:cs typeface="Arial" pitchFamily="34" charset="0"/>
              </a:rPr>
              <a:t>h = saturated thickness</a:t>
            </a: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093298"/>
              </p:ext>
            </p:extLst>
          </p:nvPr>
        </p:nvGraphicFramePr>
        <p:xfrm>
          <a:off x="2286000" y="2438400"/>
          <a:ext cx="12192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7200" imgH="393480" progId="Equation.3">
                  <p:embed/>
                </p:oleObj>
              </mc:Choice>
              <mc:Fallback>
                <p:oleObj name="Equation" r:id="rId3" imgW="4572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86000" y="2438400"/>
                        <a:ext cx="1219200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334998"/>
              </p:ext>
            </p:extLst>
          </p:nvPr>
        </p:nvGraphicFramePr>
        <p:xfrm>
          <a:off x="1524000" y="4267200"/>
          <a:ext cx="30480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600" imgH="393480" progId="Equation.3">
                  <p:embed/>
                </p:oleObj>
              </mc:Choice>
              <mc:Fallback>
                <p:oleObj name="Equation" r:id="rId5" imgW="11556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24000" y="4267200"/>
                        <a:ext cx="30480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162255"/>
              </p:ext>
            </p:extLst>
          </p:nvPr>
        </p:nvGraphicFramePr>
        <p:xfrm>
          <a:off x="1543050" y="5334000"/>
          <a:ext cx="501015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92160" imgH="393480" progId="Equation.3">
                  <p:embed/>
                </p:oleObj>
              </mc:Choice>
              <mc:Fallback>
                <p:oleObj name="Equation" r:id="rId7" imgW="18921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43050" y="5334000"/>
                        <a:ext cx="5010150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Governing Equation, cont.</a:t>
            </a:r>
          </a:p>
        </p:txBody>
      </p:sp>
      <p:sp>
        <p:nvSpPr>
          <p:cNvPr id="6151" name="Rectangle 11"/>
          <p:cNvSpPr>
            <a:spLocks noChangeArrowheads="1"/>
          </p:cNvSpPr>
          <p:nvPr/>
        </p:nvSpPr>
        <p:spPr bwMode="auto">
          <a:xfrm>
            <a:off x="0" y="39052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1447800" y="1677988"/>
          <a:ext cx="20415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1677988"/>
                        <a:ext cx="2041525" cy="989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1447800" y="2800350"/>
          <a:ext cx="12192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60" imgH="393480" progId="Equation.3">
                  <p:embed/>
                </p:oleObj>
              </mc:Choice>
              <mc:Fallback>
                <p:oleObj name="Equation" r:id="rId5" imgW="50796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2800350"/>
                        <a:ext cx="1219200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1447800" y="3983038"/>
          <a:ext cx="26241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55600" imgH="393480" progId="Equation.3">
                  <p:embed/>
                </p:oleObj>
              </mc:Choice>
              <mc:Fallback>
                <p:oleObj name="Equation" r:id="rId7" imgW="11556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3983038"/>
                        <a:ext cx="2624138" cy="893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974889"/>
              </p:ext>
            </p:extLst>
          </p:nvPr>
        </p:nvGraphicFramePr>
        <p:xfrm>
          <a:off x="1447800" y="5180077"/>
          <a:ext cx="473868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49360" imgH="431640" progId="Equation.DSMT4">
                  <p:embed/>
                </p:oleObj>
              </mc:Choice>
              <mc:Fallback>
                <p:oleObj name="Equation" r:id="rId9" imgW="23493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5180077"/>
                        <a:ext cx="4738688" cy="871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Governing Equation, cont.</a:t>
            </a:r>
          </a:p>
        </p:txBody>
      </p:sp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7" name="Rectangle 11"/>
          <p:cNvSpPr>
            <a:spLocks noChangeArrowheads="1"/>
          </p:cNvSpPr>
          <p:nvPr/>
        </p:nvSpPr>
        <p:spPr bwMode="auto">
          <a:xfrm>
            <a:off x="0" y="3810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8" name="Rectangle 12"/>
          <p:cNvSpPr>
            <a:spLocks noChangeArrowheads="1"/>
          </p:cNvSpPr>
          <p:nvPr/>
        </p:nvSpPr>
        <p:spPr bwMode="auto">
          <a:xfrm>
            <a:off x="3886200" y="5621764"/>
            <a:ext cx="366395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dirty="0">
                <a:latin typeface="+mj-lt"/>
                <a:cs typeface="Times New Roman" pitchFamily="18" charset="0"/>
              </a:rPr>
              <a:t>"Dupuit - </a:t>
            </a:r>
            <a:r>
              <a:rPr lang="en-US" dirty="0" err="1">
                <a:latin typeface="+mj-lt"/>
                <a:cs typeface="Times New Roman" pitchFamily="18" charset="0"/>
              </a:rPr>
              <a:t>Forchheimer</a:t>
            </a:r>
            <a:r>
              <a:rPr lang="en-US" dirty="0">
                <a:latin typeface="+mj-lt"/>
                <a:cs typeface="Times New Roman" pitchFamily="18" charset="0"/>
              </a:rPr>
              <a:t> Equation"</a:t>
            </a:r>
            <a:endParaRPr lang="en-US" dirty="0">
              <a:latin typeface="+mj-lt"/>
            </a:endParaRP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4858"/>
              </p:ext>
            </p:extLst>
          </p:nvPr>
        </p:nvGraphicFramePr>
        <p:xfrm>
          <a:off x="2514600" y="1651000"/>
          <a:ext cx="472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1960" imgH="469800" progId="Equation.DSMT4">
                  <p:embed/>
                </p:oleObj>
              </mc:Choice>
              <mc:Fallback>
                <p:oleObj name="Equation" r:id="rId3" imgW="236196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14600" y="1651000"/>
                        <a:ext cx="47244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415930"/>
              </p:ext>
            </p:extLst>
          </p:nvPr>
        </p:nvGraphicFramePr>
        <p:xfrm>
          <a:off x="1928813" y="3217863"/>
          <a:ext cx="2998787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3880" imgH="583920" progId="Equation.DSMT4">
                  <p:embed/>
                </p:oleObj>
              </mc:Choice>
              <mc:Fallback>
                <p:oleObj name="Equation" r:id="rId5" imgW="1523880" imgH="583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28813" y="3217863"/>
                        <a:ext cx="2998787" cy="1149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206110"/>
              </p:ext>
            </p:extLst>
          </p:nvPr>
        </p:nvGraphicFramePr>
        <p:xfrm>
          <a:off x="1905000" y="4511675"/>
          <a:ext cx="25146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82680" imgH="419040" progId="Equation.3">
                  <p:embed/>
                </p:oleObj>
              </mc:Choice>
              <mc:Fallback>
                <p:oleObj name="Equation" r:id="rId7" imgW="128268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05000" y="4511675"/>
                        <a:ext cx="2514600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1590554"/>
              </p:ext>
            </p:extLst>
          </p:nvPr>
        </p:nvGraphicFramePr>
        <p:xfrm>
          <a:off x="1981200" y="5626100"/>
          <a:ext cx="1600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23600" imgH="419040" progId="Equation.3">
                  <p:embed/>
                </p:oleObj>
              </mc:Choice>
              <mc:Fallback>
                <p:oleObj name="Equation" r:id="rId9" imgW="7236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81200" y="5626100"/>
                        <a:ext cx="160020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76837" y="1723802"/>
            <a:ext cx="111319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Arial" pitchFamily="34" charset="0"/>
              </a:rPr>
              <a:t>Note: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372411" y="2628325"/>
            <a:ext cx="218983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Arial" pitchFamily="34" charset="0"/>
              </a:rPr>
              <a:t>Substituting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4B332F-308B-669D-77EA-BB8DD365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Through a Rectangular Section of Soil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619A3-AB13-E0F9-6884-D2315B69E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Analytical Solution</a:t>
            </a:r>
          </a:p>
        </p:txBody>
      </p:sp>
    </p:spTree>
    <p:extLst>
      <p:ext uri="{BB962C8B-B14F-4D97-AF65-F5344CB8AC3E}">
        <p14:creationId xmlns:p14="http://schemas.microsoft.com/office/powerpoint/2010/main" val="1576252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Flow Through a Rectangular Section </a:t>
            </a:r>
          </a:p>
        </p:txBody>
      </p:sp>
      <p:graphicFrame>
        <p:nvGraphicFramePr>
          <p:cNvPr id="8194" name="Object 58"/>
          <p:cNvGraphicFramePr>
            <a:graphicFrameLocks noChangeAspect="1"/>
          </p:cNvGraphicFramePr>
          <p:nvPr/>
        </p:nvGraphicFramePr>
        <p:xfrm>
          <a:off x="914400" y="2362200"/>
          <a:ext cx="7537450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38224" imgH="3425277" progId="Visio.Drawing.11">
                  <p:embed/>
                </p:oleObj>
              </mc:Choice>
              <mc:Fallback>
                <p:oleObj name="Visio" r:id="rId3" imgW="7538224" imgH="3425277" progId="Visio.Drawing.11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7537450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Rectangular Section, cont.</a:t>
            </a:r>
          </a:p>
        </p:txBody>
      </p:sp>
      <p:sp>
        <p:nvSpPr>
          <p:cNvPr id="9221" name="Rectangle 7"/>
          <p:cNvSpPr>
            <a:spLocks noGrp="1" noChangeArrowheads="1"/>
          </p:cNvSpPr>
          <p:nvPr>
            <p:ph idx="1"/>
          </p:nvPr>
        </p:nvSpPr>
        <p:spPr>
          <a:xfrm>
            <a:off x="762000" y="2494854"/>
            <a:ext cx="7772400" cy="1143000"/>
          </a:xfrm>
        </p:spPr>
        <p:txBody>
          <a:bodyPr/>
          <a:lstStyle/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/>
              <a:t>Darcy's law is valid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dirty="0"/>
              <a:t>Dupuit assumptions </a:t>
            </a:r>
          </a:p>
          <a:p>
            <a:pPr marL="633412" indent="-514350" eaLnBrk="1" hangingPunct="1">
              <a:buFont typeface="+mj-lt"/>
              <a:buAutoNum type="arabicPeriod"/>
            </a:pPr>
            <a:endParaRPr lang="en-US" dirty="0"/>
          </a:p>
        </p:txBody>
      </p:sp>
      <p:sp>
        <p:nvSpPr>
          <p:cNvPr id="9222" name="Rectangle 10"/>
          <p:cNvSpPr>
            <a:spLocks noChangeArrowheads="1"/>
          </p:cNvSpPr>
          <p:nvPr/>
        </p:nvSpPr>
        <p:spPr bwMode="auto">
          <a:xfrm>
            <a:off x="990600" y="4112568"/>
            <a:ext cx="1779654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From above:</a:t>
            </a:r>
            <a:endParaRPr lang="en-US" dirty="0">
              <a:latin typeface="+mj-lt"/>
            </a:endParaRPr>
          </a:p>
        </p:txBody>
      </p:sp>
      <p:sp>
        <p:nvSpPr>
          <p:cNvPr id="9223" name="Rectangle 11"/>
          <p:cNvSpPr>
            <a:spLocks noChangeArrowheads="1"/>
          </p:cNvSpPr>
          <p:nvPr/>
        </p:nvSpPr>
        <p:spPr bwMode="auto">
          <a:xfrm>
            <a:off x="4572000" y="4114800"/>
            <a:ext cx="3422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latin typeface="+mj-lt"/>
                <a:cs typeface="Times New Roman" pitchFamily="18" charset="0"/>
              </a:rPr>
              <a:t>After double integration:</a:t>
            </a:r>
            <a:endParaRPr lang="en-US">
              <a:latin typeface="+mj-lt"/>
            </a:endParaRPr>
          </a:p>
        </p:txBody>
      </p:sp>
      <p:graphicFrame>
        <p:nvGraphicFramePr>
          <p:cNvPr id="9218" name="Object 9"/>
          <p:cNvGraphicFramePr>
            <a:graphicFrameLocks noChangeAspect="1"/>
          </p:cNvGraphicFramePr>
          <p:nvPr/>
        </p:nvGraphicFramePr>
        <p:xfrm>
          <a:off x="1524000" y="4724400"/>
          <a:ext cx="18430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600" imgH="419040" progId="Equation.3">
                  <p:embed/>
                </p:oleObj>
              </mc:Choice>
              <mc:Fallback>
                <p:oleObj name="Equation" r:id="rId3" imgW="72360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24000" y="4724400"/>
                        <a:ext cx="18430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5257800" y="4994275"/>
          <a:ext cx="25146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39600" imgH="228600" progId="Equation.3">
                  <p:embed/>
                </p:oleObj>
              </mc:Choice>
              <mc:Fallback>
                <p:oleObj name="Equation" r:id="rId5" imgW="9396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257800" y="4994275"/>
                        <a:ext cx="251460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14400" y="16764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Assumptions: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Rectangular Section, cont.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1143000" y="2540000"/>
            <a:ext cx="3716338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(1) @ x = 0, h = H</a:t>
            </a:r>
            <a:r>
              <a:rPr lang="en-US" sz="3200" baseline="-300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457200" y="45053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endParaRPr lang="en-US" sz="1800">
              <a:latin typeface="Arial" pitchFamily="34" charset="0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057400" y="5468938"/>
          <a:ext cx="27432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431640" progId="Equation.3">
                  <p:embed/>
                </p:oleObj>
              </mc:Choice>
              <mc:Fallback>
                <p:oleObj name="Equation" r:id="rId3" imgW="1091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57400" y="5468938"/>
                        <a:ext cx="2743200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2133600" y="3124200"/>
          <a:ext cx="17494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253800" progId="Equation.3">
                  <p:embed/>
                </p:oleObj>
              </mc:Choice>
              <mc:Fallback>
                <p:oleObj name="Equation" r:id="rId5" imgW="64764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133600" y="3124200"/>
                        <a:ext cx="17494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1219200" y="3886200"/>
            <a:ext cx="457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Arial" pitchFamily="34" charset="0"/>
                <a:cs typeface="Arial" pitchFamily="34" charset="0"/>
              </a:rPr>
              <a:t>(2) @ x = D, h = H</a:t>
            </a:r>
            <a:r>
              <a:rPr lang="en-US" sz="3200" baseline="-30000">
                <a:latin typeface="Arial" pitchFamily="34" charset="0"/>
                <a:cs typeface="Arial" pitchFamily="34" charset="0"/>
              </a:rPr>
              <a:t>D</a:t>
            </a:r>
            <a:endParaRPr lang="en-US" sz="320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057400" y="4648200"/>
          <a:ext cx="2914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680" imgH="253800" progId="Equation.3">
                  <p:embed/>
                </p:oleObj>
              </mc:Choice>
              <mc:Fallback>
                <p:oleObj name="Equation" r:id="rId7" imgW="10666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57400" y="4648200"/>
                        <a:ext cx="29146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143000" y="1778000"/>
            <a:ext cx="48397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Times New Roman" pitchFamily="18" charset="0"/>
              </a:rPr>
              <a:t>Apply boundary conditions:</a:t>
            </a:r>
            <a:endParaRPr lang="en-US" sz="3200"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Rectangular Section, cont.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1295400" y="1978532"/>
            <a:ext cx="495360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Arial" pitchFamily="34" charset="0"/>
                <a:cs typeface="Arial" pitchFamily="34" charset="0"/>
              </a:rPr>
              <a:t>Substituting for C</a:t>
            </a:r>
            <a:r>
              <a:rPr lang="en-US" sz="3200" baseline="-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and C</a:t>
            </a:r>
            <a:r>
              <a:rPr lang="en-US" sz="3200" baseline="-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: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371600" y="2925763"/>
          <a:ext cx="3200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431640" progId="Equation.3">
                  <p:embed/>
                </p:oleObj>
              </mc:Choice>
              <mc:Fallback>
                <p:oleObj name="Equation" r:id="rId3" imgW="1549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71600" y="2925763"/>
                        <a:ext cx="3200400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4"/>
          <p:cNvGraphicFramePr>
            <a:graphicFrameLocks noChangeAspect="1"/>
          </p:cNvGraphicFramePr>
          <p:nvPr/>
        </p:nvGraphicFramePr>
        <p:xfrm>
          <a:off x="1295400" y="4343400"/>
          <a:ext cx="4038600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76160" imgH="482400" progId="Equation.3">
                  <p:embed/>
                </p:oleObj>
              </mc:Choice>
              <mc:Fallback>
                <p:oleObj name="Equation" r:id="rId5" imgW="167616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95400" y="4343400"/>
                        <a:ext cx="4038600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Rectangular Section, cont.</a:t>
            </a: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1190647" y="1690906"/>
            <a:ext cx="5543505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Times New Roman" pitchFamily="18" charset="0"/>
              </a:rPr>
              <a:t>Now we need an equation for q:</a:t>
            </a:r>
            <a:endParaRPr lang="en-US" sz="3200" dirty="0">
              <a:latin typeface="+mj-lt"/>
            </a:endParaRP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1600200" y="3819525"/>
            <a:ext cx="1108075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>
                <a:latin typeface="+mj-lt"/>
                <a:cs typeface="Times New Roman" pitchFamily="18" charset="0"/>
              </a:rPr>
              <a:t>from </a:t>
            </a:r>
            <a:endParaRPr lang="en-US" sz="3200">
              <a:latin typeface="+mj-lt"/>
            </a:endParaRPr>
          </a:p>
        </p:txBody>
      </p:sp>
      <p:graphicFrame>
        <p:nvGraphicFramePr>
          <p:cNvPr id="12290" name="Object 11"/>
          <p:cNvGraphicFramePr>
            <a:graphicFrameLocks noChangeAspect="1"/>
          </p:cNvGraphicFramePr>
          <p:nvPr/>
        </p:nvGraphicFramePr>
        <p:xfrm>
          <a:off x="1754188" y="2514600"/>
          <a:ext cx="16748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3920" imgH="203040" progId="Equation.3">
                  <p:embed/>
                </p:oleObj>
              </mc:Choice>
              <mc:Fallback>
                <p:oleObj name="Equation" r:id="rId3" imgW="58392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4188" y="2514600"/>
                        <a:ext cx="167481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3962400" y="2362200"/>
          <a:ext cx="10668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" imgH="393480" progId="Equation.3">
                  <p:embed/>
                </p:oleObj>
              </mc:Choice>
              <mc:Fallback>
                <p:oleObj name="Equation" r:id="rId5" imgW="4572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962400" y="2362200"/>
                        <a:ext cx="1066800" cy="919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2895600" y="3733800"/>
          <a:ext cx="32813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49080" imgH="431640" progId="Equation.3">
                  <p:embed/>
                </p:oleObj>
              </mc:Choice>
              <mc:Fallback>
                <p:oleObj name="Equation" r:id="rId7" imgW="15490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895600" y="3733800"/>
                        <a:ext cx="32813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9"/>
          <p:cNvGraphicFramePr>
            <a:graphicFrameLocks noChangeAspect="1"/>
          </p:cNvGraphicFramePr>
          <p:nvPr/>
        </p:nvGraphicFramePr>
        <p:xfrm>
          <a:off x="1828800" y="5011738"/>
          <a:ext cx="32004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07880" imgH="431640" progId="Equation.3">
                  <p:embed/>
                </p:oleObj>
              </mc:Choice>
              <mc:Fallback>
                <p:oleObj name="Equation" r:id="rId9" imgW="130788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28800" y="5011738"/>
                        <a:ext cx="3200400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30B48FD-0582-2B7F-B387-FAB1DB19D13B}"/>
              </a:ext>
            </a:extLst>
          </p:cNvPr>
          <p:cNvSpPr txBox="1"/>
          <p:nvPr/>
        </p:nvSpPr>
        <p:spPr>
          <a:xfrm>
            <a:off x="6248400" y="5024006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Take first derivative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2D Profile Models</a:t>
            </a:r>
          </a:p>
        </p:txBody>
      </p:sp>
      <p:graphicFrame>
        <p:nvGraphicFramePr>
          <p:cNvPr id="1026" name="Object 17"/>
          <p:cNvGraphicFramePr>
            <a:graphicFrameLocks noChangeAspect="1"/>
          </p:cNvGraphicFramePr>
          <p:nvPr/>
        </p:nvGraphicFramePr>
        <p:xfrm>
          <a:off x="381000" y="2590800"/>
          <a:ext cx="3298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708574" imgH="1548821" progId="Visio.Drawing.11">
                  <p:embed/>
                </p:oleObj>
              </mc:Choice>
              <mc:Fallback>
                <p:oleObj name="Visio" r:id="rId3" imgW="6708574" imgH="1548821" progId="Visio.Drawing.11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90800"/>
                        <a:ext cx="32988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618053"/>
              </p:ext>
            </p:extLst>
          </p:nvPr>
        </p:nvGraphicFramePr>
        <p:xfrm>
          <a:off x="4114800" y="1880763"/>
          <a:ext cx="4343400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7537853" imgH="3648292" progId="Visio.Drawing.11">
                  <p:embed/>
                </p:oleObj>
              </mc:Choice>
              <mc:Fallback>
                <p:oleObj name="Visio" r:id="rId5" imgW="7537853" imgH="3648292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80763"/>
                        <a:ext cx="4343400" cy="210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4343400"/>
            <a:ext cx="3252203" cy="20716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6250" y="4343400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Flow is primarily in a vertical plane. Little flow in the orthogonal direction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For cases with simple geometry, we can sometimes derive simple analytical solutions to the governing equations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Rectangular Section, cont.</a:t>
            </a: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1447800" y="2133600"/>
          <a:ext cx="26670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431640" progId="Equation.3">
                  <p:embed/>
                </p:oleObj>
              </mc:Choice>
              <mc:Fallback>
                <p:oleObj name="Equation" r:id="rId3" imgW="113004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2133600"/>
                        <a:ext cx="26670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1371600" y="3567113"/>
          <a:ext cx="3487738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98320" imgH="431640" progId="Equation.3">
                  <p:embed/>
                </p:oleObj>
              </mc:Choice>
              <mc:Fallback>
                <p:oleObj name="Equation" r:id="rId5" imgW="14983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71600" y="3567113"/>
                        <a:ext cx="3487738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10"/>
          <p:cNvGraphicFramePr>
            <a:graphicFrameLocks noChangeAspect="1"/>
          </p:cNvGraphicFramePr>
          <p:nvPr/>
        </p:nvGraphicFramePr>
        <p:xfrm>
          <a:off x="1371600" y="4953000"/>
          <a:ext cx="2895600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17440" imgH="431640" progId="Equation.3">
                  <p:embed/>
                </p:oleObj>
              </mc:Choice>
              <mc:Fallback>
                <p:oleObj name="Equation" r:id="rId7" imgW="111744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71600" y="4953000"/>
                        <a:ext cx="2895600" cy="1119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Infiltration/Evaporation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20669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38" name="Object 6"/>
          <p:cNvGraphicFramePr>
            <a:graphicFrameLocks noChangeAspect="1"/>
          </p:cNvGraphicFramePr>
          <p:nvPr/>
        </p:nvGraphicFramePr>
        <p:xfrm>
          <a:off x="838200" y="2133600"/>
          <a:ext cx="7537450" cy="399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38224" imgH="3992681" progId="Visio.Drawing.11">
                  <p:embed/>
                </p:oleObj>
              </mc:Choice>
              <mc:Fallback>
                <p:oleObj name="Visio" r:id="rId3" imgW="7538224" imgH="3992681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7537450" cy="399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Infiltration/Evaporation, cont.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1295400" y="1821052"/>
            <a:ext cx="5585183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Times New Roman" pitchFamily="18" charset="0"/>
              </a:rPr>
              <a:t>Governing equation:</a:t>
            </a:r>
          </a:p>
          <a:p>
            <a:pPr eaLnBrk="1" hangingPunct="1"/>
            <a:endParaRPr lang="en-US" sz="3200" dirty="0">
              <a:latin typeface="+mj-lt"/>
            </a:endParaRPr>
          </a:p>
          <a:p>
            <a:r>
              <a:rPr lang="en-US" sz="3200" dirty="0">
                <a:latin typeface="+mj-lt"/>
                <a:cs typeface="Times New Roman" pitchFamily="18" charset="0"/>
              </a:rPr>
              <a:t>inflow - outflow + infiltration = 0</a:t>
            </a:r>
            <a:endParaRPr lang="en-US" sz="3200" dirty="0">
              <a:latin typeface="+mj-lt"/>
            </a:endParaRP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0" y="3825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1828800" y="3657600"/>
          <a:ext cx="28956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9720" imgH="419040" progId="Equation.3">
                  <p:embed/>
                </p:oleObj>
              </mc:Choice>
              <mc:Fallback>
                <p:oleObj name="Equation" r:id="rId3" imgW="1269720" imgH="419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28800" y="3657600"/>
                        <a:ext cx="289560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4"/>
          <p:cNvGraphicFramePr>
            <a:graphicFrameLocks noChangeAspect="1"/>
          </p:cNvGraphicFramePr>
          <p:nvPr/>
        </p:nvGraphicFramePr>
        <p:xfrm>
          <a:off x="1828800" y="5029200"/>
          <a:ext cx="29733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68200" imgH="419040" progId="Equation.3">
                  <p:embed/>
                </p:oleObj>
              </mc:Choice>
              <mc:Fallback>
                <p:oleObj name="Equation" r:id="rId5" imgW="116820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28800" y="5029200"/>
                        <a:ext cx="29733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Infiltration/Evaporation, cont.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1149350" y="1676400"/>
            <a:ext cx="3422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After double integration:</a:t>
            </a:r>
            <a:endParaRPr lang="en-US" dirty="0">
              <a:latin typeface="+mj-lt"/>
            </a:endParaRP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1149350" y="3198168"/>
            <a:ext cx="568777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latin typeface="+mj-lt"/>
                <a:cs typeface="Times New Roman" pitchFamily="18" charset="0"/>
              </a:rPr>
              <a:t>After applying boundary equations, finding </a:t>
            </a:r>
            <a:endParaRPr lang="en-US">
              <a:latin typeface="+mj-lt"/>
            </a:endParaRPr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193549"/>
              </p:ext>
            </p:extLst>
          </p:nvPr>
        </p:nvGraphicFramePr>
        <p:xfrm>
          <a:off x="6686314" y="3057525"/>
          <a:ext cx="4365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8600" imgH="393480" progId="Equation.3">
                  <p:embed/>
                </p:oleObj>
              </mc:Choice>
              <mc:Fallback>
                <p:oleObj name="Equation" r:id="rId3" imgW="2286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686314" y="3057525"/>
                        <a:ext cx="436563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1149350" y="3883968"/>
            <a:ext cx="2470548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latin typeface="+mj-lt"/>
                <a:cs typeface="Times New Roman" pitchFamily="18" charset="0"/>
              </a:rPr>
              <a:t>and inserting into </a:t>
            </a:r>
            <a:endParaRPr lang="en-US">
              <a:latin typeface="+mj-lt"/>
            </a:endParaRPr>
          </a:p>
        </p:txBody>
      </p:sp>
      <p:graphicFrame>
        <p:nvGraphicFramePr>
          <p:cNvPr id="163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460995"/>
              </p:ext>
            </p:extLst>
          </p:nvPr>
        </p:nvGraphicFramePr>
        <p:xfrm>
          <a:off x="3700463" y="3739356"/>
          <a:ext cx="1550987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520" imgH="393480" progId="Equation.3">
                  <p:embed/>
                </p:oleObj>
              </mc:Choice>
              <mc:Fallback>
                <p:oleObj name="Equation" r:id="rId5" imgW="8125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700463" y="3739356"/>
                        <a:ext cx="1550987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5443538" y="3883968"/>
            <a:ext cx="233429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latin typeface="+mj-lt"/>
                <a:cs typeface="Times New Roman" pitchFamily="18" charset="0"/>
              </a:rPr>
              <a:t> as shown above:</a:t>
            </a:r>
            <a:endParaRPr lang="en-US">
              <a:latin typeface="+mj-lt"/>
            </a:endParaRPr>
          </a:p>
        </p:txBody>
      </p:sp>
      <p:graphicFrame>
        <p:nvGraphicFramePr>
          <p:cNvPr id="16388" name="Object 7"/>
          <p:cNvGraphicFramePr>
            <a:graphicFrameLocks noChangeAspect="1"/>
          </p:cNvGraphicFramePr>
          <p:nvPr/>
        </p:nvGraphicFramePr>
        <p:xfrm>
          <a:off x="1905000" y="2286000"/>
          <a:ext cx="25146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4960" imgH="393480" progId="Equation.3">
                  <p:embed/>
                </p:oleObj>
              </mc:Choice>
              <mc:Fallback>
                <p:oleObj name="Equation" r:id="rId7" imgW="143496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05000" y="2286000"/>
                        <a:ext cx="2514600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1981200" y="4876800"/>
          <a:ext cx="38862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92160" imgH="457200" progId="Equation.3">
                  <p:embed/>
                </p:oleObj>
              </mc:Choice>
              <mc:Fallback>
                <p:oleObj name="Equation" r:id="rId9" imgW="18921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81200" y="4876800"/>
                        <a:ext cx="3886200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Confined Flow</a:t>
            </a: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609600" y="1981200"/>
          <a:ext cx="5305425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04635" imgH="3972204" progId="Visio.Drawing.11">
                  <p:embed/>
                </p:oleObj>
              </mc:Choice>
              <mc:Fallback>
                <p:oleObj name="Visio" r:id="rId2" imgW="5304635" imgH="397220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81200"/>
                        <a:ext cx="5305425" cy="397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0"/>
          <p:cNvGraphicFramePr>
            <a:graphicFrameLocks noChangeAspect="1"/>
          </p:cNvGraphicFramePr>
          <p:nvPr/>
        </p:nvGraphicFramePr>
        <p:xfrm>
          <a:off x="5562600" y="3249613"/>
          <a:ext cx="28956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440" imgH="393480" progId="Equation.3">
                  <p:embed/>
                </p:oleObj>
              </mc:Choice>
              <mc:Fallback>
                <p:oleObj name="Equation" r:id="rId4" imgW="111744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562600" y="3249613"/>
                        <a:ext cx="2895600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Applications</a:t>
            </a:r>
          </a:p>
        </p:txBody>
      </p:sp>
      <p:sp>
        <p:nvSpPr>
          <p:cNvPr id="37891" name="TextBox 2"/>
          <p:cNvSpPr txBox="1">
            <a:spLocks noChangeArrowheads="1"/>
          </p:cNvSpPr>
          <p:nvPr/>
        </p:nvSpPr>
        <p:spPr bwMode="auto">
          <a:xfrm>
            <a:off x="476738" y="175260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alibri" pitchFamily="34" charset="0"/>
              </a:rPr>
              <a:t>Analytical solutions for rectangular sections are often used to estimate flow from a line source (river, stream, pond, </a:t>
            </a:r>
            <a:r>
              <a:rPr lang="en-US" dirty="0" err="1">
                <a:latin typeface="Calibri" pitchFamily="34" charset="0"/>
              </a:rPr>
              <a:t>etc</a:t>
            </a:r>
            <a:r>
              <a:rPr lang="en-US" dirty="0">
                <a:latin typeface="Calibri" pitchFamily="34" charset="0"/>
              </a:rPr>
              <a:t>) to a line sink (drainage trench, excavation, </a:t>
            </a:r>
            <a:r>
              <a:rPr lang="en-US" dirty="0" err="1">
                <a:latin typeface="Calibri" pitchFamily="34" charset="0"/>
              </a:rPr>
              <a:t>etc</a:t>
            </a:r>
            <a:r>
              <a:rPr lang="en-US" dirty="0">
                <a:latin typeface="Calibri" pitchFamily="34" charset="0"/>
              </a:rPr>
              <a:t>).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292" y="3505200"/>
            <a:ext cx="3962400" cy="2743200"/>
            <a:chOff x="533400" y="3429000"/>
            <a:chExt cx="4405313" cy="306955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3429000"/>
              <a:ext cx="4405313" cy="3069552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1905000" y="3429000"/>
              <a:ext cx="0" cy="2362200"/>
            </a:xfrm>
            <a:prstGeom prst="line">
              <a:avLst/>
            </a:prstGeom>
            <a:ln w="28575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5768041" y="4648200"/>
            <a:ext cx="25908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334000" y="4724400"/>
            <a:ext cx="3048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 flipV="1">
            <a:off x="5448300" y="4648200"/>
            <a:ext cx="76200" cy="762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8456754" y="4876800"/>
            <a:ext cx="30480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 flipV="1">
            <a:off x="8571054" y="4800600"/>
            <a:ext cx="76200" cy="76200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05400" y="47244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5232 </a:t>
            </a:r>
            <a:r>
              <a:rPr lang="en-US" sz="1200" dirty="0" err="1">
                <a:latin typeface="+mj-lt"/>
              </a:rPr>
              <a:t>ft</a:t>
            </a:r>
            <a:endParaRPr lang="en-US" sz="12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59588" y="48768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j-lt"/>
              </a:rPr>
              <a:t>5217 </a:t>
            </a:r>
            <a:r>
              <a:rPr lang="en-US" sz="1200" dirty="0" err="1">
                <a:latin typeface="+mj-lt"/>
              </a:rPr>
              <a:t>ft</a:t>
            </a:r>
            <a:endParaRPr lang="en-US" sz="1200" dirty="0">
              <a:latin typeface="+mj-l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343400" y="4560726"/>
            <a:ext cx="533400" cy="46847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181600" y="4094203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River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228154" y="4166027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Trench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E99C6F-89AB-2A64-CBE2-3B422827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Seepage Through an Earth Dam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E667C-B49D-A3BF-8263-1BC0E5759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Analytical Solution</a:t>
            </a:r>
          </a:p>
        </p:txBody>
      </p:sp>
    </p:spTree>
    <p:extLst>
      <p:ext uri="{BB962C8B-B14F-4D97-AF65-F5344CB8AC3E}">
        <p14:creationId xmlns:p14="http://schemas.microsoft.com/office/powerpoint/2010/main" val="1578880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Seepage Through an Earth Dam</a:t>
            </a:r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37" name="Rectangle 10"/>
          <p:cNvSpPr>
            <a:spLocks noChangeArrowheads="1"/>
          </p:cNvSpPr>
          <p:nvPr/>
        </p:nvSpPr>
        <p:spPr bwMode="auto">
          <a:xfrm>
            <a:off x="0" y="2147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3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733632"/>
              </p:ext>
            </p:extLst>
          </p:nvPr>
        </p:nvGraphicFramePr>
        <p:xfrm>
          <a:off x="609600" y="1905000"/>
          <a:ext cx="7696200" cy="4414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831980" imgH="3919336" progId="Visio.Drawing.11">
                  <p:embed/>
                </p:oleObj>
              </mc:Choice>
              <mc:Fallback>
                <p:oleObj name="Visio" r:id="rId3" imgW="6831980" imgH="3919336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905000"/>
                        <a:ext cx="7696200" cy="4414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Assumptions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Dupuit Assumptions</a:t>
            </a:r>
          </a:p>
          <a:p>
            <a:pPr lvl="1" eaLnBrk="1" hangingPunct="1"/>
            <a:r>
              <a:rPr lang="en-US" sz="3600" dirty="0" err="1"/>
              <a:t>i</a:t>
            </a:r>
            <a:r>
              <a:rPr lang="en-US" sz="3600" dirty="0"/>
              <a:t> = constant along vertical line</a:t>
            </a:r>
          </a:p>
          <a:p>
            <a:pPr lvl="1" eaLnBrk="1" hangingPunct="1"/>
            <a:r>
              <a:rPr lang="en-US" sz="3600" dirty="0" err="1"/>
              <a:t>i</a:t>
            </a:r>
            <a:r>
              <a:rPr lang="en-US" sz="3600" dirty="0"/>
              <a:t> = slope of free surface</a:t>
            </a:r>
          </a:p>
          <a:p>
            <a:pPr eaLnBrk="1" hangingPunct="1"/>
            <a:r>
              <a:rPr lang="en-US" sz="4000" dirty="0"/>
              <a:t>Darcy's law is valid</a:t>
            </a:r>
          </a:p>
          <a:p>
            <a:pPr eaLnBrk="1" hangingPunct="1"/>
            <a:r>
              <a:rPr lang="en-US" sz="4000" dirty="0"/>
              <a:t>Curve </a:t>
            </a:r>
            <a:r>
              <a:rPr lang="en-US" sz="4000" dirty="0" err="1"/>
              <a:t>a'bc</a:t>
            </a:r>
            <a:r>
              <a:rPr lang="en-US" sz="4000" dirty="0"/>
              <a:t> is a parabola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Earth Dam, cont.</a:t>
            </a:r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1295400" y="2057400"/>
            <a:ext cx="4325223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5029200" algn="r"/>
              </a:tabLst>
            </a:pPr>
            <a:r>
              <a:rPr lang="en-US" sz="3200" dirty="0">
                <a:latin typeface="+mj-lt"/>
                <a:cs typeface="Times New Roman" pitchFamily="18" charset="0"/>
              </a:rPr>
              <a:t>Flow through section </a:t>
            </a:r>
            <a:r>
              <a:rPr lang="en-US" sz="3200" dirty="0" err="1">
                <a:latin typeface="+mj-lt"/>
                <a:cs typeface="Times New Roman" pitchFamily="18" charset="0"/>
              </a:rPr>
              <a:t>ce</a:t>
            </a:r>
            <a:r>
              <a:rPr lang="en-US" sz="3200" dirty="0">
                <a:latin typeface="+mj-lt"/>
                <a:cs typeface="Times New Roman" pitchFamily="18" charset="0"/>
              </a:rPr>
              <a:t>:</a:t>
            </a:r>
            <a:endParaRPr lang="en-US" sz="3200" dirty="0">
              <a:latin typeface="+mj-lt"/>
            </a:endParaRP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676400" y="5428744"/>
            <a:ext cx="38862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>
              <a:tabLst>
                <a:tab pos="5029200" algn="r"/>
              </a:tabLst>
            </a:pPr>
            <a:r>
              <a:rPr lang="en-US" sz="3200">
                <a:latin typeface="Arial" pitchFamily="34" charset="0"/>
                <a:cs typeface="Times New Roman" pitchFamily="18" charset="0"/>
              </a:rPr>
              <a:t>q = k L tan(</a:t>
            </a:r>
            <a:r>
              <a:rPr lang="en-US" sz="320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3200">
                <a:latin typeface="Arial" pitchFamily="34" charset="0"/>
                <a:cs typeface="Times New Roman" pitchFamily="18" charset="0"/>
              </a:rPr>
              <a:t>) sin(</a:t>
            </a:r>
            <a:r>
              <a:rPr lang="en-US" sz="320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3200">
                <a:latin typeface="Arial" pitchFamily="34" charset="0"/>
                <a:cs typeface="Times New Roman" pitchFamily="18" charset="0"/>
              </a:rPr>
              <a:t>)	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1676400" y="2685544"/>
            <a:ext cx="1663700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3200">
                <a:latin typeface="Arial" pitchFamily="34" charset="0"/>
              </a:rPr>
              <a:t>q = k i A</a:t>
            </a:r>
          </a:p>
        </p:txBody>
      </p:sp>
      <p:sp>
        <p:nvSpPr>
          <p:cNvPr id="19463" name="Rectangle 10"/>
          <p:cNvSpPr>
            <a:spLocks noChangeArrowheads="1"/>
          </p:cNvSpPr>
          <p:nvPr/>
        </p:nvSpPr>
        <p:spPr bwMode="auto">
          <a:xfrm>
            <a:off x="1676400" y="4742944"/>
            <a:ext cx="3916363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>
                <a:latin typeface="Arial" pitchFamily="34" charset="0"/>
                <a:cs typeface="Times New Roman" pitchFamily="18" charset="0"/>
              </a:rPr>
              <a:t>A = c e (1) = L sin(</a:t>
            </a:r>
            <a:r>
              <a:rPr lang="en-US" sz="3200">
                <a:latin typeface="Symbol" pitchFamily="18" charset="2"/>
                <a:cs typeface="Times New Roman" pitchFamily="18" charset="0"/>
              </a:rPr>
              <a:t>a</a:t>
            </a:r>
            <a:r>
              <a:rPr lang="en-US" sz="3200">
                <a:latin typeface="Arial" pitchFamily="34" charset="0"/>
                <a:cs typeface="Times New Roman" pitchFamily="18" charset="0"/>
              </a:rPr>
              <a:t>)</a:t>
            </a:r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5943600" y="5474781"/>
            <a:ext cx="2084388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  <a:sym typeface="Wingdings" pitchFamily="2" charset="2"/>
              </a:rPr>
              <a:t> </a:t>
            </a:r>
            <a:r>
              <a:rPr lang="en-US" dirty="0">
                <a:latin typeface="+mj-lt"/>
              </a:rPr>
              <a:t>(equation 1)</a:t>
            </a:r>
          </a:p>
        </p:txBody>
      </p:sp>
      <p:graphicFrame>
        <p:nvGraphicFramePr>
          <p:cNvPr id="1945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816247"/>
              </p:ext>
            </p:extLst>
          </p:nvPr>
        </p:nvGraphicFramePr>
        <p:xfrm>
          <a:off x="1676400" y="3417381"/>
          <a:ext cx="2617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160" imgH="393480" progId="Equation.3">
                  <p:embed/>
                </p:oleObj>
              </mc:Choice>
              <mc:Fallback>
                <p:oleObj name="Equation" r:id="rId3" imgW="9651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76400" y="3417381"/>
                        <a:ext cx="26177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Analytical Solutions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98931"/>
            <a:ext cx="8229600" cy="1600200"/>
          </a:xfrm>
        </p:spPr>
        <p:txBody>
          <a:bodyPr/>
          <a:lstStyle/>
          <a:p>
            <a:pPr marL="971550" lvl="1" indent="-514350" eaLnBrk="1" hangingPunct="1">
              <a:buFont typeface="+mj-lt"/>
              <a:buAutoNum type="arabicPeriod"/>
            </a:pPr>
            <a:r>
              <a:rPr lang="en-US" sz="3600" dirty="0"/>
              <a:t>Flow through a rectangular section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sz="3600" dirty="0"/>
              <a:t>Seepage through an earth dam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752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We will review two examples:</a:t>
            </a:r>
          </a:p>
        </p:txBody>
      </p:sp>
      <p:graphicFrame>
        <p:nvGraphicFramePr>
          <p:cNvPr id="5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940812"/>
              </p:ext>
            </p:extLst>
          </p:nvPr>
        </p:nvGraphicFramePr>
        <p:xfrm>
          <a:off x="838200" y="4343400"/>
          <a:ext cx="35207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538224" imgH="3425277" progId="Visio.Drawing.11">
                  <p:embed/>
                </p:oleObj>
              </mc:Choice>
              <mc:Fallback>
                <p:oleObj name="Visio" r:id="rId3" imgW="7538224" imgH="342527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35207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566445"/>
              </p:ext>
            </p:extLst>
          </p:nvPr>
        </p:nvGraphicFramePr>
        <p:xfrm>
          <a:off x="5105400" y="4876800"/>
          <a:ext cx="3298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6708574" imgH="1548821" progId="Visio.Drawing.11">
                  <p:embed/>
                </p:oleObj>
              </mc:Choice>
              <mc:Fallback>
                <p:oleObj name="Visio" r:id="rId5" imgW="6708574" imgH="154882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76800"/>
                        <a:ext cx="32988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Earth Dam, cont.</a:t>
            </a:r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838200" y="1902332"/>
            <a:ext cx="4291559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Times New Roman" pitchFamily="18" charset="0"/>
              </a:rPr>
              <a:t>Flow through section bf:</a:t>
            </a:r>
            <a:endParaRPr lang="en-US" sz="3200" dirty="0">
              <a:latin typeface="+mj-lt"/>
            </a:endParaRP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1981200" y="4648200"/>
            <a:ext cx="1989138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>
              <a:tabLst>
                <a:tab pos="5029200" algn="r"/>
              </a:tabLst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q</a:t>
            </a:r>
            <a:r>
              <a:rPr lang="en-US" sz="3200" baseline="-300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3200" baseline="-30000" dirty="0" err="1">
                <a:latin typeface="Arial" pitchFamily="34" charset="0"/>
                <a:cs typeface="Arial" pitchFamily="34" charset="0"/>
              </a:rPr>
              <a:t>ce</a:t>
            </a:r>
            <a:r>
              <a:rPr lang="en-US" sz="3200" baseline="-30000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= q</a:t>
            </a:r>
            <a:r>
              <a:rPr lang="en-US" sz="3200" baseline="-30000" dirty="0">
                <a:latin typeface="Arial" pitchFamily="34" charset="0"/>
                <a:cs typeface="Arial" pitchFamily="34" charset="0"/>
              </a:rPr>
              <a:t>(bf)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487" name="Rectangle 9"/>
          <p:cNvSpPr>
            <a:spLocks noChangeArrowheads="1"/>
          </p:cNvSpPr>
          <p:nvPr/>
        </p:nvSpPr>
        <p:spPr bwMode="auto">
          <a:xfrm>
            <a:off x="838200" y="3883532"/>
            <a:ext cx="7257115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5029200" algn="r"/>
              </a:tabLst>
            </a:pPr>
            <a:r>
              <a:rPr lang="en-US" sz="3200">
                <a:latin typeface="+mj-lt"/>
                <a:cs typeface="Times New Roman" pitchFamily="18" charset="0"/>
              </a:rPr>
              <a:t>Flow through both sections must be equal</a:t>
            </a:r>
            <a:endParaRPr lang="en-US" sz="3200">
              <a:latin typeface="+mj-lt"/>
            </a:endParaRPr>
          </a:p>
        </p:txBody>
      </p:sp>
      <p:graphicFrame>
        <p:nvGraphicFramePr>
          <p:cNvPr id="20482" name="Object 6"/>
          <p:cNvGraphicFramePr>
            <a:graphicFrameLocks noChangeAspect="1"/>
          </p:cNvGraphicFramePr>
          <p:nvPr/>
        </p:nvGraphicFramePr>
        <p:xfrm>
          <a:off x="1981200" y="2667000"/>
          <a:ext cx="40338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4760" imgH="431640" progId="Equation.3">
                  <p:embed/>
                </p:oleObj>
              </mc:Choice>
              <mc:Fallback>
                <p:oleObj name="Equation" r:id="rId3" imgW="190476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81200" y="2667000"/>
                        <a:ext cx="40338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2057400" y="5486400"/>
          <a:ext cx="32718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393480" progId="Equation.3">
                  <p:embed/>
                </p:oleObj>
              </mc:Choice>
              <mc:Fallback>
                <p:oleObj name="Equation" r:id="rId5" imgW="15364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57400" y="5486400"/>
                        <a:ext cx="32718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Earth Dam, cont.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914400" y="2283332"/>
            <a:ext cx="5998758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Times New Roman" pitchFamily="18" charset="0"/>
              </a:rPr>
              <a:t>After integrating and solving for L:</a:t>
            </a:r>
            <a:endParaRPr lang="en-US" sz="3200" dirty="0">
              <a:latin typeface="+mj-lt"/>
            </a:endParaRP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6477000" y="3657600"/>
            <a:ext cx="2084388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5029200" algn="r"/>
              </a:tabLst>
            </a:pPr>
            <a:r>
              <a:rPr lang="en-US">
                <a:latin typeface="Calibri" pitchFamily="34" charset="0"/>
                <a:cs typeface="Times New Roman" pitchFamily="18" charset="0"/>
                <a:sym typeface="Wingdings" pitchFamily="2" charset="2"/>
              </a:rPr>
              <a:t> </a:t>
            </a:r>
            <a:r>
              <a:rPr lang="en-US">
                <a:latin typeface="Calibri" pitchFamily="34" charset="0"/>
                <a:cs typeface="Times New Roman" pitchFamily="18" charset="0"/>
              </a:rPr>
              <a:t>(equation 2)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21506" name="Object 5"/>
          <p:cNvGraphicFramePr>
            <a:graphicFrameLocks noChangeAspect="1"/>
          </p:cNvGraphicFramePr>
          <p:nvPr/>
        </p:nvGraphicFramePr>
        <p:xfrm>
          <a:off x="1295400" y="3276600"/>
          <a:ext cx="46482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20760" imgH="482400" progId="Equation.3">
                  <p:embed/>
                </p:oleObj>
              </mc:Choice>
              <mc:Fallback>
                <p:oleObj name="Equation" r:id="rId3" imgW="21207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95400" y="3276600"/>
                        <a:ext cx="46482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Earth Dam, cont.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743200"/>
            <a:ext cx="8229600" cy="2590800"/>
          </a:xfrm>
        </p:spPr>
        <p:txBody>
          <a:bodyPr/>
          <a:lstStyle/>
          <a:p>
            <a:pPr marL="971550" lvl="1" indent="-514350" eaLnBrk="1" hangingPunct="1">
              <a:buFont typeface="+mj-lt"/>
              <a:buAutoNum type="arabicPeriod"/>
            </a:pPr>
            <a:r>
              <a:rPr lang="en-US" sz="4000" dirty="0"/>
              <a:t>Compute </a:t>
            </a:r>
            <a:r>
              <a:rPr lang="en-US" sz="4000" dirty="0">
                <a:latin typeface="Symbol" pitchFamily="18" charset="2"/>
              </a:rPr>
              <a:t>a</a:t>
            </a:r>
            <a:r>
              <a:rPr lang="en-US" sz="4000" dirty="0"/>
              <a:t>, </a:t>
            </a:r>
            <a:r>
              <a:rPr lang="en-US" sz="4000" dirty="0">
                <a:latin typeface="Symbol" pitchFamily="18" charset="2"/>
              </a:rPr>
              <a:t>D</a:t>
            </a:r>
            <a:r>
              <a:rPr lang="en-US" sz="4000" dirty="0"/>
              <a:t>, 0.3</a:t>
            </a:r>
            <a:r>
              <a:rPr lang="en-US" sz="4000" dirty="0">
                <a:latin typeface="Symbol" pitchFamily="18" charset="2"/>
              </a:rPr>
              <a:t>D</a:t>
            </a:r>
            <a:r>
              <a:rPr lang="en-US" sz="4000" dirty="0"/>
              <a:t>, d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sz="4000" dirty="0"/>
              <a:t>Compute L from equation (2)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sz="4000" dirty="0"/>
              <a:t>Compute q from equation (1)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1905000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Steps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Example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2133600" y="5257800"/>
            <a:ext cx="4357026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+mj-lt"/>
              </a:rPr>
              <a:t>compute q in m</a:t>
            </a:r>
            <a:r>
              <a:rPr lang="en-US" baseline="30000" dirty="0">
                <a:latin typeface="+mj-lt"/>
              </a:rPr>
              <a:t>3</a:t>
            </a:r>
            <a:r>
              <a:rPr lang="en-US" dirty="0">
                <a:latin typeface="+mj-lt"/>
              </a:rPr>
              <a:t>/day/m of length</a:t>
            </a:r>
          </a:p>
          <a:p>
            <a:pPr algn="ctr"/>
            <a:endParaRPr lang="en-US" dirty="0">
              <a:latin typeface="+mj-lt"/>
            </a:endParaRPr>
          </a:p>
          <a:p>
            <a:pPr algn="ctr"/>
            <a:r>
              <a:rPr lang="en-US" dirty="0">
                <a:latin typeface="+mj-lt"/>
              </a:rPr>
              <a:t>(see in-class exercise)</a:t>
            </a:r>
          </a:p>
        </p:txBody>
      </p:sp>
      <p:graphicFrame>
        <p:nvGraphicFramePr>
          <p:cNvPr id="22530" name="Object 7"/>
          <p:cNvGraphicFramePr>
            <a:graphicFrameLocks noChangeAspect="1"/>
          </p:cNvGraphicFramePr>
          <p:nvPr/>
        </p:nvGraphicFramePr>
        <p:xfrm>
          <a:off x="762000" y="2057400"/>
          <a:ext cx="7777163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01904" imgH="2357112" progId="Visio.Drawing.11">
                  <p:embed/>
                </p:oleObj>
              </mc:Choice>
              <mc:Fallback>
                <p:oleObj name="Visio" r:id="rId3" imgW="6501904" imgH="2357112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7777163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Dupuit Assumptions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200400"/>
            <a:ext cx="8229600" cy="2797175"/>
          </a:xfrm>
        </p:spPr>
        <p:txBody>
          <a:bodyPr/>
          <a:lstStyle/>
          <a:p>
            <a:pPr marL="990600" lvl="1" indent="-533400" eaLnBrk="1" hangingPunct="1">
              <a:buFont typeface="Corbel" pitchFamily="34" charset="0"/>
              <a:buAutoNum type="arabicPeriod"/>
            </a:pPr>
            <a:r>
              <a:rPr lang="en-US" sz="3200" dirty="0"/>
              <a:t>The exit point coincides with the tailwater </a:t>
            </a:r>
          </a:p>
          <a:p>
            <a:pPr marL="990600" lvl="1" indent="-533400" eaLnBrk="1" hangingPunct="1">
              <a:buFont typeface="Corbel" pitchFamily="34" charset="0"/>
              <a:buAutoNum type="arabicPeriod"/>
            </a:pPr>
            <a:r>
              <a:rPr lang="en-US" sz="3200" dirty="0"/>
              <a:t>The hydraulic gradient is constant along a vertical line </a:t>
            </a:r>
          </a:p>
          <a:p>
            <a:pPr marL="990600" lvl="1" indent="-533400" eaLnBrk="1" hangingPunct="1">
              <a:buFont typeface="Corbel" pitchFamily="34" charset="0"/>
              <a:buAutoNum type="arabicPeriod"/>
            </a:pPr>
            <a:r>
              <a:rPr lang="en-US" sz="3200" dirty="0"/>
              <a:t>The hydraulic gradient is equal to the slope of the free surface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8288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Most of the analytical solutions are based on the Dupuit assumptions: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1. The exit point coincides with the tail water </a:t>
            </a:r>
          </a:p>
        </p:txBody>
      </p:sp>
      <p:graphicFrame>
        <p:nvGraphicFramePr>
          <p:cNvPr id="2050" name="Object 79"/>
          <p:cNvGraphicFramePr>
            <a:graphicFrameLocks noChangeAspect="1"/>
          </p:cNvGraphicFramePr>
          <p:nvPr/>
        </p:nvGraphicFramePr>
        <p:xfrm>
          <a:off x="1066800" y="2362200"/>
          <a:ext cx="7034213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033818" imgH="1427819" progId="Visio.Drawing.11">
                  <p:embed/>
                </p:oleObj>
              </mc:Choice>
              <mc:Fallback>
                <p:oleObj name="Visio" r:id="rId3" imgW="7033818" imgH="1427819" progId="Visio.Drawing.11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362200"/>
                        <a:ext cx="7034213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36" name="Object 80"/>
          <p:cNvGraphicFramePr>
            <a:graphicFrameLocks noChangeAspect="1"/>
          </p:cNvGraphicFramePr>
          <p:nvPr/>
        </p:nvGraphicFramePr>
        <p:xfrm>
          <a:off x="1101725" y="4627563"/>
          <a:ext cx="6823075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6823431" imgH="1392077" progId="Visio.Drawing.11">
                  <p:embed/>
                </p:oleObj>
              </mc:Choice>
              <mc:Fallback>
                <p:oleObj name="Visio" r:id="rId5" imgW="6823431" imgH="1392077" progId="Visio.Drawing.11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4627563"/>
                        <a:ext cx="6823075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2. The hydraulic gradient is constant along a vertical line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25938" y="1801813"/>
            <a:ext cx="8229600" cy="2084388"/>
          </a:xfrm>
        </p:spPr>
        <p:txBody>
          <a:bodyPr/>
          <a:lstStyle/>
          <a:p>
            <a:pPr eaLnBrk="1" hangingPunct="1"/>
            <a:r>
              <a:rPr lang="en-US" dirty="0"/>
              <a:t>The hydraulic gradient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/>
              <a:t> (dh/dx) is independent of </a:t>
            </a:r>
            <a:r>
              <a:rPr lang="en-US" dirty="0">
                <a:solidFill>
                  <a:srgbClr val="FF0000"/>
                </a:solidFill>
              </a:rPr>
              <a:t>y</a:t>
            </a:r>
          </a:p>
          <a:p>
            <a:pPr eaLnBrk="1" hangingPunct="1"/>
            <a:r>
              <a:rPr lang="en-US" dirty="0"/>
              <a:t>This is a good assumption if the flow is primarily horizontal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76600" y="4191000"/>
            <a:ext cx="0" cy="220980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ight Arrow 3"/>
          <p:cNvSpPr/>
          <p:nvPr/>
        </p:nvSpPr>
        <p:spPr>
          <a:xfrm>
            <a:off x="2514600" y="4267200"/>
            <a:ext cx="16002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14600" y="4566137"/>
            <a:ext cx="16002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2514600" y="4865074"/>
            <a:ext cx="16002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514600" y="5164011"/>
            <a:ext cx="16002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514600" y="5462948"/>
            <a:ext cx="16002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514600" y="5761885"/>
            <a:ext cx="16002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2514600" y="6060822"/>
            <a:ext cx="16002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67200" y="4156595"/>
                <a:ext cx="939360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156595"/>
                <a:ext cx="939360" cy="7012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3. The hydraulic gradient is equal to the slope of the free surface </a:t>
            </a:r>
          </a:p>
        </p:txBody>
      </p:sp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3124200" y="1981200"/>
          <a:ext cx="16764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7960" imgH="393480" progId="Equation.3">
                  <p:embed/>
                </p:oleObj>
              </mc:Choice>
              <mc:Fallback>
                <p:oleObj name="Equation" r:id="rId3" imgW="50796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124200" y="1981200"/>
                        <a:ext cx="1676400" cy="129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838200" y="3352800"/>
          <a:ext cx="2679700" cy="281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680010" imgH="2816918" progId="Visio.Drawing.11">
                  <p:embed/>
                </p:oleObj>
              </mc:Choice>
              <mc:Fallback>
                <p:oleObj name="Visio" r:id="rId5" imgW="2680010" imgH="2816918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2679700" cy="281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/>
        </p:nvGraphicFramePr>
        <p:xfrm>
          <a:off x="4953000" y="3354388"/>
          <a:ext cx="2679700" cy="281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680010" imgH="2814684" progId="Visio.Drawing.11">
                  <p:embed/>
                </p:oleObj>
              </mc:Choice>
              <mc:Fallback>
                <p:oleObj name="Visio" r:id="rId7" imgW="2680010" imgH="2814684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54388"/>
                        <a:ext cx="2679700" cy="281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Comparison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154886"/>
              </p:ext>
            </p:extLst>
          </p:nvPr>
        </p:nvGraphicFramePr>
        <p:xfrm>
          <a:off x="457200" y="1774825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ymbol" pitchFamily="2" charset="2"/>
                        </a:rPr>
                        <a:t>a</a:t>
                      </a: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Sin(</a:t>
                      </a: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ymbol" pitchFamily="2" charset="2"/>
                        </a:rPr>
                        <a:t>a</a:t>
                      </a: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)</a:t>
                      </a: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Tan(</a:t>
                      </a: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ymbol" pitchFamily="2" charset="2"/>
                        </a:rPr>
                        <a:t>a</a:t>
                      </a: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)</a:t>
                      </a:r>
                    </a:p>
                  </a:txBody>
                  <a:tcPr marL="96819" marR="9681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0</a:t>
                      </a: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0</a:t>
                      </a: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0</a:t>
                      </a:r>
                    </a:p>
                  </a:txBody>
                  <a:tcPr marL="96819" marR="9681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5</a:t>
                      </a: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0.087</a:t>
                      </a: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0.087</a:t>
                      </a:r>
                    </a:p>
                  </a:txBody>
                  <a:tcPr marL="96819" marR="9681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10</a:t>
                      </a: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0.174</a:t>
                      </a: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0.176</a:t>
                      </a:r>
                    </a:p>
                  </a:txBody>
                  <a:tcPr marL="96819" marR="9681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20</a:t>
                      </a: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0.342</a:t>
                      </a: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0.346</a:t>
                      </a:r>
                    </a:p>
                  </a:txBody>
                  <a:tcPr marL="96819" marR="9681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30</a:t>
                      </a: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0.500</a:t>
                      </a: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0.577</a:t>
                      </a:r>
                    </a:p>
                  </a:txBody>
                  <a:tcPr marL="96819" marR="9681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40</a:t>
                      </a: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0.643</a:t>
                      </a: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0.839</a:t>
                      </a:r>
                    </a:p>
                  </a:txBody>
                  <a:tcPr marL="96819" marR="9681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50</a:t>
                      </a: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0.766</a:t>
                      </a:r>
                    </a:p>
                  </a:txBody>
                  <a:tcPr marL="96819" marR="9681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Symbol" pitchFamily="18" charset="2"/>
                        <a:buNone/>
                        <a:tabLst/>
                      </a:pPr>
                      <a:r>
                        <a:rPr kumimoji="0" lang="en-US" sz="2800" b="0" i="0" u="none" strike="noStrike" cap="none" spc="0" normalizeH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+mj-lt"/>
                        </a:rPr>
                        <a:t>1.192</a:t>
                      </a:r>
                    </a:p>
                  </a:txBody>
                  <a:tcPr marL="96819" marR="9681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Governing Equation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3581400"/>
            <a:ext cx="8229600" cy="28194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4000" dirty="0"/>
              <a:t>dh/</a:t>
            </a:r>
            <a:r>
              <a:rPr lang="en-US" sz="4000" dirty="0" err="1"/>
              <a:t>dy</a:t>
            </a:r>
            <a:r>
              <a:rPr lang="en-US" sz="4000" dirty="0"/>
              <a:t> = 0</a:t>
            </a:r>
          </a:p>
          <a:p>
            <a:pPr marL="457200" lvl="1" indent="0">
              <a:buNone/>
            </a:pPr>
            <a:r>
              <a:rPr lang="en-US" sz="4000" dirty="0" err="1"/>
              <a:t>q</a:t>
            </a:r>
            <a:r>
              <a:rPr lang="en-US" sz="4000" baseline="-25000" dirty="0" err="1"/>
              <a:t>y</a:t>
            </a:r>
            <a:r>
              <a:rPr lang="en-US" sz="4000" dirty="0"/>
              <a:t> =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1676400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The Dupuit assumptions alter the governing equation.  Since the hydraulic gradient is constant along a vertical line: 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flownets</Template>
  <TotalTime>1276</TotalTime>
  <Words>647</Words>
  <Application>Microsoft Office PowerPoint</Application>
  <PresentationFormat>On-screen Show (4:3)</PresentationFormat>
  <Paragraphs>156</Paragraphs>
  <Slides>33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Cambria Math</vt:lpstr>
      <vt:lpstr>Corbel</vt:lpstr>
      <vt:lpstr>Symbol</vt:lpstr>
      <vt:lpstr>Times New Roman</vt:lpstr>
      <vt:lpstr>Wingdings</vt:lpstr>
      <vt:lpstr>Wingdings 2</vt:lpstr>
      <vt:lpstr>Wingdings 3</vt:lpstr>
      <vt:lpstr>Module</vt:lpstr>
      <vt:lpstr>Visio</vt:lpstr>
      <vt:lpstr>Equation</vt:lpstr>
      <vt:lpstr>Analytical Solutions - 2D Profile Modeling</vt:lpstr>
      <vt:lpstr>2D Profile Models</vt:lpstr>
      <vt:lpstr>Analytical Solutions</vt:lpstr>
      <vt:lpstr>Dupuit Assumptions</vt:lpstr>
      <vt:lpstr>1. The exit point coincides with the tail water </vt:lpstr>
      <vt:lpstr>2. The hydraulic gradient is constant along a vertical line </vt:lpstr>
      <vt:lpstr>3. The hydraulic gradient is equal to the slope of the free surface </vt:lpstr>
      <vt:lpstr>Comparison</vt:lpstr>
      <vt:lpstr>Governing Equation</vt:lpstr>
      <vt:lpstr>Governing Equation, cont.</vt:lpstr>
      <vt:lpstr>Governing Equation, cont.</vt:lpstr>
      <vt:lpstr>Governing Equation, cont.</vt:lpstr>
      <vt:lpstr>Governing Equation, cont.</vt:lpstr>
      <vt:lpstr>Flow Through a Rectangular Section of Soil</vt:lpstr>
      <vt:lpstr>Flow Through a Rectangular Section </vt:lpstr>
      <vt:lpstr>Rectangular Section, cont.</vt:lpstr>
      <vt:lpstr>Rectangular Section, cont.</vt:lpstr>
      <vt:lpstr>Rectangular Section, cont.</vt:lpstr>
      <vt:lpstr>Rectangular Section, cont.</vt:lpstr>
      <vt:lpstr>Rectangular Section, cont.</vt:lpstr>
      <vt:lpstr>Infiltration/Evaporation</vt:lpstr>
      <vt:lpstr>Infiltration/Evaporation, cont.</vt:lpstr>
      <vt:lpstr>Infiltration/Evaporation, cont.</vt:lpstr>
      <vt:lpstr>Confined Flow</vt:lpstr>
      <vt:lpstr>Applications</vt:lpstr>
      <vt:lpstr>Seepage Through an Earth Dam</vt:lpstr>
      <vt:lpstr>Seepage Through an Earth Dam</vt:lpstr>
      <vt:lpstr>Assumptions</vt:lpstr>
      <vt:lpstr>Earth Dam, cont.</vt:lpstr>
      <vt:lpstr>Earth Dam, cont.</vt:lpstr>
      <vt:lpstr>Earth Dam, cont.</vt:lpstr>
      <vt:lpstr>Earth Dam, cont.</vt:lpstr>
      <vt:lpstr>Example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Profile Modeling</dc:title>
  <dc:creator>Norm Jones</dc:creator>
  <cp:lastModifiedBy>Norm Jones</cp:lastModifiedBy>
  <cp:revision>90</cp:revision>
  <cp:lastPrinted>2017-01-26T18:24:18Z</cp:lastPrinted>
  <dcterms:created xsi:type="dcterms:W3CDTF">2003-03-11T18:01:56Z</dcterms:created>
  <dcterms:modified xsi:type="dcterms:W3CDTF">2025-01-17T00:22:19Z</dcterms:modified>
</cp:coreProperties>
</file>