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5"/>
  </p:notesMasterIdLst>
  <p:handoutMasterIdLst>
    <p:handoutMasterId r:id="rId26"/>
  </p:handoutMasterIdLst>
  <p:sldIdLst>
    <p:sldId id="256" r:id="rId2"/>
    <p:sldId id="307" r:id="rId3"/>
    <p:sldId id="282" r:id="rId4"/>
    <p:sldId id="285" r:id="rId5"/>
    <p:sldId id="283" r:id="rId6"/>
    <p:sldId id="287" r:id="rId7"/>
    <p:sldId id="288" r:id="rId8"/>
    <p:sldId id="309" r:id="rId9"/>
    <p:sldId id="289" r:id="rId10"/>
    <p:sldId id="306" r:id="rId11"/>
    <p:sldId id="291" r:id="rId12"/>
    <p:sldId id="292" r:id="rId13"/>
    <p:sldId id="293" r:id="rId14"/>
    <p:sldId id="294" r:id="rId15"/>
    <p:sldId id="295" r:id="rId16"/>
    <p:sldId id="308" r:id="rId17"/>
    <p:sldId id="296" r:id="rId18"/>
    <p:sldId id="297" r:id="rId19"/>
    <p:sldId id="298" r:id="rId20"/>
    <p:sldId id="299" r:id="rId21"/>
    <p:sldId id="300" r:id="rId22"/>
    <p:sldId id="301" r:id="rId23"/>
    <p:sldId id="302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663300"/>
    <a:srgbClr val="00FF00"/>
    <a:srgbClr val="FF0000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t" anchorCtr="0" compatLnSpc="1">
            <a:prstTxWarp prst="textNoShape">
              <a:avLst/>
            </a:prstTxWarp>
          </a:bodyPr>
          <a:lstStyle>
            <a:lvl1pPr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1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t" anchorCtr="0" compatLnSpc="1">
            <a:prstTxWarp prst="textNoShape">
              <a:avLst/>
            </a:prstTxWarp>
          </a:bodyPr>
          <a:lstStyle>
            <a:lvl1pPr algn="r"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b" anchorCtr="0" compatLnSpc="1">
            <a:prstTxWarp prst="textNoShape">
              <a:avLst/>
            </a:prstTxWarp>
          </a:bodyPr>
          <a:lstStyle>
            <a:lvl1pPr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1" tIns="48319" rIns="96641" bIns="48319" numCol="1" anchor="b" anchorCtr="0" compatLnSpc="1">
            <a:prstTxWarp prst="textNoShape">
              <a:avLst/>
            </a:prstTxWarp>
          </a:bodyPr>
          <a:lstStyle>
            <a:lvl1pPr algn="r" defTabSz="96666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A01B6B9-71D0-45C5-B73B-3B9712CBF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5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pPr>
              <a:defRPr/>
            </a:pPr>
            <a:fld id="{489873A6-88A0-4EB7-9BA0-4CD5AB153EAE}" type="datetimeFigureOut">
              <a:rPr lang="en-US"/>
              <a:pPr>
                <a:defRPr/>
              </a:pPr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2188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9" y="4560890"/>
            <a:ext cx="5851525" cy="431958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pPr>
              <a:defRPr/>
            </a:pPr>
            <a:fld id="{F1A0C48C-EB26-44BD-8388-59D2AB76CE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3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5F101-1F5B-4BD5-B367-4FA50DAC97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448C7-BB34-4103-BB01-CD7BB0B2D4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0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3809-E76F-40F2-A3EE-CB17D8815A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0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9DF8A-24CB-4D7D-A8F5-5937A6349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189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7DEDE-7808-4D73-8B94-F839D37B36E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0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B9FC6-21D2-4C9C-ACF6-7EEDCFB10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1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C7CA-D352-44F6-91CE-6EAE96CED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1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D77DB-AD5B-47C0-BA07-B4952E2B9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F8F7D-5D90-458B-9F76-B2678667DD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8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B82CD-3769-421D-9916-C4F0295C4B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3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3F92A-061A-4E83-BB30-3CC5000222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2F876B-A07C-4ADD-8C10-14141A511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99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8A59DF8A-24CB-4D7D-A8F5-5937A63494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6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The Finite Difference Method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Part 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Material Boundaries, cont.</a:t>
            </a:r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4" name="Rectangle 7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5" name="Rectangle 41"/>
          <p:cNvSpPr>
            <a:spLocks noChangeArrowheads="1"/>
          </p:cNvSpPr>
          <p:nvPr/>
        </p:nvSpPr>
        <p:spPr bwMode="auto">
          <a:xfrm>
            <a:off x="990600" y="1902768"/>
            <a:ext cx="420820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>
                <a:latin typeface="+mj-lt"/>
                <a:cs typeface="Times New Roman" pitchFamily="18" charset="0"/>
              </a:rPr>
              <a:t>Introduce two imaginary nodes:</a:t>
            </a:r>
          </a:p>
        </p:txBody>
      </p:sp>
      <p:sp>
        <p:nvSpPr>
          <p:cNvPr id="38" name="Line 9"/>
          <p:cNvSpPr>
            <a:spLocks noChangeShapeType="1"/>
          </p:cNvSpPr>
          <p:nvPr/>
        </p:nvSpPr>
        <p:spPr bwMode="auto">
          <a:xfrm>
            <a:off x="1143000" y="41148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" name="Line 14"/>
          <p:cNvSpPr>
            <a:spLocks noChangeShapeType="1"/>
          </p:cNvSpPr>
          <p:nvPr/>
        </p:nvSpPr>
        <p:spPr bwMode="auto">
          <a:xfrm flipH="1">
            <a:off x="2689225" y="3048000"/>
            <a:ext cx="0" cy="19812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" name="Rectangle 19"/>
          <p:cNvSpPr>
            <a:spLocks noChangeArrowheads="1"/>
          </p:cNvSpPr>
          <p:nvPr/>
        </p:nvSpPr>
        <p:spPr bwMode="auto">
          <a:xfrm>
            <a:off x="2868613" y="37560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1282700" y="36703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4240213" y="36703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2608263" y="4022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4073525" y="4022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1143000" y="40227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" name="Rectangle 12"/>
          <p:cNvSpPr>
            <a:spLocks noChangeArrowheads="1"/>
          </p:cNvSpPr>
          <p:nvPr/>
        </p:nvSpPr>
        <p:spPr bwMode="auto">
          <a:xfrm>
            <a:off x="2608263" y="49974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" name="Rectangle 13"/>
          <p:cNvSpPr>
            <a:spLocks noChangeArrowheads="1"/>
          </p:cNvSpPr>
          <p:nvPr/>
        </p:nvSpPr>
        <p:spPr bwMode="auto">
          <a:xfrm>
            <a:off x="2597150" y="29718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2792413" y="2874963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49" name="Rectangle 21"/>
          <p:cNvSpPr>
            <a:spLocks noChangeArrowheads="1"/>
          </p:cNvSpPr>
          <p:nvPr/>
        </p:nvSpPr>
        <p:spPr bwMode="auto">
          <a:xfrm>
            <a:off x="2816225" y="5040313"/>
            <a:ext cx="384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r>
              <a:rPr lang="en-US" i="1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  <a:endParaRPr lang="en-US" baseline="-2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2130425" y="3352800"/>
            <a:ext cx="44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2146300" y="4354513"/>
            <a:ext cx="44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52" name="Rectangle 27"/>
          <p:cNvSpPr>
            <a:spLocks noChangeArrowheads="1"/>
          </p:cNvSpPr>
          <p:nvPr/>
        </p:nvSpPr>
        <p:spPr bwMode="auto">
          <a:xfrm>
            <a:off x="1314450" y="45720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k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53" name="Rectangle 28"/>
          <p:cNvSpPr>
            <a:spLocks noChangeArrowheads="1"/>
          </p:cNvSpPr>
          <p:nvPr/>
        </p:nvSpPr>
        <p:spPr bwMode="auto">
          <a:xfrm>
            <a:off x="1314450" y="2819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k</a:t>
            </a:r>
            <a:r>
              <a:rPr lang="en-US" baseline="-25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5410200" y="41148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6962775" y="2151063"/>
            <a:ext cx="0" cy="384016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" name="Rectangle 19"/>
          <p:cNvSpPr>
            <a:spLocks noChangeArrowheads="1"/>
          </p:cNvSpPr>
          <p:nvPr/>
        </p:nvSpPr>
        <p:spPr bwMode="auto">
          <a:xfrm>
            <a:off x="7135813" y="37560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549900" y="36703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8507413" y="36703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6875463" y="4022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" name="Rectangle 10"/>
          <p:cNvSpPr>
            <a:spLocks noChangeArrowheads="1"/>
          </p:cNvSpPr>
          <p:nvPr/>
        </p:nvSpPr>
        <p:spPr bwMode="auto">
          <a:xfrm>
            <a:off x="8340725" y="4022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5410200" y="40227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2" name="Rectangle 12"/>
          <p:cNvSpPr>
            <a:spLocks noChangeArrowheads="1"/>
          </p:cNvSpPr>
          <p:nvPr/>
        </p:nvSpPr>
        <p:spPr bwMode="auto">
          <a:xfrm>
            <a:off x="6875463" y="59118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6864350" y="21177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" name="Rectangle 20"/>
          <p:cNvSpPr>
            <a:spLocks noChangeArrowheads="1"/>
          </p:cNvSpPr>
          <p:nvPr/>
        </p:nvSpPr>
        <p:spPr bwMode="auto">
          <a:xfrm>
            <a:off x="7059613" y="2020888"/>
            <a:ext cx="407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r>
              <a:rPr lang="en-US" i="1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  <a:endParaRPr lang="en-US" baseline="-25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5" name="Rectangle 21"/>
          <p:cNvSpPr>
            <a:spLocks noChangeArrowheads="1"/>
          </p:cNvSpPr>
          <p:nvPr/>
        </p:nvSpPr>
        <p:spPr bwMode="auto">
          <a:xfrm>
            <a:off x="7083425" y="5878513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6397625" y="2971800"/>
            <a:ext cx="44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67" name="Rectangle 23"/>
          <p:cNvSpPr>
            <a:spLocks noChangeArrowheads="1"/>
          </p:cNvSpPr>
          <p:nvPr/>
        </p:nvSpPr>
        <p:spPr bwMode="auto">
          <a:xfrm>
            <a:off x="6413500" y="4887913"/>
            <a:ext cx="44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68" name="Rectangle 27"/>
          <p:cNvSpPr>
            <a:spLocks noChangeArrowheads="1"/>
          </p:cNvSpPr>
          <p:nvPr/>
        </p:nvSpPr>
        <p:spPr bwMode="auto">
          <a:xfrm>
            <a:off x="5581650" y="45720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k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69" name="Rectangle 28"/>
          <p:cNvSpPr>
            <a:spLocks noChangeArrowheads="1"/>
          </p:cNvSpPr>
          <p:nvPr/>
        </p:nvSpPr>
        <p:spPr bwMode="auto">
          <a:xfrm>
            <a:off x="5581650" y="28194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k</a:t>
            </a:r>
            <a:r>
              <a:rPr lang="en-US" baseline="-25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Material Boundaries, cont.</a:t>
            </a:r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447800" y="1978532"/>
            <a:ext cx="261962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For material 1:</a:t>
            </a:r>
            <a:endParaRPr lang="en-US" sz="3200" dirty="0">
              <a:latin typeface="+mj-lt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1447800" y="4167694"/>
            <a:ext cx="2645276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>
                <a:latin typeface="+mj-lt"/>
                <a:cs typeface="Times New Roman" pitchFamily="18" charset="0"/>
              </a:rPr>
              <a:t>For material 2:</a:t>
            </a:r>
            <a:endParaRPr lang="en-US" sz="3200">
              <a:latin typeface="+mj-lt"/>
            </a:endParaRPr>
          </a:p>
        </p:txBody>
      </p:sp>
      <p:graphicFrame>
        <p:nvGraphicFramePr>
          <p:cNvPr id="27650" name="Object 5"/>
          <p:cNvGraphicFramePr>
            <a:graphicFrameLocks noChangeAspect="1"/>
          </p:cNvGraphicFramePr>
          <p:nvPr/>
        </p:nvGraphicFramePr>
        <p:xfrm>
          <a:off x="1981200" y="2743200"/>
          <a:ext cx="54054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680" imgH="444240" progId="Equation.3">
                  <p:embed/>
                </p:oleObj>
              </mc:Choice>
              <mc:Fallback>
                <p:oleObj name="Equation" r:id="rId2" imgW="242568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2743200"/>
                        <a:ext cx="54054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"/>
          <p:cNvGraphicFramePr>
            <a:graphicFrameLocks noChangeAspect="1"/>
          </p:cNvGraphicFramePr>
          <p:nvPr/>
        </p:nvGraphicFramePr>
        <p:xfrm>
          <a:off x="1981200" y="4978400"/>
          <a:ext cx="54054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44240" progId="Equation.3">
                  <p:embed/>
                </p:oleObj>
              </mc:Choice>
              <mc:Fallback>
                <p:oleObj name="Equation" r:id="rId4" imgW="248904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81200" y="4978400"/>
                        <a:ext cx="5405438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Material Boundaries, cont.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838200" y="2055168"/>
            <a:ext cx="54409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Flow rate in the vertical direction is equal:</a:t>
            </a:r>
            <a:endParaRPr lang="en-US" dirty="0">
              <a:latin typeface="+mj-lt"/>
            </a:endParaRPr>
          </a:p>
        </p:txBody>
      </p:sp>
      <p:graphicFrame>
        <p:nvGraphicFramePr>
          <p:cNvPr id="28674" name="Object 5"/>
          <p:cNvGraphicFramePr>
            <a:graphicFrameLocks noChangeAspect="1"/>
          </p:cNvGraphicFramePr>
          <p:nvPr/>
        </p:nvGraphicFramePr>
        <p:xfrm>
          <a:off x="1524000" y="3057525"/>
          <a:ext cx="19050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53800" progId="Equation.3">
                  <p:embed/>
                </p:oleObj>
              </mc:Choice>
              <mc:Fallback>
                <p:oleObj name="Equation" r:id="rId2" imgW="78732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3057525"/>
                        <a:ext cx="19050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1524000" y="4486275"/>
          <a:ext cx="37941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431640" progId="Equation.3">
                  <p:embed/>
                </p:oleObj>
              </mc:Choice>
              <mc:Fallback>
                <p:oleObj name="Equation" r:id="rId4" imgW="1638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4486275"/>
                        <a:ext cx="37941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Material Boundaries, cont.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09600" y="1778427"/>
            <a:ext cx="75438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These three equations can be used to eliminate the two imaginary nodes and reduce to one equation.</a:t>
            </a:r>
            <a:endParaRPr lang="en-US" dirty="0">
              <a:latin typeface="+mj-lt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0" y="39624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698" name="Object 6"/>
          <p:cNvGraphicFramePr>
            <a:graphicFrameLocks noChangeAspect="1"/>
          </p:cNvGraphicFramePr>
          <p:nvPr/>
        </p:nvGraphicFramePr>
        <p:xfrm>
          <a:off x="1219200" y="2867025"/>
          <a:ext cx="41735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482400" progId="Equation.3">
                  <p:embed/>
                </p:oleObj>
              </mc:Choice>
              <mc:Fallback>
                <p:oleObj name="Equation" r:id="rId2" imgW="232380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219200" y="2867025"/>
                        <a:ext cx="41735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1828800" y="3886200"/>
          <a:ext cx="36576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469800" progId="Equation.3">
                  <p:embed/>
                </p:oleObj>
              </mc:Choice>
              <mc:Fallback>
                <p:oleObj name="Equation" r:id="rId4" imgW="20062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3886200"/>
                        <a:ext cx="36576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286000" y="5045075"/>
          <a:ext cx="49545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507960" progId="Equation.3">
                  <p:embed/>
                </p:oleObj>
              </mc:Choice>
              <mc:Fallback>
                <p:oleObj name="Equation" r:id="rId6" imgW="3060360" imgH="507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286000" y="5045075"/>
                        <a:ext cx="4954588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Material Boundaries, cont.</a:t>
            </a: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auto">
          <a:xfrm>
            <a:off x="0" y="22955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990600" y="2054732"/>
            <a:ext cx="3746538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If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 =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 and 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 err="1">
                <a:latin typeface="+mj-lt"/>
                <a:cs typeface="Times New Roman" pitchFamily="18" charset="0"/>
              </a:rPr>
              <a:t>x</a:t>
            </a:r>
            <a:r>
              <a:rPr lang="en-US" sz="3200" dirty="0">
                <a:latin typeface="+mj-lt"/>
                <a:cs typeface="Times New Roman" pitchFamily="18" charset="0"/>
              </a:rPr>
              <a:t> = 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sz="3200" dirty="0" err="1">
                <a:latin typeface="+mj-lt"/>
                <a:cs typeface="Times New Roman" pitchFamily="18" charset="0"/>
              </a:rPr>
              <a:t>y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  <a:endParaRPr lang="en-US" sz="3200" dirty="0">
              <a:latin typeface="+mj-lt"/>
            </a:endParaRPr>
          </a:p>
        </p:txBody>
      </p:sp>
      <p:graphicFrame>
        <p:nvGraphicFramePr>
          <p:cNvPr id="30722" name="Object 4"/>
          <p:cNvGraphicFramePr>
            <a:graphicFrameLocks noChangeAspect="1"/>
          </p:cNvGraphicFramePr>
          <p:nvPr/>
        </p:nvGraphicFramePr>
        <p:xfrm>
          <a:off x="1371600" y="3276600"/>
          <a:ext cx="592534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482400" progId="Equation.3">
                  <p:embed/>
                </p:oleObj>
              </mc:Choice>
              <mc:Fallback>
                <p:oleObj name="Equation" r:id="rId2" imgW="250164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3276600"/>
                        <a:ext cx="5925344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Techiques for Solving Equations</a:t>
            </a:r>
          </a:p>
        </p:txBody>
      </p:sp>
      <p:sp>
        <p:nvSpPr>
          <p:cNvPr id="52227" name="Rectangle 5"/>
          <p:cNvSpPr>
            <a:spLocks noChangeArrowheads="1"/>
          </p:cNvSpPr>
          <p:nvPr/>
        </p:nvSpPr>
        <p:spPr bwMode="auto">
          <a:xfrm>
            <a:off x="990600" y="1842007"/>
            <a:ext cx="2492990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(1) Relaxation</a:t>
            </a:r>
            <a:endParaRPr lang="en-US" sz="3200" dirty="0">
              <a:latin typeface="+mj-lt"/>
            </a:endParaRPr>
          </a:p>
        </p:txBody>
      </p:sp>
      <p:sp>
        <p:nvSpPr>
          <p:cNvPr id="52228" name="Rectangle 8"/>
          <p:cNvSpPr>
            <a:spLocks noChangeArrowheads="1"/>
          </p:cNvSpPr>
          <p:nvPr/>
        </p:nvSpPr>
        <p:spPr bwMode="auto">
          <a:xfrm>
            <a:off x="1066800" y="2971800"/>
            <a:ext cx="1936749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latin typeface="+mj-lt"/>
                <a:cs typeface="Times New Roman" pitchFamily="18" charset="0"/>
              </a:rPr>
              <a:t>Sample node:</a:t>
            </a:r>
          </a:p>
        </p:txBody>
      </p:sp>
      <p:sp>
        <p:nvSpPr>
          <p:cNvPr id="52229" name="Text Box 25"/>
          <p:cNvSpPr txBox="1">
            <a:spLocks noChangeArrowheads="1"/>
          </p:cNvSpPr>
          <p:nvPr/>
        </p:nvSpPr>
        <p:spPr bwMode="auto">
          <a:xfrm>
            <a:off x="5105400" y="5105400"/>
            <a:ext cx="3429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>
                <a:latin typeface="Arial" pitchFamily="34" charset="0"/>
                <a:cs typeface="Arial" pitchFamily="34" charset="0"/>
              </a:rPr>
              <a:t>l</a:t>
            </a:r>
            <a:r>
              <a:rPr lang="en-US">
                <a:latin typeface="Arial" pitchFamily="34" charset="0"/>
                <a:cs typeface="Arial" pitchFamily="34" charset="0"/>
              </a:rPr>
              <a:t>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 - 4h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= 0</a:t>
            </a: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590800" y="43434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148138" y="2803525"/>
            <a:ext cx="1587" cy="308133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316413" y="40005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257675" y="2466975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257675" y="5830888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730500" y="391477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688013" y="3914775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056063" y="42672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521325" y="42672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2590800" y="4267200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056063" y="5756221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4044950" y="273533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AA8C7-B379-721E-54AF-350F2B86D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Techniques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1A77D-5812-5293-562A-3C3387EF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2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Relaxation, cont.</a:t>
            </a:r>
          </a:p>
        </p:txBody>
      </p:sp>
      <p:sp>
        <p:nvSpPr>
          <p:cNvPr id="53251" name="Rectangle 6"/>
          <p:cNvSpPr>
            <a:spLocks noChangeArrowheads="1"/>
          </p:cNvSpPr>
          <p:nvPr/>
        </p:nvSpPr>
        <p:spPr bwMode="auto">
          <a:xfrm>
            <a:off x="457200" y="1676400"/>
            <a:ext cx="7620000" cy="32316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  <a:defRPr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Steps:</a:t>
            </a:r>
          </a:p>
          <a:p>
            <a:pPr eaLnBrk="1" hangingPunct="1">
              <a:tabLst>
                <a:tab pos="2679700" algn="l"/>
                <a:tab pos="4800600" algn="l"/>
              </a:tabLst>
              <a:defRPr/>
            </a:pPr>
            <a:endParaRPr lang="en-US" sz="2800" dirty="0">
              <a:solidFill>
                <a:srgbClr val="FF0000"/>
              </a:solidFill>
              <a:latin typeface="+mj-lt"/>
            </a:endParaRPr>
          </a:p>
          <a:p>
            <a:pPr marL="514350" indent="-51435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First, assume heads for all nodes where the heads are unknown.</a:t>
            </a:r>
          </a:p>
          <a:p>
            <a:pPr marL="514350" indent="-51435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endParaRPr lang="en-US" sz="2800" dirty="0">
              <a:latin typeface="+mj-lt"/>
            </a:endParaRPr>
          </a:p>
          <a:p>
            <a:pPr marL="514350" indent="-51435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r>
              <a:rPr lang="en-US" sz="2800" dirty="0">
                <a:latin typeface="+mj-lt"/>
                <a:cs typeface="Times New Roman" pitchFamily="18" charset="0"/>
              </a:rPr>
              <a:t>For an assumed set of </a:t>
            </a:r>
            <a:r>
              <a:rPr lang="en-US" sz="2800" dirty="0" err="1">
                <a:latin typeface="+mj-lt"/>
                <a:cs typeface="Times New Roman" pitchFamily="18" charset="0"/>
              </a:rPr>
              <a:t>h's</a:t>
            </a:r>
            <a:r>
              <a:rPr lang="en-US" sz="2800" dirty="0">
                <a:latin typeface="+mj-lt"/>
                <a:cs typeface="Times New Roman" pitchFamily="18" charset="0"/>
              </a:rPr>
              <a:t>:</a:t>
            </a:r>
          </a:p>
          <a:p>
            <a:pPr>
              <a:tabLst>
                <a:tab pos="2679700" algn="l"/>
                <a:tab pos="4800600" algn="l"/>
              </a:tabLst>
              <a:defRPr/>
            </a:pP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5029200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2679700" algn="l"/>
                <a:tab pos="4800600" algn="l"/>
              </a:tabLst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</a:t>
            </a:r>
            <a:r>
              <a:rPr lang="en-US" sz="2800" baseline="-30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2800" baseline="-300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2800" baseline="-30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- 4h</a:t>
            </a:r>
            <a:r>
              <a:rPr lang="en-US" sz="2800" baseline="-30000" dirty="0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i</a:t>
            </a:r>
            <a:endParaRPr lang="en-US" sz="2800" baseline="-300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679700" algn="l"/>
                <a:tab pos="4800600" algn="l"/>
              </a:tabLst>
              <a:defRPr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2679700" algn="l"/>
                <a:tab pos="4800600" algn="l"/>
              </a:tabLst>
              <a:defRPr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2800" baseline="-30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= residual (error)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Relaxation, cont.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762000" y="1752600"/>
            <a:ext cx="7620000" cy="16922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  <a:defRPr/>
            </a:pP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Steps, cont:</a:t>
            </a:r>
          </a:p>
          <a:p>
            <a:pPr eaLnBrk="1" hangingPunct="1">
              <a:tabLst>
                <a:tab pos="2679700" algn="l"/>
                <a:tab pos="4800600" algn="l"/>
              </a:tabLst>
              <a:defRPr/>
            </a:pPr>
            <a:endParaRPr lang="en-US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+mj-lt"/>
              <a:buAutoNum type="alphaLcParenR" startAt="3"/>
              <a:tabLst>
                <a:tab pos="2679700" algn="l"/>
                <a:tab pos="4800600" algn="l"/>
              </a:tabLst>
              <a:defRPr/>
            </a:pPr>
            <a:r>
              <a:rPr lang="en-US" dirty="0">
                <a:latin typeface="+mj-lt"/>
                <a:cs typeface="Times New Roman" pitchFamily="18" charset="0"/>
              </a:rPr>
              <a:t>Examine the residual and find the node with the largest residual.  Adjust the head at that node.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0" name="Rectangle 7"/>
          <p:cNvSpPr>
            <a:spLocks noChangeArrowheads="1"/>
          </p:cNvSpPr>
          <p:nvPr/>
        </p:nvSpPr>
        <p:spPr bwMode="auto">
          <a:xfrm>
            <a:off x="762000" y="4543425"/>
            <a:ext cx="67818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57200" indent="-457200">
              <a:buFont typeface="Corbel" pitchFamily="34" charset="0"/>
              <a:buAutoNum type="alphaLcParenR" startAt="4"/>
            </a:pPr>
            <a:r>
              <a:rPr lang="en-US" dirty="0" err="1">
                <a:latin typeface="+mj-lt"/>
                <a:cs typeface="Times New Roman" pitchFamily="18" charset="0"/>
              </a:rPr>
              <a:t>Recompute</a:t>
            </a:r>
            <a:r>
              <a:rPr lang="en-US" dirty="0">
                <a:latin typeface="+mj-lt"/>
                <a:cs typeface="Times New Roman" pitchFamily="18" charset="0"/>
              </a:rPr>
              <a:t> the residuals of the nodes surrounding the node you just changed.</a:t>
            </a:r>
          </a:p>
          <a:p>
            <a:pPr marL="457200" indent="-457200">
              <a:buFont typeface="Corbel" pitchFamily="34" charset="0"/>
              <a:buAutoNum type="alphaLcParenR" startAt="4"/>
            </a:pPr>
            <a:endParaRPr lang="en-US" dirty="0">
              <a:latin typeface="+mj-lt"/>
              <a:cs typeface="Times New Roman" pitchFamily="18" charset="0"/>
            </a:endParaRPr>
          </a:p>
          <a:p>
            <a:pPr marL="457200" indent="-457200">
              <a:buFont typeface="Corbel" pitchFamily="34" charset="0"/>
              <a:buAutoNum type="alphaLcParenR" startAt="4"/>
            </a:pPr>
            <a:r>
              <a:rPr lang="en-US" dirty="0">
                <a:latin typeface="+mj-lt"/>
                <a:cs typeface="Times New Roman" pitchFamily="18" charset="0"/>
              </a:rPr>
              <a:t>Repeat steps c and d until residuals are small.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1524000" y="3505200"/>
          <a:ext cx="3048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93480" progId="Equation.3">
                  <p:embed/>
                </p:oleObj>
              </mc:Choice>
              <mc:Fallback>
                <p:oleObj name="Equation" r:id="rId2" imgW="14983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3505200"/>
                        <a:ext cx="3048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Solution Techniques, cont.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066800" y="1909763"/>
            <a:ext cx="2257425" cy="5794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 dirty="0">
                <a:latin typeface="+mj-lt"/>
                <a:cs typeface="Times New Roman" pitchFamily="18" charset="0"/>
              </a:rPr>
              <a:t>(2) Iteration</a:t>
            </a: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1219200" y="3556000"/>
            <a:ext cx="7543800" cy="2954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rPr>
              <a:t>Procedure:</a:t>
            </a:r>
          </a:p>
          <a:p>
            <a:pPr eaLnBrk="1" hangingPunct="1">
              <a:tabLst>
                <a:tab pos="2679700" algn="l"/>
                <a:tab pos="4800600" algn="l"/>
              </a:tabLst>
              <a:defRPr/>
            </a:pPr>
            <a:endParaRPr lang="en-US" sz="14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r>
              <a:rPr lang="en-US" dirty="0">
                <a:latin typeface="+mj-lt"/>
                <a:cs typeface="Times New Roman" pitchFamily="18" charset="0"/>
              </a:rPr>
              <a:t>Assume values for the heads at each node where the head is unknown.</a:t>
            </a:r>
          </a:p>
          <a:p>
            <a:pPr marL="342900" indent="-34290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endParaRPr lang="en-US" sz="1400" dirty="0">
              <a:latin typeface="+mj-lt"/>
            </a:endParaRPr>
          </a:p>
          <a:p>
            <a:pPr marL="457200" indent="-45720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r>
              <a:rPr lang="en-US" dirty="0">
                <a:latin typeface="+mj-lt"/>
                <a:cs typeface="Times New Roman" pitchFamily="18" charset="0"/>
              </a:rPr>
              <a:t>Calculate new heads node by node always using the current value for the head.</a:t>
            </a:r>
          </a:p>
          <a:p>
            <a:pPr marL="342900" indent="-34290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endParaRPr lang="en-US" sz="1400" dirty="0">
              <a:latin typeface="+mj-lt"/>
            </a:endParaRPr>
          </a:p>
          <a:p>
            <a:pPr marL="457200" indent="-457200">
              <a:buFont typeface="+mj-lt"/>
              <a:buAutoNum type="alphaLcParenR"/>
              <a:tabLst>
                <a:tab pos="2679700" algn="l"/>
                <a:tab pos="4800600" algn="l"/>
              </a:tabLst>
              <a:defRPr/>
            </a:pPr>
            <a:r>
              <a:rPr lang="en-US" dirty="0">
                <a:latin typeface="+mj-lt"/>
                <a:cs typeface="Times New Roman" pitchFamily="18" charset="0"/>
              </a:rPr>
              <a:t>Repeat until Dh's are small.</a:t>
            </a:r>
          </a:p>
        </p:txBody>
      </p:sp>
      <p:graphicFrame>
        <p:nvGraphicFramePr>
          <p:cNvPr id="32770" name="Object 7"/>
          <p:cNvGraphicFramePr>
            <a:graphicFrameLocks noChangeAspect="1"/>
          </p:cNvGraphicFramePr>
          <p:nvPr/>
        </p:nvGraphicFramePr>
        <p:xfrm>
          <a:off x="1676400" y="2519363"/>
          <a:ext cx="3048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393480" progId="Equation.3">
                  <p:embed/>
                </p:oleObj>
              </mc:Choice>
              <mc:Fallback>
                <p:oleObj name="Equation" r:id="rId2" imgW="149832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9363"/>
                        <a:ext cx="304800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flow at boundary</a:t>
            </a:r>
          </a:p>
          <a:p>
            <a:r>
              <a:rPr lang="en-US" dirty="0"/>
              <a:t>Anisotropic soil</a:t>
            </a:r>
          </a:p>
          <a:p>
            <a:r>
              <a:rPr lang="en-US" dirty="0"/>
              <a:t>Boundaries between materials (heterogeneous soils)</a:t>
            </a:r>
          </a:p>
          <a:p>
            <a:r>
              <a:rPr lang="en-US" dirty="0"/>
              <a:t>Solution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778094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Solution Techniques, cont.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990600" y="1749932"/>
            <a:ext cx="3302507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(3) Matrix Method</a:t>
            </a:r>
            <a:r>
              <a:rPr lang="en-US" sz="3200" dirty="0">
                <a:latin typeface="+mj-lt"/>
              </a:rPr>
              <a:t> </a:t>
            </a: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25669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1828800" y="6096000"/>
            <a:ext cx="52959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</a:rPr>
              <a:t>Head is unknown at nodes 3, 4, 5, and 6. </a:t>
            </a:r>
          </a:p>
        </p:txBody>
      </p:sp>
      <p:graphicFrame>
        <p:nvGraphicFramePr>
          <p:cNvPr id="33794" name="Object 9"/>
          <p:cNvGraphicFramePr>
            <a:graphicFrameLocks noChangeAspect="1"/>
          </p:cNvGraphicFramePr>
          <p:nvPr/>
        </p:nvGraphicFramePr>
        <p:xfrm>
          <a:off x="1066800" y="2514600"/>
          <a:ext cx="6959600" cy="334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959476" imgH="3343368" progId="Visio.Drawing.11">
                  <p:embed/>
                </p:oleObj>
              </mc:Choice>
              <mc:Fallback>
                <p:oleObj name="Visio" r:id="rId2" imgW="6959476" imgH="3343368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14600"/>
                        <a:ext cx="6959600" cy="334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Matrix Method, cont.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143000" y="1905000"/>
            <a:ext cx="1295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Node 3:</a:t>
            </a:r>
            <a:endParaRPr lang="en-US" dirty="0">
              <a:latin typeface="+mj-lt"/>
            </a:endParaRPr>
          </a:p>
        </p:txBody>
      </p:sp>
      <p:sp>
        <p:nvSpPr>
          <p:cNvPr id="34825" name="Rectangle 10"/>
          <p:cNvSpPr>
            <a:spLocks noChangeArrowheads="1"/>
          </p:cNvSpPr>
          <p:nvPr/>
        </p:nvSpPr>
        <p:spPr bwMode="auto">
          <a:xfrm>
            <a:off x="1143000" y="3579168"/>
            <a:ext cx="1183337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Node 4:</a:t>
            </a:r>
            <a:endParaRPr lang="en-US">
              <a:latin typeface="+mj-lt"/>
            </a:endParaRPr>
          </a:p>
        </p:txBody>
      </p:sp>
      <p:sp>
        <p:nvSpPr>
          <p:cNvPr id="34826" name="Rectangle 11"/>
          <p:cNvSpPr>
            <a:spLocks noChangeArrowheads="1"/>
          </p:cNvSpPr>
          <p:nvPr/>
        </p:nvSpPr>
        <p:spPr bwMode="auto">
          <a:xfrm>
            <a:off x="1143000" y="4415781"/>
            <a:ext cx="117211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Node 5:</a:t>
            </a:r>
            <a:endParaRPr lang="en-US">
              <a:latin typeface="+mj-lt"/>
            </a:endParaRPr>
          </a:p>
        </p:txBody>
      </p:sp>
      <p:sp>
        <p:nvSpPr>
          <p:cNvPr id="34827" name="Rectangle 12"/>
          <p:cNvSpPr>
            <a:spLocks noChangeArrowheads="1"/>
          </p:cNvSpPr>
          <p:nvPr/>
        </p:nvSpPr>
        <p:spPr bwMode="auto">
          <a:xfrm>
            <a:off x="1143000" y="5415906"/>
            <a:ext cx="118654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Node 6:</a:t>
            </a:r>
            <a:endParaRPr lang="en-US">
              <a:latin typeface="+mj-lt"/>
            </a:endParaRPr>
          </a:p>
        </p:txBody>
      </p:sp>
      <p:graphicFrame>
        <p:nvGraphicFramePr>
          <p:cNvPr id="34818" name="Object 7"/>
          <p:cNvGraphicFramePr>
            <a:graphicFrameLocks noChangeAspect="1"/>
          </p:cNvGraphicFramePr>
          <p:nvPr/>
        </p:nvGraphicFramePr>
        <p:xfrm>
          <a:off x="2590800" y="1828800"/>
          <a:ext cx="2517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393480" progId="Equation.3">
                  <p:embed/>
                </p:oleObj>
              </mc:Choice>
              <mc:Fallback>
                <p:oleObj name="Equation" r:id="rId2" imgW="1625400" imgH="393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1828800"/>
                        <a:ext cx="25177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6"/>
          <p:cNvGraphicFramePr>
            <a:graphicFrameLocks noChangeAspect="1"/>
          </p:cNvGraphicFramePr>
          <p:nvPr/>
        </p:nvGraphicFramePr>
        <p:xfrm>
          <a:off x="2590800" y="2667000"/>
          <a:ext cx="2359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393480" progId="Equation.3">
                  <p:embed/>
                </p:oleObj>
              </mc:Choice>
              <mc:Fallback>
                <p:oleObj name="Equation" r:id="rId4" imgW="152388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2667000"/>
                        <a:ext cx="235902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2590800" y="3429000"/>
          <a:ext cx="2362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393480" progId="Equation.3">
                  <p:embed/>
                </p:oleObj>
              </mc:Choice>
              <mc:Fallback>
                <p:oleObj name="Equation" r:id="rId6" imgW="14094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3429000"/>
                        <a:ext cx="23622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2590800" y="4341813"/>
          <a:ext cx="21336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31560" imgH="393480" progId="Equation.3">
                  <p:embed/>
                </p:oleObj>
              </mc:Choice>
              <mc:Fallback>
                <p:oleObj name="Equation" r:id="rId8" imgW="12315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4341813"/>
                        <a:ext cx="21336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"/>
          <p:cNvGraphicFramePr>
            <a:graphicFrameLocks noChangeAspect="1"/>
          </p:cNvGraphicFramePr>
          <p:nvPr/>
        </p:nvGraphicFramePr>
        <p:xfrm>
          <a:off x="2590800" y="5341938"/>
          <a:ext cx="18827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393480" progId="Equation.3">
                  <p:embed/>
                </p:oleObj>
              </mc:Choice>
              <mc:Fallback>
                <p:oleObj name="Equation" r:id="rId10" imgW="12315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590800" y="5341938"/>
                        <a:ext cx="1882775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Matrix Method, cont.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25288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05000" y="5410200"/>
            <a:ext cx="2300288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Arial" pitchFamily="34" charset="0"/>
                <a:cs typeface="Arial" pitchFamily="34" charset="0"/>
              </a:rPr>
              <a:t>[A] {h} = {B}</a:t>
            </a:r>
          </a:p>
        </p:txBody>
      </p:sp>
      <p:graphicFrame>
        <p:nvGraphicFramePr>
          <p:cNvPr id="35842" name="Object 3"/>
          <p:cNvGraphicFramePr>
            <a:graphicFrameLocks noChangeAspect="1"/>
          </p:cNvGraphicFramePr>
          <p:nvPr/>
        </p:nvGraphicFramePr>
        <p:xfrm>
          <a:off x="1828800" y="2060575"/>
          <a:ext cx="4338638" cy="289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1498320" progId="Equation.3">
                  <p:embed/>
                </p:oleObj>
              </mc:Choice>
              <mc:Fallback>
                <p:oleObj name="Equation" r:id="rId2" imgW="2247840" imgH="1498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2060575"/>
                        <a:ext cx="4338638" cy="289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Matrix Method, cont.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990600" y="1826568"/>
            <a:ext cx="65550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Note that the [A] matrix is symmetric and banded.</a:t>
            </a:r>
            <a:endParaRPr lang="en-US" dirty="0">
              <a:latin typeface="+mj-lt"/>
            </a:endParaRPr>
          </a:p>
        </p:txBody>
      </p:sp>
      <p:sp>
        <p:nvSpPr>
          <p:cNvPr id="54276" name="Freeform 5"/>
          <p:cNvSpPr>
            <a:spLocks/>
          </p:cNvSpPr>
          <p:nvPr/>
        </p:nvSpPr>
        <p:spPr bwMode="auto">
          <a:xfrm>
            <a:off x="1524000" y="2895600"/>
            <a:ext cx="304800" cy="2895600"/>
          </a:xfrm>
          <a:custGeom>
            <a:avLst/>
            <a:gdLst>
              <a:gd name="T0" fmla="*/ 2147483647 w 192"/>
              <a:gd name="T1" fmla="*/ 0 h 1824"/>
              <a:gd name="T2" fmla="*/ 0 w 192"/>
              <a:gd name="T3" fmla="*/ 0 h 1824"/>
              <a:gd name="T4" fmla="*/ 0 w 192"/>
              <a:gd name="T5" fmla="*/ 2147483647 h 1824"/>
              <a:gd name="T6" fmla="*/ 2147483647 w 192"/>
              <a:gd name="T7" fmla="*/ 2147483647 h 182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1824"/>
              <a:gd name="T14" fmla="*/ 192 w 192"/>
              <a:gd name="T15" fmla="*/ 1824 h 1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1824">
                <a:moveTo>
                  <a:pt x="192" y="0"/>
                </a:moveTo>
                <a:lnTo>
                  <a:pt x="0" y="0"/>
                </a:lnTo>
                <a:lnTo>
                  <a:pt x="0" y="1824"/>
                </a:lnTo>
                <a:lnTo>
                  <a:pt x="192" y="1824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7" name="Freeform 6"/>
          <p:cNvSpPr>
            <a:spLocks/>
          </p:cNvSpPr>
          <p:nvPr/>
        </p:nvSpPr>
        <p:spPr bwMode="auto">
          <a:xfrm flipH="1">
            <a:off x="4648200" y="2895600"/>
            <a:ext cx="304800" cy="2895600"/>
          </a:xfrm>
          <a:custGeom>
            <a:avLst/>
            <a:gdLst>
              <a:gd name="T0" fmla="*/ 2147483647 w 192"/>
              <a:gd name="T1" fmla="*/ 0 h 1824"/>
              <a:gd name="T2" fmla="*/ 0 w 192"/>
              <a:gd name="T3" fmla="*/ 0 h 1824"/>
              <a:gd name="T4" fmla="*/ 0 w 192"/>
              <a:gd name="T5" fmla="*/ 2147483647 h 1824"/>
              <a:gd name="T6" fmla="*/ 2147483647 w 192"/>
              <a:gd name="T7" fmla="*/ 2147483647 h 182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1824"/>
              <a:gd name="T14" fmla="*/ 192 w 192"/>
              <a:gd name="T15" fmla="*/ 1824 h 1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1824">
                <a:moveTo>
                  <a:pt x="192" y="0"/>
                </a:moveTo>
                <a:lnTo>
                  <a:pt x="0" y="0"/>
                </a:lnTo>
                <a:lnTo>
                  <a:pt x="0" y="1824"/>
                </a:lnTo>
                <a:lnTo>
                  <a:pt x="192" y="1824"/>
                </a:lnTo>
              </a:path>
            </a:pathLst>
          </a:cu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8" name="Line 7"/>
          <p:cNvSpPr>
            <a:spLocks noChangeShapeType="1"/>
          </p:cNvSpPr>
          <p:nvPr/>
        </p:nvSpPr>
        <p:spPr bwMode="auto">
          <a:xfrm>
            <a:off x="3124200" y="3048000"/>
            <a:ext cx="14478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79" name="Line 8"/>
          <p:cNvSpPr>
            <a:spLocks noChangeShapeType="1"/>
          </p:cNvSpPr>
          <p:nvPr/>
        </p:nvSpPr>
        <p:spPr bwMode="auto">
          <a:xfrm>
            <a:off x="1905000" y="4343400"/>
            <a:ext cx="1447800" cy="144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4280" name="Text Box 9"/>
          <p:cNvSpPr txBox="1">
            <a:spLocks noChangeArrowheads="1"/>
          </p:cNvSpPr>
          <p:nvPr/>
        </p:nvSpPr>
        <p:spPr bwMode="auto">
          <a:xfrm>
            <a:off x="2351088" y="3951288"/>
            <a:ext cx="1676400" cy="830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</a:rPr>
              <a:t>Non-Zero Region</a:t>
            </a:r>
          </a:p>
        </p:txBody>
      </p:sp>
      <p:sp>
        <p:nvSpPr>
          <p:cNvPr id="54281" name="Text Box 10"/>
          <p:cNvSpPr txBox="1">
            <a:spLocks noChangeArrowheads="1"/>
          </p:cNvSpPr>
          <p:nvPr/>
        </p:nvSpPr>
        <p:spPr bwMode="auto">
          <a:xfrm>
            <a:off x="4038600" y="30480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</a:rPr>
              <a:t>0</a:t>
            </a:r>
          </a:p>
        </p:txBody>
      </p:sp>
      <p:sp>
        <p:nvSpPr>
          <p:cNvPr id="54282" name="Text Box 11"/>
          <p:cNvSpPr txBox="1">
            <a:spLocks noChangeArrowheads="1"/>
          </p:cNvSpPr>
          <p:nvPr/>
        </p:nvSpPr>
        <p:spPr bwMode="auto">
          <a:xfrm>
            <a:off x="1828800" y="5029200"/>
            <a:ext cx="3810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</a:rPr>
              <a:t>0</a:t>
            </a:r>
          </a:p>
        </p:txBody>
      </p:sp>
      <p:sp>
        <p:nvSpPr>
          <p:cNvPr id="54283" name="Rectangle 12"/>
          <p:cNvSpPr>
            <a:spLocks noChangeArrowheads="1"/>
          </p:cNvSpPr>
          <p:nvPr/>
        </p:nvSpPr>
        <p:spPr bwMode="auto">
          <a:xfrm>
            <a:off x="5562600" y="4018389"/>
            <a:ext cx="2514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>
                <a:latin typeface="+mj-lt"/>
                <a:cs typeface="Times New Roman" pitchFamily="18" charset="0"/>
              </a:rPr>
              <a:t>Easy to store and easy to solve</a:t>
            </a: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Boundary Conditions, cont.</a:t>
            </a:r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914400" y="1828800"/>
            <a:ext cx="7543800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(3) Boundary where flow is known but is not equal to zero.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224313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9" name="AutoShape 21"/>
          <p:cNvSpPr>
            <a:spLocks noChangeArrowheads="1"/>
          </p:cNvSpPr>
          <p:nvPr/>
        </p:nvSpPr>
        <p:spPr bwMode="auto">
          <a:xfrm>
            <a:off x="3124200" y="2971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0" name="AutoShape 22"/>
          <p:cNvSpPr>
            <a:spLocks noChangeArrowheads="1"/>
          </p:cNvSpPr>
          <p:nvPr/>
        </p:nvSpPr>
        <p:spPr bwMode="auto">
          <a:xfrm>
            <a:off x="3124200" y="3352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1" name="AutoShape 23"/>
          <p:cNvSpPr>
            <a:spLocks noChangeArrowheads="1"/>
          </p:cNvSpPr>
          <p:nvPr/>
        </p:nvSpPr>
        <p:spPr bwMode="auto">
          <a:xfrm>
            <a:off x="3124200" y="3733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2" name="AutoShape 24"/>
          <p:cNvSpPr>
            <a:spLocks noChangeArrowheads="1"/>
          </p:cNvSpPr>
          <p:nvPr/>
        </p:nvSpPr>
        <p:spPr bwMode="auto">
          <a:xfrm>
            <a:off x="3124200" y="4114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3" name="AutoShape 25"/>
          <p:cNvSpPr>
            <a:spLocks noChangeArrowheads="1"/>
          </p:cNvSpPr>
          <p:nvPr/>
        </p:nvSpPr>
        <p:spPr bwMode="auto">
          <a:xfrm>
            <a:off x="3124200" y="4495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4" name="AutoShape 26"/>
          <p:cNvSpPr>
            <a:spLocks noChangeArrowheads="1"/>
          </p:cNvSpPr>
          <p:nvPr/>
        </p:nvSpPr>
        <p:spPr bwMode="auto">
          <a:xfrm>
            <a:off x="3124200" y="4876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5" name="AutoShape 27"/>
          <p:cNvSpPr>
            <a:spLocks noChangeArrowheads="1"/>
          </p:cNvSpPr>
          <p:nvPr/>
        </p:nvSpPr>
        <p:spPr bwMode="auto">
          <a:xfrm>
            <a:off x="3124200" y="5257800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9176" name="Rectangle 28"/>
          <p:cNvSpPr>
            <a:spLocks noChangeArrowheads="1"/>
          </p:cNvSpPr>
          <p:nvPr/>
        </p:nvSpPr>
        <p:spPr bwMode="auto">
          <a:xfrm>
            <a:off x="1981200" y="29718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v = q/A</a:t>
            </a:r>
          </a:p>
        </p:txBody>
      </p:sp>
      <p:sp>
        <p:nvSpPr>
          <p:cNvPr id="49177" name="Rectangle 29"/>
          <p:cNvSpPr>
            <a:spLocks noChangeArrowheads="1"/>
          </p:cNvSpPr>
          <p:nvPr/>
        </p:nvSpPr>
        <p:spPr bwMode="auto">
          <a:xfrm>
            <a:off x="5943600" y="3124200"/>
            <a:ext cx="2209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dirty="0">
                <a:latin typeface="Symbol" pitchFamily="18" charset="2"/>
              </a:rPr>
              <a:t>D</a:t>
            </a:r>
            <a:r>
              <a:rPr lang="en-US" dirty="0">
                <a:latin typeface="Calibri" pitchFamily="34" charset="0"/>
              </a:rPr>
              <a:t> = node spacing</a:t>
            </a: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4267200" y="4256088"/>
            <a:ext cx="152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4249738" y="2706688"/>
            <a:ext cx="1587" cy="3081337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4418013" y="3903663"/>
            <a:ext cx="69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4359275" y="2370138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4359275" y="5734050"/>
            <a:ext cx="255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2832100" y="3817938"/>
            <a:ext cx="698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789613" y="3817938"/>
            <a:ext cx="106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4157663" y="417036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Rectangle 10"/>
          <p:cNvSpPr>
            <a:spLocks noChangeArrowheads="1"/>
          </p:cNvSpPr>
          <p:nvPr/>
        </p:nvSpPr>
        <p:spPr bwMode="auto">
          <a:xfrm>
            <a:off x="5622925" y="4170362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2692400" y="4170363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4157663" y="5659383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4146550" y="2638492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Specified Flow, cont.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990600" y="2055347"/>
            <a:ext cx="3284874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2800" dirty="0">
                <a:latin typeface="+mj-lt"/>
                <a:cs typeface="Times New Roman" pitchFamily="18" charset="0"/>
              </a:rPr>
              <a:t>From basic equation:</a:t>
            </a:r>
            <a:endParaRPr lang="en-US" sz="2800" dirty="0">
              <a:latin typeface="+mj-lt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990600" y="3746034"/>
            <a:ext cx="281038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2800">
                <a:latin typeface="+mj-lt"/>
                <a:cs typeface="Times New Roman" pitchFamily="18" charset="0"/>
              </a:rPr>
              <a:t>From Darcy's law:</a:t>
            </a:r>
            <a:endParaRPr lang="en-US" sz="2800">
              <a:latin typeface="+mj-lt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426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2530" name="Object 5"/>
          <p:cNvGraphicFramePr>
            <a:graphicFrameLocks noChangeAspect="1"/>
          </p:cNvGraphicFramePr>
          <p:nvPr/>
        </p:nvGraphicFramePr>
        <p:xfrm>
          <a:off x="1524000" y="2590800"/>
          <a:ext cx="3429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11280" imgH="393480" progId="Equation.3">
                  <p:embed/>
                </p:oleObj>
              </mc:Choice>
              <mc:Fallback>
                <p:oleObj name="Equation" r:id="rId2" imgW="15112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24000" y="2590800"/>
                        <a:ext cx="34290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600200" y="4446588"/>
          <a:ext cx="358140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65080" imgH="393480" progId="Equation.3">
                  <p:embed/>
                </p:oleObj>
              </mc:Choice>
              <mc:Fallback>
                <p:oleObj name="Equation" r:id="rId4" imgW="17650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00200" y="4446588"/>
                        <a:ext cx="3581400" cy="79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676400" y="5410200"/>
          <a:ext cx="2057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393480" progId="Equation.3">
                  <p:embed/>
                </p:oleObj>
              </mc:Choice>
              <mc:Fallback>
                <p:oleObj name="Equation" r:id="rId6" imgW="97776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676400" y="5410200"/>
                        <a:ext cx="2057400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Specified Flow, cont.</a:t>
            </a:r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31242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1219200" y="3581400"/>
            <a:ext cx="2417763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sz="3200">
                <a:latin typeface="+mj-lt"/>
                <a:cs typeface="Times New Roman" pitchFamily="18" charset="0"/>
              </a:rPr>
              <a:t>Substituting:</a:t>
            </a:r>
            <a:endParaRPr lang="en-US" sz="3200">
              <a:latin typeface="+mj-lt"/>
            </a:endParaRP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1828800" y="2133600"/>
          <a:ext cx="21336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93480" progId="Equation.3">
                  <p:embed/>
                </p:oleObj>
              </mc:Choice>
              <mc:Fallback>
                <p:oleObj name="Equation" r:id="rId2" imgW="87624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828800" y="2133600"/>
                        <a:ext cx="2133600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4"/>
          <p:cNvGraphicFramePr>
            <a:graphicFrameLocks noChangeAspect="1"/>
          </p:cNvGraphicFramePr>
          <p:nvPr/>
        </p:nvGraphicFramePr>
        <p:xfrm>
          <a:off x="1924050" y="4572000"/>
          <a:ext cx="53117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06280" imgH="431640" progId="Equation.3">
                  <p:embed/>
                </p:oleObj>
              </mc:Choice>
              <mc:Fallback>
                <p:oleObj name="Equation" r:id="rId4" imgW="2006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24050" y="4572000"/>
                        <a:ext cx="53117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Anisotropic Soil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0" y="23542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7" name="Rectangle 9"/>
          <p:cNvSpPr>
            <a:spLocks noChangeArrowheads="1"/>
          </p:cNvSpPr>
          <p:nvPr/>
        </p:nvSpPr>
        <p:spPr bwMode="auto">
          <a:xfrm>
            <a:off x="1447800" y="3135819"/>
            <a:ext cx="231185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From above:</a:t>
            </a:r>
            <a:endParaRPr lang="en-US" sz="3200" dirty="0">
              <a:latin typeface="+mj-lt"/>
            </a:endParaRPr>
          </a:p>
        </p:txBody>
      </p:sp>
      <p:sp>
        <p:nvSpPr>
          <p:cNvPr id="25608" name="Rectangle 10"/>
          <p:cNvSpPr>
            <a:spLocks noChangeArrowheads="1"/>
          </p:cNvSpPr>
          <p:nvPr/>
        </p:nvSpPr>
        <p:spPr bwMode="auto">
          <a:xfrm>
            <a:off x="0" y="39909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2" name="Object 7"/>
          <p:cNvGraphicFramePr>
            <a:graphicFrameLocks noChangeAspect="1"/>
          </p:cNvGraphicFramePr>
          <p:nvPr/>
        </p:nvGraphicFramePr>
        <p:xfrm>
          <a:off x="1905000" y="1981200"/>
          <a:ext cx="24384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44240" progId="Equation.3">
                  <p:embed/>
                </p:oleObj>
              </mc:Choice>
              <mc:Fallback>
                <p:oleObj name="Equation" r:id="rId2" imgW="126972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1981200"/>
                        <a:ext cx="2438400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6"/>
          <p:cNvGraphicFramePr>
            <a:graphicFrameLocks noChangeAspect="1"/>
          </p:cNvGraphicFramePr>
          <p:nvPr/>
        </p:nvGraphicFramePr>
        <p:xfrm>
          <a:off x="1905000" y="3886200"/>
          <a:ext cx="274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419040" progId="Equation.3">
                  <p:embed/>
                </p:oleObj>
              </mc:Choice>
              <mc:Fallback>
                <p:oleObj name="Equation" r:id="rId4" imgW="120636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3886200"/>
                        <a:ext cx="2743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5"/>
          <p:cNvGraphicFramePr>
            <a:graphicFrameLocks noChangeAspect="1"/>
          </p:cNvGraphicFramePr>
          <p:nvPr/>
        </p:nvGraphicFramePr>
        <p:xfrm>
          <a:off x="1905000" y="5029200"/>
          <a:ext cx="28019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7120" imgH="444240" progId="Equation.3">
                  <p:embed/>
                </p:oleObj>
              </mc:Choice>
              <mc:Fallback>
                <p:oleObj name="Equation" r:id="rId6" imgW="125712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905000" y="5029200"/>
                        <a:ext cx="280193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Anisotropic Soils, cont</a:t>
            </a: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1371600" y="1752600"/>
            <a:ext cx="48815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Substitute into governing equation:</a:t>
            </a:r>
            <a:endParaRPr lang="en-US" dirty="0">
              <a:latin typeface="+mj-lt"/>
            </a:endParaRPr>
          </a:p>
        </p:txBody>
      </p:sp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1371600" y="3218806"/>
            <a:ext cx="166584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>
                <a:latin typeface="+mj-lt"/>
                <a:cs typeface="Times New Roman" pitchFamily="18" charset="0"/>
              </a:rPr>
              <a:t>Solve for h</a:t>
            </a:r>
            <a:r>
              <a:rPr lang="en-US" baseline="-25000">
                <a:latin typeface="+mj-lt"/>
                <a:cs typeface="Times New Roman" pitchFamily="18" charset="0"/>
              </a:rPr>
              <a:t>i</a:t>
            </a:r>
            <a:r>
              <a:rPr lang="en-US">
                <a:latin typeface="+mj-lt"/>
                <a:cs typeface="Times New Roman" pitchFamily="18" charset="0"/>
              </a:rPr>
              <a:t>:</a:t>
            </a:r>
            <a:endParaRPr lang="en-US">
              <a:latin typeface="+mj-lt"/>
            </a:endParaRPr>
          </a:p>
        </p:txBody>
      </p:sp>
      <p:sp>
        <p:nvSpPr>
          <p:cNvPr id="26632" name="Rectangle 9"/>
          <p:cNvSpPr>
            <a:spLocks noChangeArrowheads="1"/>
          </p:cNvSpPr>
          <p:nvPr/>
        </p:nvSpPr>
        <p:spPr bwMode="auto">
          <a:xfrm>
            <a:off x="1371600" y="4645968"/>
            <a:ext cx="147989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>
              <a:tabLst>
                <a:tab pos="2679700" algn="l"/>
                <a:tab pos="4800600" algn="l"/>
              </a:tabLst>
            </a:pPr>
            <a:r>
              <a:rPr lang="en-US" dirty="0">
                <a:latin typeface="+mj-lt"/>
                <a:cs typeface="Times New Roman" pitchFamily="18" charset="0"/>
              </a:rPr>
              <a:t>If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+mj-lt"/>
                <a:cs typeface="Times New Roman" pitchFamily="18" charset="0"/>
              </a:rPr>
              <a:t>x</a:t>
            </a:r>
            <a:r>
              <a:rPr lang="en-US" dirty="0">
                <a:latin typeface="+mj-lt"/>
                <a:cs typeface="Times New Roman" pitchFamily="18" charset="0"/>
              </a:rPr>
              <a:t>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+mj-lt"/>
                <a:cs typeface="Times New Roman" pitchFamily="18" charset="0"/>
              </a:rPr>
              <a:t>y</a:t>
            </a:r>
            <a:r>
              <a:rPr lang="en-US" dirty="0">
                <a:latin typeface="+mj-lt"/>
                <a:cs typeface="Times New Roman" pitchFamily="18" charset="0"/>
              </a:rPr>
              <a:t>:</a:t>
            </a:r>
            <a:endParaRPr lang="en-US" dirty="0">
              <a:latin typeface="+mj-lt"/>
            </a:endParaRPr>
          </a:p>
        </p:txBody>
      </p:sp>
      <p:graphicFrame>
        <p:nvGraphicFramePr>
          <p:cNvPr id="26626" name="Object 6"/>
          <p:cNvGraphicFramePr>
            <a:graphicFrameLocks noChangeAspect="1"/>
          </p:cNvGraphicFramePr>
          <p:nvPr/>
        </p:nvGraphicFramePr>
        <p:xfrm>
          <a:off x="2057400" y="2362200"/>
          <a:ext cx="43434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419040" progId="Equation.3">
                  <p:embed/>
                </p:oleObj>
              </mc:Choice>
              <mc:Fallback>
                <p:oleObj name="Equation" r:id="rId2" imgW="23238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2362200"/>
                        <a:ext cx="4343400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5"/>
          <p:cNvGraphicFramePr>
            <a:graphicFrameLocks noChangeAspect="1"/>
          </p:cNvGraphicFramePr>
          <p:nvPr/>
        </p:nvGraphicFramePr>
        <p:xfrm>
          <a:off x="2057400" y="3657600"/>
          <a:ext cx="48752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06560" imgH="482400" progId="Equation.3">
                  <p:embed/>
                </p:oleObj>
              </mc:Choice>
              <mc:Fallback>
                <p:oleObj name="Equation" r:id="rId4" imgW="2806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3657600"/>
                        <a:ext cx="48752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2057400" y="5105400"/>
          <a:ext cx="39354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469800" progId="Equation.3">
                  <p:embed/>
                </p:oleObj>
              </mc:Choice>
              <mc:Fallback>
                <p:oleObj name="Equation" r:id="rId6" imgW="186660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2057400" y="5105400"/>
                        <a:ext cx="39354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5362E-EBC7-71D0-C364-8AA20064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77E854-4DBE-FD24-4517-35A4FECB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Materials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32292-AB8C-C08F-2EB2-1FA3DA980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16200000">
            <a:off x="3390900" y="3009900"/>
            <a:ext cx="2514600" cy="411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Boundaries Between Materials</a:t>
            </a:r>
          </a:p>
        </p:txBody>
      </p:sp>
      <p:sp>
        <p:nvSpPr>
          <p:cNvPr id="21" name="Rectangle 20"/>
          <p:cNvSpPr/>
          <p:nvPr/>
        </p:nvSpPr>
        <p:spPr>
          <a:xfrm rot="16200000">
            <a:off x="3780631" y="943769"/>
            <a:ext cx="1735138" cy="4114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3200400" y="3886200"/>
            <a:ext cx="3082925" cy="1588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 flipH="1">
            <a:off x="4737100" y="2819400"/>
            <a:ext cx="0" cy="2971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926013" y="3527425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i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3340100" y="3441700"/>
            <a:ext cx="69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l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297613" y="3441700"/>
            <a:ext cx="106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i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r</a:t>
            </a:r>
            <a:endParaRPr lang="en-US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665663" y="37941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130922" y="3794125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3200397" y="3794125"/>
            <a:ext cx="185738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4665660" y="568325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4654547" y="2743200"/>
            <a:ext cx="184150" cy="18415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Rectangle 20"/>
          <p:cNvSpPr>
            <a:spLocks noChangeArrowheads="1"/>
          </p:cNvSpPr>
          <p:nvPr/>
        </p:nvSpPr>
        <p:spPr bwMode="auto">
          <a:xfrm>
            <a:off x="4849813" y="2646363"/>
            <a:ext cx="2555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a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873625" y="5649913"/>
            <a:ext cx="2555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b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</a:endParaRPr>
          </a:p>
        </p:txBody>
      </p:sp>
      <p:sp>
        <p:nvSpPr>
          <p:cNvPr id="50183" name="Rectangle 11"/>
          <p:cNvSpPr>
            <a:spLocks noChangeArrowheads="1"/>
          </p:cNvSpPr>
          <p:nvPr/>
        </p:nvSpPr>
        <p:spPr bwMode="auto">
          <a:xfrm>
            <a:off x="3870325" y="3124200"/>
            <a:ext cx="444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</a:p>
        </p:txBody>
      </p:sp>
      <p:sp>
        <p:nvSpPr>
          <p:cNvPr id="50194" name="Rectangle 23"/>
          <p:cNvSpPr>
            <a:spLocks noChangeArrowheads="1"/>
          </p:cNvSpPr>
          <p:nvPr/>
        </p:nvSpPr>
        <p:spPr bwMode="auto">
          <a:xfrm>
            <a:off x="3886200" y="4659313"/>
            <a:ext cx="444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ymbol" pitchFamily="18" charset="2"/>
              </a:rPr>
              <a:t>D</a:t>
            </a:r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y</a:t>
            </a:r>
            <a:r>
              <a:rPr lang="en-US" baseline="-25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50195" name="Rectangle 27"/>
          <p:cNvSpPr>
            <a:spLocks noChangeArrowheads="1"/>
          </p:cNvSpPr>
          <p:nvPr/>
        </p:nvSpPr>
        <p:spPr bwMode="auto">
          <a:xfrm>
            <a:off x="2819400" y="42672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k</a:t>
            </a:r>
            <a:r>
              <a:rPr lang="en-US" baseline="-25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2</a:t>
            </a:r>
          </a:p>
        </p:txBody>
      </p:sp>
      <p:sp>
        <p:nvSpPr>
          <p:cNvPr id="50196" name="Rectangle 28"/>
          <p:cNvSpPr>
            <a:spLocks noChangeArrowheads="1"/>
          </p:cNvSpPr>
          <p:nvPr/>
        </p:nvSpPr>
        <p:spPr bwMode="auto">
          <a:xfrm>
            <a:off x="2819400" y="2590800"/>
            <a:ext cx="4381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k</a:t>
            </a:r>
            <a:r>
              <a:rPr lang="en-US" baseline="-25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</a:rPr>
              <a:t>1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finitedifference-1</Template>
  <TotalTime>714</TotalTime>
  <Words>464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Visio</vt:lpstr>
      <vt:lpstr>The Finite Difference Method Part 2</vt:lpstr>
      <vt:lpstr>Topics</vt:lpstr>
      <vt:lpstr>Boundary Conditions, cont.</vt:lpstr>
      <vt:lpstr>Specified Flow, cont.</vt:lpstr>
      <vt:lpstr>Specified Flow, cont.</vt:lpstr>
      <vt:lpstr>Anisotropic Soil</vt:lpstr>
      <vt:lpstr>Anisotropic Soils, cont</vt:lpstr>
      <vt:lpstr>Multiple Materials</vt:lpstr>
      <vt:lpstr>Boundaries Between Materials</vt:lpstr>
      <vt:lpstr>Material Boundaries, cont.</vt:lpstr>
      <vt:lpstr>Material Boundaries, cont.</vt:lpstr>
      <vt:lpstr>Material Boundaries, cont.</vt:lpstr>
      <vt:lpstr>Material Boundaries, cont.</vt:lpstr>
      <vt:lpstr>Material Boundaries, cont.</vt:lpstr>
      <vt:lpstr>Techiques for Solving Equations</vt:lpstr>
      <vt:lpstr>Solution Techniques</vt:lpstr>
      <vt:lpstr>Relaxation, cont.</vt:lpstr>
      <vt:lpstr>Relaxation, cont.</vt:lpstr>
      <vt:lpstr>Solution Techniques, cont.</vt:lpstr>
      <vt:lpstr>Solution Techniques, cont.</vt:lpstr>
      <vt:lpstr>Matrix Method, cont.</vt:lpstr>
      <vt:lpstr>Matrix Method, cont.</vt:lpstr>
      <vt:lpstr>Matrix Method,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Difference Method</dc:title>
  <dc:creator>Norm Jones</dc:creator>
  <cp:lastModifiedBy>Norm Jones</cp:lastModifiedBy>
  <cp:revision>110</cp:revision>
  <cp:lastPrinted>2015-01-31T00:19:05Z</cp:lastPrinted>
  <dcterms:created xsi:type="dcterms:W3CDTF">2003-03-26T16:59:54Z</dcterms:created>
  <dcterms:modified xsi:type="dcterms:W3CDTF">2025-01-28T23:51:54Z</dcterms:modified>
</cp:coreProperties>
</file>