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30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8" r:id="rId14"/>
    <p:sldId id="310" r:id="rId15"/>
    <p:sldId id="309" r:id="rId16"/>
    <p:sldId id="311" r:id="rId17"/>
    <p:sldId id="267" r:id="rId18"/>
    <p:sldId id="268" r:id="rId19"/>
    <p:sldId id="269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8" d="100"/>
          <a:sy n="118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EEC2DDB-96F6-424D-8022-C7982C432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6E84-E86E-4353-9DB6-8D8161C603F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D6C6A-ABC5-44C4-B8A3-3B544F35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D6C6A-ABC5-44C4-B8A3-3B544F35A6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95E85-E175-4A07-A66B-804913247C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CAF01-0B00-420B-A78D-2740D62B81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72FB3-193D-4E26-B99E-4D86E09B19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327D0-ABD9-4D5F-ABA8-CFFD7628BF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29AB-A296-4155-BD30-06EB9ED869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D810F-C2B4-4D36-9491-EE13CDBFE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D5C8-0906-4570-9E6A-4EEF5E65A4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38B06-6AC9-4830-A201-7B8136026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943C9-A625-4E38-A1F4-3790D739B8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876B2-6BEA-4D75-B9BE-08FD73F4FC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134D-444A-415F-80A8-74702B48FA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3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4ED4D0DA-C3C7-4A1A-953E-5074949EEB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Governing Differential Equations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 </a:t>
            </a:r>
            <a:r>
              <a:rPr lang="en-US" dirty="0"/>
              <a:t>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609600" y="533400"/>
            <a:ext cx="259878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Combining terms: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633413" y="3429000"/>
            <a:ext cx="79299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If x, y, and z correspond to principal axes of permeability: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5630" y="1217286"/>
                <a:ext cx="4018728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30" y="1217286"/>
                <a:ext cx="4018728" cy="896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2600" y="2276845"/>
                <a:ext cx="6400800" cy="896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76845"/>
                <a:ext cx="6400800" cy="89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5630" y="4322967"/>
                <a:ext cx="292958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xz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yz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30" y="4322967"/>
                <a:ext cx="2929584" cy="49564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5173985"/>
                <a:ext cx="4547206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73985"/>
                <a:ext cx="4547206" cy="896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44538" y="381000"/>
            <a:ext cx="386355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More commonly written as: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5800" y="2217738"/>
            <a:ext cx="195897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z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5800" y="4343400"/>
            <a:ext cx="76962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The solution to any of these equations is a function describing h in terms of x, y, and z</a:t>
            </a: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5257800" y="3200400"/>
            <a:ext cx="278473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"Laplace Equation"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1524000" y="5566013"/>
            <a:ext cx="17399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h(x, y, 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71600" y="1054136"/>
                <a:ext cx="4194482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054136"/>
                <a:ext cx="4194482" cy="89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42909" y="3058792"/>
                <a:ext cx="3081806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909" y="3058792"/>
                <a:ext cx="3081806" cy="896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0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810628" y="533400"/>
            <a:ext cx="3310522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600" dirty="0">
                <a:latin typeface="+mj-lt"/>
                <a:cs typeface="Times New Roman" pitchFamily="18" charset="0"/>
              </a:rPr>
              <a:t>for the 2-D case:</a:t>
            </a:r>
            <a:endParaRPr lang="en-US" sz="3600" dirty="0"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810628" y="4724400"/>
            <a:ext cx="5279009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600" dirty="0">
                <a:latin typeface="+mj-lt"/>
                <a:cs typeface="Times New Roman" pitchFamily="18" charset="0"/>
              </a:rPr>
              <a:t>and solution is of the form:</a:t>
            </a:r>
            <a:endParaRPr lang="en-US" sz="3600" dirty="0">
              <a:latin typeface="+mj-lt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1783372" y="5631240"/>
            <a:ext cx="14541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h(x, 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Object 9"/>
              <p:cNvSpPr txBox="1"/>
              <p:nvPr/>
            </p:nvSpPr>
            <p:spPr bwMode="black">
              <a:xfrm>
                <a:off x="1783372" y="3426231"/>
                <a:ext cx="2701925" cy="1295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e>
                            <m:sup>
                              <m: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p>
                            <m:sSupPr>
                              <m:ctrlPr>
                                <a:rPr lang="en-US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e>
                            <m:sup>
                              <m: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p>
                            <m:sSupPr>
                              <m:ctrlPr>
                                <a:rPr lang="en-US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218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1783372" y="3426231"/>
                <a:ext cx="2701925" cy="1295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C8BE1-E368-FD2C-53A7-7455FFB98C90}"/>
                  </a:ext>
                </a:extLst>
              </p:cNvPr>
              <p:cNvSpPr/>
              <p:nvPr/>
            </p:nvSpPr>
            <p:spPr>
              <a:xfrm>
                <a:off x="1712330" y="1327180"/>
                <a:ext cx="3310522" cy="1030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C8BE1-E368-FD2C-53A7-7455FFB98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30" y="1327180"/>
                <a:ext cx="3310522" cy="1030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7">
            <a:extLst>
              <a:ext uri="{FF2B5EF4-FFF2-40B4-BE49-F238E27FC236}">
                <a16:creationId xmlns:a16="http://schemas.microsoft.com/office/drawing/2014/main" id="{DD5CE158-8095-C011-5ED1-1A3C7893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5" y="2498702"/>
            <a:ext cx="195897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3600" dirty="0">
                <a:latin typeface="+mj-lt"/>
                <a:cs typeface="Arial" pitchFamily="34" charset="0"/>
              </a:rPr>
              <a:t>if </a:t>
            </a:r>
            <a:r>
              <a:rPr lang="en-US" sz="3600" dirty="0" err="1">
                <a:latin typeface="+mj-lt"/>
                <a:cs typeface="Arial" pitchFamily="34" charset="0"/>
              </a:rPr>
              <a:t>k</a:t>
            </a:r>
            <a:r>
              <a:rPr lang="en-US" sz="3600" baseline="-30000" dirty="0" err="1">
                <a:latin typeface="+mj-lt"/>
                <a:cs typeface="Arial" pitchFamily="34" charset="0"/>
              </a:rPr>
              <a:t>x</a:t>
            </a:r>
            <a:r>
              <a:rPr lang="en-US" sz="3600" dirty="0">
                <a:latin typeface="+mj-lt"/>
                <a:cs typeface="Arial" pitchFamily="34" charset="0"/>
              </a:rPr>
              <a:t> = </a:t>
            </a:r>
            <a:r>
              <a:rPr lang="en-US" sz="3600" dirty="0" err="1">
                <a:latin typeface="+mj-lt"/>
                <a:cs typeface="Arial" pitchFamily="34" charset="0"/>
              </a:rPr>
              <a:t>k</a:t>
            </a:r>
            <a:r>
              <a:rPr lang="en-US" sz="3600" baseline="-30000" dirty="0" err="1">
                <a:latin typeface="+mj-lt"/>
                <a:cs typeface="Arial" pitchFamily="34" charset="0"/>
              </a:rPr>
              <a:t>y</a:t>
            </a:r>
            <a:r>
              <a:rPr lang="en-US" sz="3600" dirty="0">
                <a:latin typeface="+mj-lt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FB71-E337-7171-B738-D9CF15ED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Governing 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2CB3-EF36-10D6-D8D2-DC8C2821A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13E27-6F82-3DC9-FF50-3CD832AAE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121-D36C-0859-E6F0-363FD405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961F74-7314-F3E5-B4A4-90F4662C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4104"/>
            <a:ext cx="8229600" cy="684896"/>
          </a:xfrm>
        </p:spPr>
        <p:txBody>
          <a:bodyPr/>
          <a:lstStyle/>
          <a:p>
            <a:pPr marL="633412" indent="-514350">
              <a:buFont typeface="+mj-lt"/>
              <a:buAutoNum type="arabicPeriod"/>
            </a:pPr>
            <a:r>
              <a:rPr lang="en-US" dirty="0"/>
              <a:t>Graphical Solution (flow nets)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F4FCFE-8981-F0BC-4F5D-210DF5EE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0" y="1666886"/>
            <a:ext cx="8337870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In this course, we will examine three ways to solve the governing equation: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97FE13D-D955-0EA9-6FD8-94A913F40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63286"/>
              </p:ext>
            </p:extLst>
          </p:nvPr>
        </p:nvGraphicFramePr>
        <p:xfrm>
          <a:off x="1676400" y="3733800"/>
          <a:ext cx="495300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67890" imgH="2583106" progId="Visio.Drawing.11">
                  <p:embed/>
                </p:oleObj>
              </mc:Choice>
              <mc:Fallback>
                <p:oleObj name="Visio" r:id="rId2" imgW="4767890" imgH="2583106" progId="Visio.Drawing.11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D12E9EDC-B26C-5DF7-018B-1A9E0EC3C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4953000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34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3C0-C404-BF62-226D-6B7C99CE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Solutions,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E1ED2E-D688-637A-6401-9A802D34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07414"/>
            <a:ext cx="8229600" cy="3810000"/>
          </a:xfrm>
        </p:spPr>
        <p:txBody>
          <a:bodyPr/>
          <a:lstStyle/>
          <a:p>
            <a:pPr marL="633412" indent="-514350">
              <a:buFont typeface="+mj-lt"/>
              <a:buAutoNum type="arabicPeriod" startAt="2"/>
            </a:pPr>
            <a:r>
              <a:rPr lang="en-US" dirty="0"/>
              <a:t>Analytical solutions</a:t>
            </a:r>
          </a:p>
          <a:p>
            <a:pPr lvl="1"/>
            <a:r>
              <a:rPr lang="en-US" dirty="0"/>
              <a:t>Directly solve for an equation</a:t>
            </a:r>
          </a:p>
        </p:txBody>
      </p:sp>
      <p:graphicFrame>
        <p:nvGraphicFramePr>
          <p:cNvPr id="7" name="Object 58">
            <a:extLst>
              <a:ext uri="{FF2B5EF4-FFF2-40B4-BE49-F238E27FC236}">
                <a16:creationId xmlns:a16="http://schemas.microsoft.com/office/drawing/2014/main" id="{B4C31F61-D8B7-B1A2-9570-B8BBAD654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78024"/>
              </p:ext>
            </p:extLst>
          </p:nvPr>
        </p:nvGraphicFramePr>
        <p:xfrm>
          <a:off x="1180278" y="2971800"/>
          <a:ext cx="4687122" cy="213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38224" imgH="3425277" progId="Visio.Drawing.11">
                  <p:embed/>
                </p:oleObj>
              </mc:Choice>
              <mc:Fallback>
                <p:oleObj name="Visio" r:id="rId2" imgW="7538224" imgH="3425277" progId="Visio.Drawing.11">
                  <p:embed/>
                  <p:pic>
                    <p:nvPicPr>
                      <p:cNvPr id="819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278" y="2971800"/>
                        <a:ext cx="4687122" cy="2130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C0A235C-5BB1-3D81-B956-0E056B304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428637"/>
              </p:ext>
            </p:extLst>
          </p:nvPr>
        </p:nvGraphicFramePr>
        <p:xfrm>
          <a:off x="1180278" y="5365971"/>
          <a:ext cx="3066802" cy="882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482400" progId="Equation.3">
                  <p:embed/>
                </p:oleObj>
              </mc:Choice>
              <mc:Fallback>
                <p:oleObj name="Equation" r:id="rId4" imgW="1676160" imgH="482400" progId="Equation.3">
                  <p:embed/>
                  <p:pic>
                    <p:nvPicPr>
                      <p:cNvPr id="112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80278" y="5365971"/>
                        <a:ext cx="3066802" cy="882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794E1A7E-FE22-2DC7-A9AE-A0F6CB6FD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63039"/>
              </p:ext>
            </p:extLst>
          </p:nvPr>
        </p:nvGraphicFramePr>
        <p:xfrm>
          <a:off x="4896922" y="5397218"/>
          <a:ext cx="2286000" cy="88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431640" progId="Equation.3">
                  <p:embed/>
                </p:oleObj>
              </mc:Choice>
              <mc:Fallback>
                <p:oleObj name="Equation" r:id="rId6" imgW="1117440" imgH="431640" progId="Equation.3">
                  <p:embed/>
                  <p:pic>
                    <p:nvPicPr>
                      <p:cNvPr id="1331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896922" y="5397218"/>
                        <a:ext cx="2286000" cy="883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5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8795B-403C-3D11-6078-78763D5AD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7134-4B1C-FF01-1020-6842F39B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Solutions,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B7BE6-0634-8A8B-2578-C8BCD77A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33" y="1819178"/>
            <a:ext cx="8229600" cy="847822"/>
          </a:xfrm>
        </p:spPr>
        <p:txBody>
          <a:bodyPr/>
          <a:lstStyle/>
          <a:p>
            <a:pPr marL="633412" indent="-514350">
              <a:buFont typeface="+mj-lt"/>
              <a:buAutoNum type="arabicPeriod" startAt="3"/>
            </a:pPr>
            <a:r>
              <a:rPr lang="en-US" dirty="0"/>
              <a:t>Numerical solutions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7C07B642-4ABB-D225-D8C5-10E1F6E6B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9099"/>
              </p:ext>
            </p:extLst>
          </p:nvPr>
        </p:nvGraphicFramePr>
        <p:xfrm>
          <a:off x="685800" y="2743200"/>
          <a:ext cx="3581400" cy="161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84456" imgH="2831066" progId="Visio.Drawing.11">
                  <p:embed/>
                </p:oleObj>
              </mc:Choice>
              <mc:Fallback>
                <p:oleObj name="Visio" r:id="rId2" imgW="6284456" imgH="2831066" progId="Visio.Drawing.11">
                  <p:embed/>
                  <p:pic>
                    <p:nvPicPr>
                      <p:cNvPr id="286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3581400" cy="161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48D04B8-0818-C95A-1CE8-7C85B7D24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495470"/>
              </p:ext>
            </p:extLst>
          </p:nvPr>
        </p:nvGraphicFramePr>
        <p:xfrm>
          <a:off x="4800600" y="2743200"/>
          <a:ext cx="3511941" cy="158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277393" imgH="2832183" progId="Visio.Drawing.11">
                  <p:embed/>
                </p:oleObj>
              </mc:Choice>
              <mc:Fallback>
                <p:oleObj name="Visio" r:id="rId4" imgW="6277393" imgH="2832183" progId="Visio.Drawing.11">
                  <p:embed/>
                  <p:pic>
                    <p:nvPicPr>
                      <p:cNvPr id="296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743200"/>
                        <a:ext cx="3511941" cy="1584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C1F8B5-4A07-24A7-5971-F1BDFE34E4F1}"/>
              </a:ext>
            </a:extLst>
          </p:cNvPr>
          <p:cNvSpPr txBox="1"/>
          <p:nvPr/>
        </p:nvSpPr>
        <p:spPr>
          <a:xfrm>
            <a:off x="1143000" y="4638881"/>
            <a:ext cx="2971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Finite Difference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343B9-222C-93AC-541E-C5B92FA7722D}"/>
              </a:ext>
            </a:extLst>
          </p:cNvPr>
          <p:cNvSpPr txBox="1"/>
          <p:nvPr/>
        </p:nvSpPr>
        <p:spPr>
          <a:xfrm>
            <a:off x="5351705" y="4638881"/>
            <a:ext cx="2971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Finite Element</a:t>
            </a:r>
          </a:p>
        </p:txBody>
      </p:sp>
    </p:spTree>
    <p:extLst>
      <p:ext uri="{BB962C8B-B14F-4D97-AF65-F5344CB8AC3E}">
        <p14:creationId xmlns:p14="http://schemas.microsoft.com/office/powerpoint/2010/main" val="21559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Boundary Conditions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762000" y="1752510"/>
            <a:ext cx="72390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Regardless of the solution technique, before we can solve the differential equation for h(x, y, z), we must define some boundary conditions.</a:t>
            </a:r>
            <a:endParaRPr lang="en-US" sz="1400" dirty="0">
              <a:latin typeface="+mj-lt"/>
            </a:endParaRP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762000" y="3276600"/>
            <a:ext cx="389561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+mj-lt"/>
                <a:cs typeface="Times New Roman" pitchFamily="18" charset="0"/>
              </a:rPr>
              <a:t>Sample boundary conditions:</a:t>
            </a:r>
          </a:p>
        </p:txBody>
      </p:sp>
      <p:sp>
        <p:nvSpPr>
          <p:cNvPr id="23557" name="AutoShape 12"/>
          <p:cNvSpPr>
            <a:spLocks noChangeAspect="1" noChangeArrowheads="1" noTextEdit="1"/>
          </p:cNvSpPr>
          <p:nvPr/>
        </p:nvSpPr>
        <p:spPr bwMode="auto">
          <a:xfrm>
            <a:off x="914400" y="4191000"/>
            <a:ext cx="69342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Freeform 14"/>
          <p:cNvSpPr>
            <a:spLocks/>
          </p:cNvSpPr>
          <p:nvPr/>
        </p:nvSpPr>
        <p:spPr bwMode="auto">
          <a:xfrm>
            <a:off x="1857375" y="4365625"/>
            <a:ext cx="319088" cy="158750"/>
          </a:xfrm>
          <a:custGeom>
            <a:avLst/>
            <a:gdLst>
              <a:gd name="T0" fmla="*/ 0 w 201"/>
              <a:gd name="T1" fmla="*/ 0 h 100"/>
              <a:gd name="T2" fmla="*/ 2147483647 w 201"/>
              <a:gd name="T3" fmla="*/ 2147483647 h 100"/>
              <a:gd name="T4" fmla="*/ 2147483647 w 201"/>
              <a:gd name="T5" fmla="*/ 0 h 100"/>
              <a:gd name="T6" fmla="*/ 0 w 201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201"/>
              <a:gd name="T13" fmla="*/ 0 h 100"/>
              <a:gd name="T14" fmla="*/ 201 w 201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" h="100">
                <a:moveTo>
                  <a:pt x="0" y="0"/>
                </a:moveTo>
                <a:lnTo>
                  <a:pt x="101" y="100"/>
                </a:lnTo>
                <a:lnTo>
                  <a:pt x="20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15"/>
          <p:cNvSpPr>
            <a:spLocks noChangeShapeType="1"/>
          </p:cNvSpPr>
          <p:nvPr/>
        </p:nvSpPr>
        <p:spPr bwMode="auto">
          <a:xfrm flipH="1">
            <a:off x="1852613" y="4573588"/>
            <a:ext cx="328612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6"/>
          <p:cNvSpPr>
            <a:spLocks noChangeShapeType="1"/>
          </p:cNvSpPr>
          <p:nvPr/>
        </p:nvSpPr>
        <p:spPr bwMode="auto">
          <a:xfrm>
            <a:off x="1931988" y="4630738"/>
            <a:ext cx="17145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7"/>
          <p:cNvSpPr>
            <a:spLocks noChangeShapeType="1"/>
          </p:cNvSpPr>
          <p:nvPr/>
        </p:nvSpPr>
        <p:spPr bwMode="auto">
          <a:xfrm flipH="1">
            <a:off x="1997075" y="4691063"/>
            <a:ext cx="34925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1711325" y="4200525"/>
            <a:ext cx="5349875" cy="1536700"/>
          </a:xfrm>
          <a:custGeom>
            <a:avLst/>
            <a:gdLst/>
            <a:ahLst/>
            <a:cxnLst>
              <a:cxn ang="0">
                <a:pos x="0" y="968"/>
              </a:cxn>
              <a:cxn ang="0">
                <a:pos x="1440" y="0"/>
              </a:cxn>
              <a:cxn ang="0">
                <a:pos x="1930" y="0"/>
              </a:cxn>
              <a:cxn ang="0">
                <a:pos x="3370" y="968"/>
              </a:cxn>
              <a:cxn ang="0">
                <a:pos x="0" y="968"/>
              </a:cxn>
            </a:cxnLst>
            <a:rect l="0" t="0" r="r" b="b"/>
            <a:pathLst>
              <a:path w="3370" h="968">
                <a:moveTo>
                  <a:pt x="0" y="968"/>
                </a:moveTo>
                <a:lnTo>
                  <a:pt x="1440" y="0"/>
                </a:lnTo>
                <a:lnTo>
                  <a:pt x="1930" y="0"/>
                </a:lnTo>
                <a:lnTo>
                  <a:pt x="3370" y="968"/>
                </a:lnTo>
                <a:lnTo>
                  <a:pt x="0" y="96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63" name="Freeform 19"/>
          <p:cNvSpPr>
            <a:spLocks/>
          </p:cNvSpPr>
          <p:nvPr/>
        </p:nvSpPr>
        <p:spPr bwMode="auto">
          <a:xfrm>
            <a:off x="1711325" y="4200525"/>
            <a:ext cx="5349875" cy="1536700"/>
          </a:xfrm>
          <a:custGeom>
            <a:avLst/>
            <a:gdLst>
              <a:gd name="T0" fmla="*/ 0 w 3370"/>
              <a:gd name="T1" fmla="*/ 2147483647 h 968"/>
              <a:gd name="T2" fmla="*/ 2147483647 w 3370"/>
              <a:gd name="T3" fmla="*/ 0 h 968"/>
              <a:gd name="T4" fmla="*/ 2147483647 w 3370"/>
              <a:gd name="T5" fmla="*/ 0 h 968"/>
              <a:gd name="T6" fmla="*/ 2147483647 w 3370"/>
              <a:gd name="T7" fmla="*/ 2147483647 h 968"/>
              <a:gd name="T8" fmla="*/ 0 60000 65536"/>
              <a:gd name="T9" fmla="*/ 0 60000 65536"/>
              <a:gd name="T10" fmla="*/ 0 60000 65536"/>
              <a:gd name="T11" fmla="*/ 0 60000 65536"/>
              <a:gd name="T12" fmla="*/ 0 w 3370"/>
              <a:gd name="T13" fmla="*/ 0 h 968"/>
              <a:gd name="T14" fmla="*/ 3370 w 3370"/>
              <a:gd name="T15" fmla="*/ 968 h 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0" h="968">
                <a:moveTo>
                  <a:pt x="0" y="968"/>
                </a:moveTo>
                <a:lnTo>
                  <a:pt x="1440" y="0"/>
                </a:lnTo>
                <a:lnTo>
                  <a:pt x="1930" y="0"/>
                </a:lnTo>
                <a:lnTo>
                  <a:pt x="3370" y="96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20"/>
          <p:cNvSpPr>
            <a:spLocks noChangeShapeType="1"/>
          </p:cNvSpPr>
          <p:nvPr/>
        </p:nvSpPr>
        <p:spPr bwMode="auto">
          <a:xfrm>
            <a:off x="933450" y="4506913"/>
            <a:ext cx="2606675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21"/>
          <p:cNvSpPr>
            <a:spLocks noChangeShapeType="1"/>
          </p:cNvSpPr>
          <p:nvPr/>
        </p:nvSpPr>
        <p:spPr bwMode="auto">
          <a:xfrm>
            <a:off x="933450" y="5737225"/>
            <a:ext cx="6896100" cy="1588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Sample BC, cont.</a:t>
            </a:r>
          </a:p>
        </p:txBody>
      </p:sp>
      <p:graphicFrame>
        <p:nvGraphicFramePr>
          <p:cNvPr id="10242" name="Object 26"/>
          <p:cNvGraphicFramePr>
            <a:graphicFrameLocks noChangeAspect="1"/>
          </p:cNvGraphicFramePr>
          <p:nvPr/>
        </p:nvGraphicFramePr>
        <p:xfrm>
          <a:off x="609600" y="1752600"/>
          <a:ext cx="78359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76936" imgH="4060815" progId="Visio.Drawing.11">
                  <p:embed/>
                </p:oleObj>
              </mc:Choice>
              <mc:Fallback>
                <p:oleObj name="Visio" r:id="rId2" imgW="7076936" imgH="4060815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78359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Sample BC, cont.</a:t>
            </a:r>
          </a:p>
        </p:txBody>
      </p:sp>
      <p:graphicFrame>
        <p:nvGraphicFramePr>
          <p:cNvPr id="11266" name="Object 33"/>
          <p:cNvGraphicFramePr>
            <a:graphicFrameLocks noChangeAspect="1"/>
          </p:cNvGraphicFramePr>
          <p:nvPr/>
        </p:nvGraphicFramePr>
        <p:xfrm>
          <a:off x="533400" y="2286000"/>
          <a:ext cx="80010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63129" imgH="3174338" progId="Visio.Drawing.11">
                  <p:embed/>
                </p:oleObj>
              </mc:Choice>
              <mc:Fallback>
                <p:oleObj name="Visio" r:id="rId2" imgW="7563129" imgH="3174338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8001000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Background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US" sz="2800" dirty="0"/>
              <a:t>All of the flow conditions we have seen so far have been simple, 1-D problems where we could use Darcy’s Law directly.  In most applications, however, the geometry and soil properties are more complex, and a more complete governing equation is needed. </a:t>
            </a:r>
          </a:p>
          <a:p>
            <a:pPr marL="119062" indent="0">
              <a:buNone/>
            </a:pPr>
            <a:endParaRPr lang="en-US" sz="2800" dirty="0"/>
          </a:p>
          <a:p>
            <a:pPr marL="119062" indent="0">
              <a:buNone/>
            </a:pPr>
            <a:r>
              <a:rPr lang="en-US" sz="2800" dirty="0"/>
              <a:t>The following derivation is a general form of the 3D case.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3101975"/>
          </a:xfrm>
        </p:spPr>
        <p:txBody>
          <a:bodyPr/>
          <a:lstStyle/>
          <a:p>
            <a:r>
              <a:rPr lang="en-US" sz="2800" dirty="0"/>
              <a:t>Soil is saturated</a:t>
            </a:r>
          </a:p>
          <a:p>
            <a:pPr lvl="1"/>
            <a:r>
              <a:rPr lang="en-US" sz="2400" dirty="0"/>
              <a:t>We could derive the equations to describe unsaturated flow, but we will stick to saturated flow in this class.</a:t>
            </a:r>
          </a:p>
          <a:p>
            <a:r>
              <a:rPr lang="en-US" sz="2800" dirty="0"/>
              <a:t>Darcy's law is valid</a:t>
            </a:r>
          </a:p>
          <a:p>
            <a:r>
              <a:rPr lang="en-US" sz="2800" dirty="0"/>
              <a:t>Mass is conserved</a:t>
            </a:r>
          </a:p>
          <a:p>
            <a:pPr lvl="1"/>
            <a:r>
              <a:rPr lang="en-US" sz="2400" dirty="0"/>
              <a:t>i.e., what goes in must come out or be stored based on conservation of mass.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4983101"/>
                <a:ext cx="67056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inflow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outflow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Δstorage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sources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sinks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83101"/>
                <a:ext cx="6705600" cy="786177"/>
              </a:xfrm>
              <a:prstGeom prst="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Steady State Saturated Flow 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219200" y="4327268"/>
            <a:ext cx="42672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3600" dirty="0">
                <a:latin typeface="Arial" pitchFamily="34" charset="0"/>
                <a:cs typeface="Arial" pitchFamily="34" charset="0"/>
              </a:rPr>
              <a:t>inflow - outflow = 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D8FCB6-4818-334C-B3CC-41E9AF086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1958975"/>
          </a:xfrm>
        </p:spPr>
        <p:txBody>
          <a:bodyPr/>
          <a:lstStyle/>
          <a:p>
            <a:pPr marL="119062" indent="0">
              <a:buNone/>
            </a:pPr>
            <a:r>
              <a:rPr lang="en-US" sz="2800" dirty="0"/>
              <a:t>For this class, we will only consider the case where we have steady state conditions (system is in equilibrium - no change with time) and no sources/sinks. Thus, the two terms on right will be set to zero.</a:t>
            </a:r>
          </a:p>
        </p:txBody>
      </p:sp>
    </p:spTree>
    <p:extLst>
      <p:ext uri="{BB962C8B-B14F-4D97-AF65-F5344CB8AC3E}">
        <p14:creationId xmlns:p14="http://schemas.microsoft.com/office/powerpoint/2010/main" val="29836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Steady State Saturated Flow 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66800" y="1882775"/>
            <a:ext cx="3352800" cy="10464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inflow - outflow = 0</a:t>
            </a:r>
          </a:p>
          <a:p>
            <a:pPr eaLnBrk="1" hangingPunct="1"/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mass flow rate = </a:t>
            </a:r>
            <a:r>
              <a:rPr lang="en-US" dirty="0">
                <a:latin typeface="Symbol" pitchFamily="18" charset="2"/>
                <a:cs typeface="Arial" pitchFamily="34" charset="0"/>
              </a:rPr>
              <a:t>r</a:t>
            </a:r>
            <a:r>
              <a:rPr lang="en-US" dirty="0">
                <a:latin typeface="Arial" pitchFamily="34" charset="0"/>
                <a:cs typeface="Arial" pitchFamily="34" charset="0"/>
              </a:rPr>
              <a:t> v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295400" y="3276600"/>
          <a:ext cx="67881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34361" imgH="2307966" progId="Visio.Drawing.11">
                  <p:embed/>
                </p:oleObj>
              </mc:Choice>
              <mc:Fallback>
                <p:oleObj name="Visio" r:id="rId2" imgW="5434361" imgH="2307966" progId="Visio.Drawing.11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67881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98450"/>
                <a:ext cx="8610600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infl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ow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outflow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450"/>
                <a:ext cx="8610600" cy="91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56502" y="1410164"/>
                <a:ext cx="2832507" cy="80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502" y="1410164"/>
                <a:ext cx="2832507" cy="809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358451"/>
                <a:ext cx="8991600" cy="920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infl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ow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outflow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dy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dxdz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8451"/>
                <a:ext cx="8991600" cy="920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95600" y="3439873"/>
                <a:ext cx="2862579" cy="925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439873"/>
                <a:ext cx="2862579" cy="925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" y="4512419"/>
                <a:ext cx="9067800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infl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ow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outflow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dz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dxdy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4512419"/>
                <a:ext cx="9067800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2853" y="5715000"/>
                <a:ext cx="2816989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853" y="5715000"/>
                <a:ext cx="2816989" cy="8090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838200"/>
            <a:ext cx="6048375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286000" algn="l"/>
              </a:tabLst>
            </a:pPr>
            <a:r>
              <a:rPr lang="en-US" dirty="0">
                <a:latin typeface="+mn-lt"/>
                <a:cs typeface="Times New Roman" pitchFamily="18" charset="0"/>
              </a:rPr>
              <a:t>(inflow - outflow)</a:t>
            </a:r>
            <a:r>
              <a:rPr lang="en-US" baseline="-30000" dirty="0">
                <a:latin typeface="+mn-lt"/>
                <a:cs typeface="Times New Roman" pitchFamily="18" charset="0"/>
              </a:rPr>
              <a:t>total</a:t>
            </a:r>
            <a:r>
              <a:rPr lang="en-US" dirty="0">
                <a:latin typeface="+mn-lt"/>
                <a:cs typeface="Times New Roman" pitchFamily="18" charset="0"/>
              </a:rPr>
              <a:t>	= (inflow - outflow)</a:t>
            </a:r>
            <a:r>
              <a:rPr lang="en-US" baseline="-30000" dirty="0">
                <a:latin typeface="+mn-lt"/>
                <a:cs typeface="Times New Roman" pitchFamily="18" charset="0"/>
              </a:rPr>
              <a:t>x</a:t>
            </a:r>
            <a:endParaRPr lang="en-US" sz="1400" dirty="0">
              <a:latin typeface="+mn-lt"/>
            </a:endParaRPr>
          </a:p>
          <a:p>
            <a:pPr>
              <a:tabLst>
                <a:tab pos="2286000" algn="l"/>
              </a:tabLst>
            </a:pPr>
            <a:r>
              <a:rPr lang="en-US" dirty="0">
                <a:latin typeface="+mn-lt"/>
                <a:cs typeface="Times New Roman" pitchFamily="18" charset="0"/>
              </a:rPr>
              <a:t>	     + (inflow - outflow)</a:t>
            </a:r>
            <a:r>
              <a:rPr lang="en-US" baseline="-30000" dirty="0">
                <a:latin typeface="+mn-lt"/>
                <a:cs typeface="Times New Roman" pitchFamily="18" charset="0"/>
              </a:rPr>
              <a:t>y</a:t>
            </a:r>
            <a:endParaRPr lang="en-US" sz="1400" dirty="0">
              <a:latin typeface="+mn-lt"/>
            </a:endParaRPr>
          </a:p>
          <a:p>
            <a:pPr>
              <a:tabLst>
                <a:tab pos="2286000" algn="l"/>
              </a:tabLst>
            </a:pPr>
            <a:r>
              <a:rPr lang="en-US" dirty="0">
                <a:latin typeface="+mn-lt"/>
                <a:cs typeface="Times New Roman" pitchFamily="18" charset="0"/>
              </a:rPr>
              <a:t>	     + (inflow - outflow)</a:t>
            </a:r>
            <a:r>
              <a:rPr lang="en-US" baseline="-30000" dirty="0">
                <a:latin typeface="+mn-lt"/>
                <a:cs typeface="Times New Roman" pitchFamily="18" charset="0"/>
              </a:rPr>
              <a:t>z</a:t>
            </a:r>
            <a:r>
              <a:rPr lang="en-US" dirty="0">
                <a:latin typeface="+mn-lt"/>
                <a:cs typeface="Times New Roman" pitchFamily="18" charset="0"/>
              </a:rPr>
              <a:t> = 0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3443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2279615"/>
                <a:ext cx="8153400" cy="891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79615"/>
                <a:ext cx="8153400" cy="891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5400" y="3660067"/>
                <a:ext cx="6019800" cy="920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660067"/>
                <a:ext cx="6019800" cy="920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0" y="5105400"/>
                <a:ext cx="4317720" cy="891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05400"/>
                <a:ext cx="4317720" cy="891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838200" y="381000"/>
            <a:ext cx="59436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Assume that the fluid density is constant: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914400" y="2141537"/>
            <a:ext cx="50866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Use Darcy's law to express velocity: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0" y="4341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-304800" y="4953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6400" y="1075511"/>
                <a:ext cx="3050643" cy="89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75511"/>
                <a:ext cx="3050643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67280" y="2658144"/>
                <a:ext cx="3905621" cy="198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xx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xy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xz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zz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80" y="2658144"/>
                <a:ext cx="3905621" cy="1989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7280" y="4800600"/>
                <a:ext cx="4334492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xx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xz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80" y="4800600"/>
                <a:ext cx="4334492" cy="777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05000" y="5782489"/>
                <a:ext cx="4443354" cy="762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xz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82489"/>
                <a:ext cx="4443354" cy="762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933450" y="639763"/>
            <a:ext cx="4779963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n-lt"/>
                <a:cs typeface="Times New Roman" pitchFamily="18" charset="0"/>
              </a:rPr>
              <a:t>Substituting </a:t>
            </a:r>
            <a:r>
              <a:rPr lang="en-US" sz="3200" dirty="0" err="1">
                <a:latin typeface="+mn-lt"/>
                <a:cs typeface="Times New Roman" pitchFamily="18" charset="0"/>
              </a:rPr>
              <a:t>v</a:t>
            </a:r>
            <a:r>
              <a:rPr lang="en-US" sz="3200" baseline="-30000" dirty="0" err="1">
                <a:latin typeface="+mn-lt"/>
                <a:cs typeface="Times New Roman" pitchFamily="18" charset="0"/>
              </a:rPr>
              <a:t>x</a:t>
            </a:r>
            <a:r>
              <a:rPr lang="en-US" sz="3200" dirty="0">
                <a:latin typeface="+mn-lt"/>
                <a:cs typeface="Times New Roman" pitchFamily="18" charset="0"/>
              </a:rPr>
              <a:t>, </a:t>
            </a:r>
            <a:r>
              <a:rPr lang="en-US" sz="3200" dirty="0" err="1">
                <a:latin typeface="+mn-lt"/>
                <a:cs typeface="Times New Roman" pitchFamily="18" charset="0"/>
              </a:rPr>
              <a:t>v</a:t>
            </a:r>
            <a:r>
              <a:rPr lang="en-US" sz="3200" baseline="-30000" dirty="0" err="1">
                <a:latin typeface="+mn-lt"/>
                <a:cs typeface="Times New Roman" pitchFamily="18" charset="0"/>
              </a:rPr>
              <a:t>y</a:t>
            </a:r>
            <a:r>
              <a:rPr lang="en-US" sz="3200" dirty="0">
                <a:latin typeface="+mn-lt"/>
                <a:cs typeface="Times New Roman" pitchFamily="18" charset="0"/>
              </a:rPr>
              <a:t>, and </a:t>
            </a:r>
            <a:r>
              <a:rPr lang="en-US" sz="3200" dirty="0" err="1">
                <a:latin typeface="+mn-lt"/>
                <a:cs typeface="Times New Roman" pitchFamily="18" charset="0"/>
              </a:rPr>
              <a:t>v</a:t>
            </a:r>
            <a:r>
              <a:rPr lang="en-US" sz="3200" baseline="-30000" dirty="0" err="1">
                <a:latin typeface="+mn-lt"/>
                <a:cs typeface="Times New Roman" pitchFamily="18" charset="0"/>
              </a:rPr>
              <a:t>z</a:t>
            </a:r>
            <a:r>
              <a:rPr lang="en-US" sz="3200" dirty="0">
                <a:latin typeface="+mn-lt"/>
                <a:cs typeface="Times New Roman" pitchFamily="18" charset="0"/>
              </a:rPr>
              <a:t>:</a:t>
            </a:r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0" y="40052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52600" y="1706563"/>
                <a:ext cx="4974503" cy="1030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xz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706563"/>
                <a:ext cx="4974503" cy="1030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000" y="2905098"/>
                <a:ext cx="5334000" cy="1030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yx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yy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yz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05098"/>
                <a:ext cx="5334000" cy="1030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3600" y="4114800"/>
                <a:ext cx="5791200" cy="1030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zx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zy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zz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14800"/>
                <a:ext cx="5791200" cy="1030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goveqs-general</Template>
  <TotalTime>342</TotalTime>
  <Words>603</Words>
  <Application>Microsoft Office PowerPoint</Application>
  <PresentationFormat>On-screen Show (4:3)</PresentationFormat>
  <Paragraphs>78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Aptos</vt:lpstr>
      <vt:lpstr>Arial</vt:lpstr>
      <vt:lpstr>Calibri</vt:lpstr>
      <vt:lpstr>Cambria Math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Visio</vt:lpstr>
      <vt:lpstr>Equation</vt:lpstr>
      <vt:lpstr>Governing Differential Equations</vt:lpstr>
      <vt:lpstr>Background</vt:lpstr>
      <vt:lpstr>Assumptions</vt:lpstr>
      <vt:lpstr>Steady State Saturated Flow </vt:lpstr>
      <vt:lpstr>Steady State Saturated 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the Governing Equation</vt:lpstr>
      <vt:lpstr>Solutions</vt:lpstr>
      <vt:lpstr>Solutions, cont.</vt:lpstr>
      <vt:lpstr>Solutions, cont.</vt:lpstr>
      <vt:lpstr>Boundary Conditions</vt:lpstr>
      <vt:lpstr>Sample BC, cont.</vt:lpstr>
      <vt:lpstr>Sample BC, cont.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Differential Equations</dc:title>
  <dc:creator>Norm Jones</dc:creator>
  <cp:lastModifiedBy>Norm Jones</cp:lastModifiedBy>
  <cp:revision>63</cp:revision>
  <cp:lastPrinted>2015-01-22T00:43:27Z</cp:lastPrinted>
  <dcterms:created xsi:type="dcterms:W3CDTF">2003-01-09T19:17:04Z</dcterms:created>
  <dcterms:modified xsi:type="dcterms:W3CDTF">2025-01-20T23:26:41Z</dcterms:modified>
</cp:coreProperties>
</file>