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7" r:id="rId5"/>
    <p:sldId id="259" r:id="rId6"/>
    <p:sldId id="261" r:id="rId7"/>
    <p:sldId id="268" r:id="rId8"/>
    <p:sldId id="269" r:id="rId9"/>
    <p:sldId id="270" r:id="rId10"/>
    <p:sldId id="264" r:id="rId11"/>
    <p:sldId id="271" r:id="rId12"/>
    <p:sldId id="272" r:id="rId13"/>
    <p:sldId id="285" r:id="rId14"/>
    <p:sldId id="284" r:id="rId15"/>
    <p:sldId id="286" r:id="rId16"/>
    <p:sldId id="266" r:id="rId17"/>
    <p:sldId id="289" r:id="rId18"/>
    <p:sldId id="260" r:id="rId19"/>
    <p:sldId id="262" r:id="rId20"/>
    <p:sldId id="263" r:id="rId21"/>
    <p:sldId id="287" r:id="rId22"/>
    <p:sldId id="288" r:id="rId23"/>
    <p:sldId id="273" r:id="rId24"/>
    <p:sldId id="274" r:id="rId25"/>
    <p:sldId id="275" r:id="rId26"/>
    <p:sldId id="277" r:id="rId27"/>
    <p:sldId id="278" r:id="rId28"/>
    <p:sldId id="279" r:id="rId29"/>
    <p:sldId id="276" r:id="rId30"/>
    <p:sldId id="280" r:id="rId31"/>
    <p:sldId id="283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2581" autoAdjust="0"/>
  </p:normalViewPr>
  <p:slideViewPr>
    <p:cSldViewPr>
      <p:cViewPr varScale="1">
        <p:scale>
          <a:sx n="103" d="100"/>
          <a:sy n="103" d="100"/>
        </p:scale>
        <p:origin x="4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CC49A32-368C-4C3A-ABCF-359029F5CC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8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3F2E4-4FF9-4AD1-B3DD-19289B46857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A9E5E-AC48-4DDA-9702-68E1E8646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7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A9E5E-AC48-4DDA-9702-68E1E86463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5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300D-AD87-F9A9-F135-4F986D691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692C83-EF8E-D1AA-AAC8-450D73A30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DC228-24BC-A465-CF89-9DAA0D977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6EBDC-6C4B-7973-0FF3-CBAEAEFB1D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A9E5E-AC48-4DDA-9702-68E1E86463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F6FE-454B-486A-827F-27BE2609E8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9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49072-DEF9-44C4-99C2-FEDBA9BB14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7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A8BC1-D6D9-41EB-A978-96698B7396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9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47626-9A4D-4A2F-B086-CB9E90276D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9020A-3B3A-4BC3-A67A-CD87FA6BC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22FAA-E546-481E-9DAB-78E9E844D9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2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9C348-491C-4A22-AF43-761EDFE89D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5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4F0C5-614F-423F-B571-29675C1230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C71E-353A-417C-90BC-E18DEA6B02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468FA-A12E-409E-86DE-B9A6E2E582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475AF-6A3A-469F-BEBC-5DA15D963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8FADB-2296-4891-B93E-0AB6F0873C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3F447626-9A4D-4A2F-B086-CB9E90276D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0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oleObject" Target="../embeddings/oleObject31.bin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31.emf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oleObject" Target="../embeddings/oleObject31.bin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1.emf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52.wmf"/><Relationship Id="rId2" Type="http://schemas.openxmlformats.org/officeDocument/2006/relationships/oleObject" Target="../embeddings/oleObject39.bin"/><Relationship Id="rId16" Type="http://schemas.openxmlformats.org/officeDocument/2006/relationships/oleObject" Target="../embeddings/oleObject4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66.bin"/><Relationship Id="rId3" Type="http://schemas.openxmlformats.org/officeDocument/2006/relationships/image" Target="../media/image64.e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71.wmf"/><Relationship Id="rId2" Type="http://schemas.openxmlformats.org/officeDocument/2006/relationships/oleObject" Target="../embeddings/oleObject58.bin"/><Relationship Id="rId16" Type="http://schemas.openxmlformats.org/officeDocument/2006/relationships/oleObject" Target="../embeddings/oleObject6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72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6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Flow Nets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CE 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Partial Drops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0" name="Object 7"/>
          <p:cNvGraphicFramePr>
            <a:graphicFrameLocks noChangeAspect="1"/>
          </p:cNvGraphicFramePr>
          <p:nvPr/>
        </p:nvGraphicFramePr>
        <p:xfrm>
          <a:off x="3124200" y="1981200"/>
          <a:ext cx="479583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331943" imgH="4024775" progId="Visio.Drawing.11">
                  <p:embed/>
                </p:oleObj>
              </mc:Choice>
              <mc:Fallback>
                <p:oleObj name="Visio" r:id="rId2" imgW="6331943" imgH="402477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81200"/>
                        <a:ext cx="479583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533400" y="4648200"/>
            <a:ext cx="2438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+mj-lt"/>
              </a:rPr>
              <a:t>Partial drops should be included in n</a:t>
            </a:r>
            <a:r>
              <a:rPr lang="en-US" sz="1800" baseline="-25000">
                <a:latin typeface="+mj-lt"/>
              </a:rPr>
              <a:t>e</a:t>
            </a:r>
            <a:r>
              <a:rPr lang="en-US" sz="1800">
                <a:latin typeface="+mj-lt"/>
              </a:rPr>
              <a:t> and n</a:t>
            </a:r>
            <a:r>
              <a:rPr lang="en-US" sz="1800" baseline="-25000">
                <a:latin typeface="+mj-lt"/>
              </a:rPr>
              <a:t>f</a:t>
            </a:r>
          </a:p>
          <a:p>
            <a:endParaRPr lang="en-US" sz="1800" baseline="-25000">
              <a:latin typeface="+mj-lt"/>
            </a:endParaRPr>
          </a:p>
          <a:p>
            <a:r>
              <a:rPr lang="en-US" sz="1800">
                <a:latin typeface="+mj-lt"/>
              </a:rPr>
              <a:t>Fractional drop should be included in n</a:t>
            </a:r>
            <a:r>
              <a:rPr lang="en-US" sz="1800" baseline="-25000">
                <a:latin typeface="+mj-lt"/>
              </a:rPr>
              <a:t>e</a:t>
            </a:r>
            <a:r>
              <a:rPr lang="en-US" sz="1800">
                <a:latin typeface="+mj-lt"/>
              </a:rPr>
              <a:t>.</a:t>
            </a: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457200" y="2057400"/>
            <a:ext cx="22098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+mj-lt"/>
              </a:rPr>
              <a:t>You may end up with some elements with a different </a:t>
            </a:r>
            <a:r>
              <a:rPr lang="en-US" sz="1800" dirty="0" err="1">
                <a:latin typeface="+mj-lt"/>
              </a:rPr>
              <a:t>b/l</a:t>
            </a:r>
            <a:r>
              <a:rPr lang="en-US" sz="1800" dirty="0">
                <a:latin typeface="+mj-lt"/>
              </a:rPr>
              <a:t> ratio.  It won't always work out evenly. 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1" name="Object 8"/>
          <p:cNvGraphicFramePr>
            <a:graphicFrameLocks noChangeAspect="1"/>
          </p:cNvGraphicFramePr>
          <p:nvPr/>
        </p:nvGraphicFramePr>
        <p:xfrm>
          <a:off x="914400" y="3733800"/>
          <a:ext cx="873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431613" progId="Equation.3">
                  <p:embed/>
                </p:oleObj>
              </mc:Choice>
              <mc:Fallback>
                <p:oleObj name="Equation" r:id="rId4" imgW="545863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8731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3505200" y="5334000"/>
            <a:ext cx="4572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+mj-lt"/>
              </a:rPr>
              <a:t>Example:</a:t>
            </a:r>
          </a:p>
          <a:p>
            <a:pPr lvl="1"/>
            <a:r>
              <a:rPr lang="en-US" sz="1800">
                <a:latin typeface="+mj-lt"/>
              </a:rPr>
              <a:t># of full drops = 5</a:t>
            </a:r>
          </a:p>
          <a:p>
            <a:pPr lvl="1"/>
            <a:r>
              <a:rPr lang="en-US" sz="1800">
                <a:latin typeface="+mj-lt"/>
              </a:rPr>
              <a:t>partial drop, b/l = 0.2</a:t>
            </a:r>
          </a:p>
          <a:p>
            <a:pPr lvl="1"/>
            <a:r>
              <a:rPr lang="en-US" sz="1800">
                <a:latin typeface="+mj-lt"/>
              </a:rPr>
              <a:t>n</a:t>
            </a:r>
            <a:r>
              <a:rPr lang="en-US" sz="1800" baseline="-25000">
                <a:latin typeface="+mj-lt"/>
              </a:rPr>
              <a:t>e</a:t>
            </a:r>
            <a:r>
              <a:rPr lang="en-US" sz="1800">
                <a:latin typeface="+mj-lt"/>
              </a:rPr>
              <a:t> = 5.2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Non-Square Elements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676400" y="1752600"/>
          <a:ext cx="6594475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94279" imgH="4596206" progId="Visio.Drawing.11">
                  <p:embed/>
                </p:oleObj>
              </mc:Choice>
              <mc:Fallback>
                <p:oleObj name="Visio" r:id="rId2" imgW="6594279" imgH="459620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6594475" cy="459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502025" y="3276600"/>
          <a:ext cx="3489325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489588" imgH="3062272" progId="Visio.Drawing.11">
                  <p:embed/>
                </p:oleObj>
              </mc:Choice>
              <mc:Fallback>
                <p:oleObj name="Visio" r:id="rId4" imgW="3489588" imgH="306227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3276600"/>
                        <a:ext cx="3489325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Non-Square Elements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895600" y="2743200"/>
          <a:ext cx="56832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83033" imgH="2857128" progId="Visio.Drawing.11">
                  <p:embed/>
                </p:oleObj>
              </mc:Choice>
              <mc:Fallback>
                <p:oleObj name="Visio" r:id="rId2" imgW="5683033" imgH="2857128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568325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848100" y="3944938"/>
          <a:ext cx="3779838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779520" imgH="1608019" progId="Visio.Drawing.11">
                  <p:embed/>
                </p:oleObj>
              </mc:Choice>
              <mc:Fallback>
                <p:oleObj name="Visio" r:id="rId4" imgW="3779520" imgH="160801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944938"/>
                        <a:ext cx="3779838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81000" y="1985963"/>
            <a:ext cx="2971800" cy="2586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+mj-lt"/>
              </a:rPr>
              <a:t>Check the non-square elements.  After subdividing, you should have three square elements and one non-square element with the same shape as the original element.  Bisector of opposite angle should also go through non-square corner.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4724400" y="2057400"/>
            <a:ext cx="1360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+mj-lt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Unconfined Flow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542925" y="2438400"/>
          <a:ext cx="77628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481832" imgH="2418171" progId="Visio.Drawing.11">
                  <p:embed/>
                </p:oleObj>
              </mc:Choice>
              <mc:Fallback>
                <p:oleObj name="Visio" r:id="rId2" imgW="6481832" imgH="241817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2438400"/>
                        <a:ext cx="7762875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Unconfined Flow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143000" y="3733800"/>
          <a:ext cx="6894513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894799" imgH="2709320" progId="Visio.Drawing.11">
                  <p:embed/>
                </p:oleObj>
              </mc:Choice>
              <mc:Fallback>
                <p:oleObj name="Visio" r:id="rId2" imgW="6894799" imgH="270932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6894513" cy="270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4419600" y="4232275"/>
          <a:ext cx="37242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724507" imgH="1072633" progId="Visio.Drawing.11">
                  <p:embed/>
                </p:oleObj>
              </mc:Choice>
              <mc:Fallback>
                <p:oleObj name="Visio" r:id="rId4" imgW="3724507" imgH="107263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232275"/>
                        <a:ext cx="372427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143000" y="1752600"/>
            <a:ext cx="4648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+mj-lt"/>
              </a:rPr>
              <a:t>Line of seepage:</a:t>
            </a:r>
          </a:p>
          <a:p>
            <a:r>
              <a:rPr lang="en-US" sz="2800" dirty="0">
                <a:latin typeface="+mj-lt"/>
              </a:rPr>
              <a:t>   (1) is a flow line</a:t>
            </a:r>
          </a:p>
          <a:p>
            <a:r>
              <a:rPr lang="en-US" sz="2800" dirty="0">
                <a:latin typeface="+mj-lt"/>
              </a:rPr>
              <a:t>   (2) is a line of zero pressure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Unconfined Flow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762000" y="2743200"/>
          <a:ext cx="73469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94874" imgH="1927835" progId="Visio.Drawing.11">
                  <p:embed/>
                </p:oleObj>
              </mc:Choice>
              <mc:Fallback>
                <p:oleObj name="Visio" r:id="rId2" imgW="6194874" imgH="192783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73469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Computing Pressures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0" y="15859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87912"/>
              </p:ext>
            </p:extLst>
          </p:nvPr>
        </p:nvGraphicFramePr>
        <p:xfrm>
          <a:off x="130175" y="2049462"/>
          <a:ext cx="6042025" cy="465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42102" imgH="4656143" progId="Visio.Drawing.11">
                  <p:embed/>
                </p:oleObj>
              </mc:Choice>
              <mc:Fallback>
                <p:oleObj name="Visio" r:id="rId3" imgW="6042102" imgH="465614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2049462"/>
                        <a:ext cx="6042025" cy="465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232AD-E765-01A9-8FEB-00BBE7CC1F1A}"/>
                  </a:ext>
                </a:extLst>
              </p:cNvPr>
              <p:cNvSpPr txBox="1"/>
              <p:nvPr/>
            </p:nvSpPr>
            <p:spPr>
              <a:xfrm>
                <a:off x="6468339" y="1766088"/>
                <a:ext cx="2334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=40−30=10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232AD-E765-01A9-8FEB-00BBE7CC1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339" y="1766088"/>
                <a:ext cx="2334422" cy="276999"/>
              </a:xfrm>
              <a:prstGeom prst="rect">
                <a:avLst/>
              </a:prstGeom>
              <a:blipFill>
                <a:blip r:embed="rId5"/>
                <a:stretch>
                  <a:fillRect l="-1622" t="-9091" r="-270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E7BAAF-02EF-2678-E659-218B02199DDA}"/>
                  </a:ext>
                </a:extLst>
              </p:cNvPr>
              <p:cNvSpPr txBox="1"/>
              <p:nvPr/>
            </p:nvSpPr>
            <p:spPr>
              <a:xfrm>
                <a:off x="7272373" y="2193678"/>
                <a:ext cx="726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E7BAAF-02EF-2678-E659-218B0219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373" y="2193678"/>
                <a:ext cx="726353" cy="276999"/>
              </a:xfrm>
              <a:prstGeom prst="rect">
                <a:avLst/>
              </a:prstGeom>
              <a:blipFill>
                <a:blip r:embed="rId6"/>
                <a:stretch>
                  <a:fillRect l="-3448" r="-689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AA2FB0-AB6A-5D80-D87E-2B8A98CF5F67}"/>
                  </a:ext>
                </a:extLst>
              </p:cNvPr>
              <p:cNvSpPr txBox="1"/>
              <p:nvPr/>
            </p:nvSpPr>
            <p:spPr>
              <a:xfrm>
                <a:off x="6515723" y="2621268"/>
                <a:ext cx="222650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AA2FB0-AB6A-5D80-D87E-2B8A98CF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23" y="2621268"/>
                <a:ext cx="2226507" cy="520399"/>
              </a:xfrm>
              <a:prstGeom prst="rect">
                <a:avLst/>
              </a:prstGeom>
              <a:blipFill>
                <a:blip r:embed="rId7"/>
                <a:stretch>
                  <a:fillRect l="-2273" t="-4762" r="-284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333728-9815-DEB2-2BC9-A52D0A9D3BCF}"/>
                  </a:ext>
                </a:extLst>
              </p:cNvPr>
              <p:cNvSpPr txBox="1"/>
              <p:nvPr/>
            </p:nvSpPr>
            <p:spPr>
              <a:xfrm>
                <a:off x="6459571" y="3292258"/>
                <a:ext cx="2387770" cy="500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700">
                          <a:latin typeface="Cambria Math" panose="02040503050406030204" pitchFamily="18" charset="0"/>
                        </a:rPr>
                        <m:t>=40−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700">
                          <a:latin typeface="Cambria Math" panose="02040503050406030204" pitchFamily="18" charset="0"/>
                        </a:rPr>
                        <m:t>=38</m:t>
                      </m:r>
                      <m:f>
                        <m:f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7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333728-9815-DEB2-2BC9-A52D0A9D3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571" y="3292258"/>
                <a:ext cx="2387770" cy="500202"/>
              </a:xfrm>
              <a:prstGeom prst="rect">
                <a:avLst/>
              </a:prstGeom>
              <a:blipFill>
                <a:blip r:embed="rId8"/>
                <a:stretch>
                  <a:fillRect t="-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89A0BB-015F-B401-CFC7-C397394E5141}"/>
                  </a:ext>
                </a:extLst>
              </p:cNvPr>
              <p:cNvSpPr txBox="1"/>
              <p:nvPr/>
            </p:nvSpPr>
            <p:spPr>
              <a:xfrm>
                <a:off x="6583370" y="3963248"/>
                <a:ext cx="2104359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=40−3∗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800" dirty="0"/>
                  <a:t> = 35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89A0BB-015F-B401-CFC7-C397394E5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70" y="3963248"/>
                <a:ext cx="2104359" cy="393441"/>
              </a:xfrm>
              <a:prstGeom prst="rect">
                <a:avLst/>
              </a:prstGeom>
              <a:blipFill>
                <a:blip r:embed="rId9"/>
                <a:stretch>
                  <a:fillRect l="-4217" t="-6250" r="-602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2CE552-BAE0-8F4A-9977-149C1D7822C7}"/>
                  </a:ext>
                </a:extLst>
              </p:cNvPr>
              <p:cNvSpPr txBox="1"/>
              <p:nvPr/>
            </p:nvSpPr>
            <p:spPr>
              <a:xfrm>
                <a:off x="6441664" y="4507280"/>
                <a:ext cx="2387770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=40−4.5∗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800" dirty="0"/>
                  <a:t> =32.5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2CE552-BAE0-8F4A-9977-149C1D782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664" y="4507280"/>
                <a:ext cx="2387770" cy="393441"/>
              </a:xfrm>
              <a:prstGeom prst="rect">
                <a:avLst/>
              </a:prstGeom>
              <a:blipFill>
                <a:blip r:embed="rId10"/>
                <a:stretch>
                  <a:fillRect l="-3704" t="-3125" r="-476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61E78A-DFF0-B649-D7E8-E8494CEC7D4C}"/>
                  </a:ext>
                </a:extLst>
              </p:cNvPr>
              <p:cNvSpPr txBox="1"/>
              <p:nvPr/>
            </p:nvSpPr>
            <p:spPr>
              <a:xfrm>
                <a:off x="6647651" y="5051312"/>
                <a:ext cx="2195088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61E78A-DFF0-B649-D7E8-E8494CEC7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51" y="5051312"/>
                <a:ext cx="2195088" cy="303673"/>
              </a:xfrm>
              <a:prstGeom prst="rect">
                <a:avLst/>
              </a:prstGeom>
              <a:blipFill>
                <a:blip r:embed="rId11"/>
                <a:stretch>
                  <a:fillRect l="-2299" t="-4000" r="-1149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F200D5-1A7C-D9E6-9364-2EB9A0E0EB0D}"/>
                  </a:ext>
                </a:extLst>
              </p:cNvPr>
              <p:cNvSpPr txBox="1"/>
              <p:nvPr/>
            </p:nvSpPr>
            <p:spPr>
              <a:xfrm>
                <a:off x="6422204" y="5505576"/>
                <a:ext cx="2426690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2.5−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=27.5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F200D5-1A7C-D9E6-9364-2EB9A0E0E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204" y="5505576"/>
                <a:ext cx="2426690" cy="303673"/>
              </a:xfrm>
              <a:prstGeom prst="rect">
                <a:avLst/>
              </a:prstGeom>
              <a:blipFill>
                <a:blip r:embed="rId12"/>
                <a:stretch>
                  <a:fillRect l="-1563" r="-208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28DEAB-16A1-9609-978F-444A105CEE91}"/>
                  </a:ext>
                </a:extLst>
              </p:cNvPr>
              <p:cNvSpPr txBox="1"/>
              <p:nvPr/>
            </p:nvSpPr>
            <p:spPr>
              <a:xfrm>
                <a:off x="6947027" y="5959840"/>
                <a:ext cx="1377044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28DEAB-16A1-9609-978F-444A105CE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27" y="5959840"/>
                <a:ext cx="1377044" cy="303673"/>
              </a:xfrm>
              <a:prstGeom prst="rect">
                <a:avLst/>
              </a:prstGeom>
              <a:blipFill>
                <a:blip r:embed="rId13"/>
                <a:stretch>
                  <a:fillRect l="-2752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A5F9A3-5A73-6646-EA68-218915120B46}"/>
                  </a:ext>
                </a:extLst>
              </p:cNvPr>
              <p:cNvSpPr txBox="1"/>
              <p:nvPr/>
            </p:nvSpPr>
            <p:spPr>
              <a:xfrm>
                <a:off x="6172200" y="6414108"/>
                <a:ext cx="2926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27.5∗62.4=1716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𝑝𝑠𝑓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A5F9A3-5A73-6646-EA68-218915120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6414108"/>
                <a:ext cx="2926699" cy="276999"/>
              </a:xfrm>
              <a:prstGeom prst="rect">
                <a:avLst/>
              </a:prstGeom>
              <a:blipFill>
                <a:blip r:embed="rId14"/>
                <a:stretch>
                  <a:fillRect l="-866" t="-4167" r="-21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77A8F-CF69-77D0-0807-4C96C079F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6199-CD8F-EA21-A08C-8CCF248D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Flowrates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7680F-C339-9204-BA9B-75E306C67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61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Flow Rate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0" y="22717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>
          <a:off x="1295400" y="1981200"/>
          <a:ext cx="6019800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31843" imgH="4004384" progId="Visio.Drawing.11">
                  <p:embed/>
                </p:oleObj>
              </mc:Choice>
              <mc:Fallback>
                <p:oleObj name="Visio" r:id="rId2" imgW="5531843" imgH="400438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6019800" cy="435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Flow Rate, cont.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1143000" y="1981200"/>
            <a:ext cx="29098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</a:rPr>
              <a:t>for one flow channel: 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0" y="34051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1230313" y="4647833"/>
            <a:ext cx="4830168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+mj-lt"/>
              </a:rPr>
              <a:t>h</a:t>
            </a:r>
            <a:r>
              <a:rPr lang="en-US" baseline="-25000">
                <a:latin typeface="+mj-lt"/>
              </a:rPr>
              <a:t>total</a:t>
            </a:r>
            <a:r>
              <a:rPr lang="en-US">
                <a:latin typeface="+mj-lt"/>
              </a:rPr>
              <a:t> = total head loss through region</a:t>
            </a:r>
          </a:p>
          <a:p>
            <a:r>
              <a:rPr lang="en-US">
                <a:latin typeface="+mj-lt"/>
              </a:rPr>
              <a:t>n</a:t>
            </a:r>
            <a:r>
              <a:rPr lang="en-US" baseline="-25000">
                <a:latin typeface="+mj-lt"/>
              </a:rPr>
              <a:t>e</a:t>
            </a:r>
            <a:r>
              <a:rPr lang="en-US">
                <a:latin typeface="+mj-lt"/>
              </a:rPr>
              <a:t> = number of equipotential drops</a:t>
            </a:r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1981200" y="2590800"/>
          <a:ext cx="13716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393480" progId="Equation.3">
                  <p:embed/>
                </p:oleObj>
              </mc:Choice>
              <mc:Fallback>
                <p:oleObj name="Equation" r:id="rId2" imgW="7743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81200" y="2590800"/>
                        <a:ext cx="1371600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1981200" y="3505200"/>
          <a:ext cx="2133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31640" progId="Equation.3">
                  <p:embed/>
                </p:oleObj>
              </mc:Choice>
              <mc:Fallback>
                <p:oleObj name="Equation" r:id="rId4" imgW="13460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81200" y="3505200"/>
                        <a:ext cx="21336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1"/>
          <p:cNvGraphicFramePr>
            <a:graphicFrameLocks noChangeAspect="1"/>
          </p:cNvGraphicFramePr>
          <p:nvPr/>
        </p:nvGraphicFramePr>
        <p:xfrm>
          <a:off x="2133600" y="5715000"/>
          <a:ext cx="17700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393480" progId="Equation.3">
                  <p:embed/>
                </p:oleObj>
              </mc:Choice>
              <mc:Fallback>
                <p:oleObj name="Equation" r:id="rId6" imgW="9144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3600" y="5715000"/>
                        <a:ext cx="177006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Definition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Flow nets are a graphical solution to the Laplace equation: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Two families of curves: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/>
              <a:t>(1) Flow lines</a:t>
            </a:r>
          </a:p>
          <a:p>
            <a:pPr marL="766763" lvl="2" indent="0" eaLnBrk="1" hangingPunct="1">
              <a:lnSpc>
                <a:spcPct val="90000"/>
              </a:lnSpc>
              <a:buNone/>
            </a:pPr>
            <a:r>
              <a:rPr lang="en-US" dirty="0"/>
              <a:t>Represent the paths that water would flow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/>
              <a:t>(2) Equipotential lines</a:t>
            </a:r>
          </a:p>
          <a:p>
            <a:pPr marL="766763" lvl="2" indent="0" eaLnBrk="1" hangingPunct="1">
              <a:lnSpc>
                <a:spcPct val="90000"/>
              </a:lnSpc>
              <a:buNone/>
            </a:pPr>
            <a:r>
              <a:rPr lang="en-US" dirty="0"/>
              <a:t>Lines of constant total head.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1905000" y="2819400"/>
          <a:ext cx="19812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44240" progId="Equation.3">
                  <p:embed/>
                </p:oleObj>
              </mc:Choice>
              <mc:Fallback>
                <p:oleObj name="Equation" r:id="rId2" imgW="91440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05000" y="2819400"/>
                        <a:ext cx="19812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0AD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4D4D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Flow Rate, cont.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143000" y="1828800"/>
            <a:ext cx="27797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</a:rPr>
              <a:t>for all flow channels: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143000" y="3733800"/>
            <a:ext cx="4430713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+mj-lt"/>
              </a:rPr>
              <a:t>n</a:t>
            </a:r>
            <a:r>
              <a:rPr lang="en-US" baseline="-25000">
                <a:latin typeface="+mj-lt"/>
              </a:rPr>
              <a:t>f</a:t>
            </a:r>
            <a:r>
              <a:rPr lang="en-US">
                <a:latin typeface="+mj-lt"/>
              </a:rPr>
              <a:t> = number of flow channels</a:t>
            </a:r>
          </a:p>
          <a:p>
            <a:r>
              <a:rPr lang="en-US">
                <a:latin typeface="+mj-lt"/>
              </a:rPr>
              <a:t>q = total flow through all channels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4800749"/>
            <a:ext cx="486171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</a:rPr>
              <a:t>if b = l, then </a:t>
            </a:r>
            <a:r>
              <a:rPr lang="en-US" dirty="0" err="1">
                <a:latin typeface="+mj-lt"/>
              </a:rPr>
              <a:t>b/l</a:t>
            </a:r>
            <a:r>
              <a:rPr lang="en-US" dirty="0">
                <a:latin typeface="+mj-lt"/>
              </a:rPr>
              <a:t> = 1 (square elements)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67" name="Object 9"/>
          <p:cNvGraphicFramePr>
            <a:graphicFrameLocks noChangeAspect="1"/>
          </p:cNvGraphicFramePr>
          <p:nvPr/>
        </p:nvGraphicFramePr>
        <p:xfrm>
          <a:off x="1981200" y="5486400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431640" progId="Equation.3">
                  <p:embed/>
                </p:oleObj>
              </mc:Choice>
              <mc:Fallback>
                <p:oleObj name="Equation" r:id="rId2" imgW="6476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81200" y="5486400"/>
                        <a:ext cx="1371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387361-B812-4F44-CF91-B4600B0337F1}"/>
                  </a:ext>
                </a:extLst>
              </p:cNvPr>
              <p:cNvSpPr txBox="1"/>
              <p:nvPr/>
            </p:nvSpPr>
            <p:spPr>
              <a:xfrm>
                <a:off x="1478870" y="2634786"/>
                <a:ext cx="4887685" cy="763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387361-B812-4F44-CF91-B4600B033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70" y="2634786"/>
                <a:ext cx="4887685" cy="763799"/>
              </a:xfrm>
              <a:prstGeom prst="rect">
                <a:avLst/>
              </a:prstGeom>
              <a:blipFill>
                <a:blip r:embed="rId4"/>
                <a:stretch>
                  <a:fillRect t="-49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A8621-21AD-15E1-DB5F-B087E4F79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>
            <a:extLst>
              <a:ext uri="{FF2B5EF4-FFF2-40B4-BE49-F238E27FC236}">
                <a16:creationId xmlns:a16="http://schemas.microsoft.com/office/drawing/2014/main" id="{75B5723B-0D94-ED2F-CEB6-932CFDB47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Calculating Flowrates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CDC9FB1C-20C1-962D-0962-09A2ADA77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59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0" name="Object 6">
            <a:extLst>
              <a:ext uri="{FF2B5EF4-FFF2-40B4-BE49-F238E27FC236}">
                <a16:creationId xmlns:a16="http://schemas.microsoft.com/office/drawing/2014/main" id="{85FBEF6B-1ABE-C61E-1B76-FCFDAC46F8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426261"/>
              </p:ext>
            </p:extLst>
          </p:nvPr>
        </p:nvGraphicFramePr>
        <p:xfrm>
          <a:off x="191334" y="2049462"/>
          <a:ext cx="6042025" cy="465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42102" imgH="4656143" progId="Visio.Drawing.11">
                  <p:embed/>
                </p:oleObj>
              </mc:Choice>
              <mc:Fallback>
                <p:oleObj name="Visio" r:id="rId3" imgW="6042102" imgH="4656143" progId="Visio.Drawing.11">
                  <p:embed/>
                  <p:pic>
                    <p:nvPicPr>
                      <p:cNvPr id="276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34" y="2049462"/>
                        <a:ext cx="6042025" cy="465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3E64CE-333B-729A-D6BA-91B2DAAB8DEF}"/>
                  </a:ext>
                </a:extLst>
              </p:cNvPr>
              <p:cNvSpPr txBox="1"/>
              <p:nvPr/>
            </p:nvSpPr>
            <p:spPr>
              <a:xfrm>
                <a:off x="7371845" y="2970551"/>
                <a:ext cx="726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3E64CE-333B-729A-D6BA-91B2DAAB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845" y="2970551"/>
                <a:ext cx="726353" cy="276999"/>
              </a:xfrm>
              <a:prstGeom prst="rect">
                <a:avLst/>
              </a:prstGeom>
              <a:blipFill>
                <a:blip r:embed="rId5"/>
                <a:stretch>
                  <a:fillRect l="-4202" r="-756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85B1C6-AC14-0EC1-2584-97499CB4F91B}"/>
                  </a:ext>
                </a:extLst>
              </p:cNvPr>
              <p:cNvSpPr txBox="1"/>
              <p:nvPr/>
            </p:nvSpPr>
            <p:spPr>
              <a:xfrm>
                <a:off x="7198688" y="4530586"/>
                <a:ext cx="1072666" cy="529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85B1C6-AC14-0EC1-2584-97499CB4F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88" y="4530586"/>
                <a:ext cx="1072666" cy="5290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151C2DD-27A0-AC79-9BCB-F6071E66B965}"/>
              </a:ext>
            </a:extLst>
          </p:cNvPr>
          <p:cNvSpPr txBox="1"/>
          <p:nvPr/>
        </p:nvSpPr>
        <p:spPr>
          <a:xfrm>
            <a:off x="6575425" y="200424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Assume k = 2 ft/day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Find q for 1 ft slice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4136AC-458F-C211-912F-1174DF42FC0F}"/>
                  </a:ext>
                </a:extLst>
              </p:cNvPr>
              <p:cNvSpPr txBox="1"/>
              <p:nvPr/>
            </p:nvSpPr>
            <p:spPr>
              <a:xfrm>
                <a:off x="7374281" y="3483146"/>
                <a:ext cx="72148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4136AC-458F-C211-912F-1174DF42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281" y="3483146"/>
                <a:ext cx="721480" cy="299249"/>
              </a:xfrm>
              <a:prstGeom prst="rect">
                <a:avLst/>
              </a:prstGeom>
              <a:blipFill>
                <a:blip r:embed="rId7"/>
                <a:stretch>
                  <a:fillRect l="-4237" r="-678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6D8569-ED21-680D-9491-7732D7A93B13}"/>
                  </a:ext>
                </a:extLst>
              </p:cNvPr>
              <p:cNvSpPr txBox="1"/>
              <p:nvPr/>
            </p:nvSpPr>
            <p:spPr>
              <a:xfrm>
                <a:off x="7223663" y="4017991"/>
                <a:ext cx="10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6D8569-ED21-680D-9491-7732D7A93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663" y="4017991"/>
                <a:ext cx="1022716" cy="276999"/>
              </a:xfrm>
              <a:prstGeom prst="rect">
                <a:avLst/>
              </a:prstGeom>
              <a:blipFill>
                <a:blip r:embed="rId8"/>
                <a:stretch>
                  <a:fillRect l="-5357" r="-71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B67C7F-524F-1F70-A063-DDED4906030D}"/>
                  </a:ext>
                </a:extLst>
              </p:cNvPr>
              <p:cNvSpPr txBox="1"/>
              <p:nvPr/>
            </p:nvSpPr>
            <p:spPr>
              <a:xfrm>
                <a:off x="6515821" y="5295238"/>
                <a:ext cx="2438400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B67C7F-524F-1F70-A063-DDED4906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21" y="5295238"/>
                <a:ext cx="2438400" cy="553228"/>
              </a:xfrm>
              <a:prstGeom prst="rect">
                <a:avLst/>
              </a:prstGeom>
              <a:blipFill>
                <a:blip r:embed="rId9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3B9844-1EEE-BF5C-7990-E2E4E42A3444}"/>
                  </a:ext>
                </a:extLst>
              </p:cNvPr>
              <p:cNvSpPr txBox="1"/>
              <p:nvPr/>
            </p:nvSpPr>
            <p:spPr>
              <a:xfrm>
                <a:off x="6515821" y="6084060"/>
                <a:ext cx="2438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n-US" sz="1800" b="0" i="1" baseline="30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3B9844-1EEE-BF5C-7990-E2E4E42A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21" y="6084060"/>
                <a:ext cx="2438400" cy="276999"/>
              </a:xfrm>
              <a:prstGeom prst="rect">
                <a:avLst/>
              </a:prstGeom>
              <a:blipFill>
                <a:blip r:embed="rId10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03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97390-7A67-4470-0186-69E8CC95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Anisotropic Soils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9C29F-08A9-A2E0-6076-21C400446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Anisotropic Soils</a:t>
            </a: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533400" y="1600200"/>
            <a:ext cx="6629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The governing equation we are solving with our flow net:</a:t>
            </a:r>
          </a:p>
        </p:txBody>
      </p: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533400" y="3581400"/>
            <a:ext cx="5334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+mj-lt"/>
              </a:rPr>
              <a:t>is only valid for isotropic soils.</a:t>
            </a:r>
          </a:p>
          <a:p>
            <a:r>
              <a:rPr lang="en-US">
                <a:latin typeface="+mj-lt"/>
              </a:rPr>
              <a:t>For anisotropic soils:</a:t>
            </a:r>
          </a:p>
        </p:txBody>
      </p:sp>
      <p:sp>
        <p:nvSpPr>
          <p:cNvPr id="15367" name="TextBox 9"/>
          <p:cNvSpPr txBox="1">
            <a:spLocks noChangeArrowheads="1"/>
          </p:cNvSpPr>
          <p:nvPr/>
        </p:nvSpPr>
        <p:spPr bwMode="auto">
          <a:xfrm>
            <a:off x="533400" y="5715000"/>
            <a:ext cx="6629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+mj-lt"/>
              </a:rPr>
              <a:t>Equipotential lines and flow lines no longer intersect at right angles.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990600" y="2514600"/>
          <a:ext cx="1892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6698" imgH="444307" progId="Equation.3">
                  <p:embed/>
                </p:oleObj>
              </mc:Choice>
              <mc:Fallback>
                <p:oleObj name="Equation" r:id="rId2" imgW="926698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1892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3" name="Object 8"/>
          <p:cNvGraphicFramePr>
            <a:graphicFrameLocks noChangeAspect="1"/>
          </p:cNvGraphicFramePr>
          <p:nvPr/>
        </p:nvGraphicFramePr>
        <p:xfrm>
          <a:off x="1066800" y="4572000"/>
          <a:ext cx="25908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444240" progId="Equation.3">
                  <p:embed/>
                </p:oleObj>
              </mc:Choice>
              <mc:Fallback>
                <p:oleObj name="Equation" r:id="rId4" imgW="12445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2590800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Anisotropic Soils</a:t>
            </a:r>
          </a:p>
        </p:txBody>
      </p:sp>
      <p:sp>
        <p:nvSpPr>
          <p:cNvPr id="16395" name="TextBox 7"/>
          <p:cNvSpPr txBox="1">
            <a:spLocks noChangeArrowheads="1"/>
          </p:cNvSpPr>
          <p:nvPr/>
        </p:nvSpPr>
        <p:spPr bwMode="auto">
          <a:xfrm>
            <a:off x="533400" y="1600200"/>
            <a:ext cx="6629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To draw the flow net with right angles we need to do a coordinate transformation.</a:t>
            </a:r>
          </a:p>
        </p:txBody>
      </p:sp>
      <p:sp>
        <p:nvSpPr>
          <p:cNvPr id="1639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86" name="Object 7"/>
          <p:cNvGraphicFramePr>
            <a:graphicFrameLocks noChangeAspect="1"/>
          </p:cNvGraphicFramePr>
          <p:nvPr/>
        </p:nvGraphicFramePr>
        <p:xfrm>
          <a:off x="914400" y="2667000"/>
          <a:ext cx="1066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495000" progId="Equation.3">
                  <p:embed/>
                </p:oleObj>
              </mc:Choice>
              <mc:Fallback>
                <p:oleObj name="Equation" r:id="rId2" imgW="672840" imgH="49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10668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914400" y="3724275"/>
          <a:ext cx="127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495000" progId="Equation.3">
                  <p:embed/>
                </p:oleObj>
              </mc:Choice>
              <mc:Fallback>
                <p:oleObj name="Equation" r:id="rId4" imgW="82548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24275"/>
                        <a:ext cx="1270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922338" y="4781550"/>
          <a:ext cx="14716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495000" progId="Equation.3">
                  <p:embed/>
                </p:oleObj>
              </mc:Choice>
              <mc:Fallback>
                <p:oleObj name="Equation" r:id="rId6" imgW="104112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781550"/>
                        <a:ext cx="1471612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920750" y="5838825"/>
          <a:ext cx="20637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47560" imgH="495000" progId="Equation.3">
                  <p:embed/>
                </p:oleObj>
              </mc:Choice>
              <mc:Fallback>
                <p:oleObj name="Equation" r:id="rId8" imgW="144756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5838825"/>
                        <a:ext cx="20637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9" name="Rectangle 9"/>
          <p:cNvSpPr>
            <a:spLocks noChangeArrowheads="1"/>
          </p:cNvSpPr>
          <p:nvPr/>
        </p:nvSpPr>
        <p:spPr bwMode="auto">
          <a:xfrm>
            <a:off x="0" y="1057275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0" name="Object 20"/>
          <p:cNvGraphicFramePr>
            <a:graphicFrameLocks noChangeAspect="1"/>
          </p:cNvGraphicFramePr>
          <p:nvPr/>
        </p:nvGraphicFramePr>
        <p:xfrm>
          <a:off x="4267200" y="2743200"/>
          <a:ext cx="41910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65400" imgH="495300" progId="Equation.3">
                  <p:embed/>
                </p:oleObj>
              </mc:Choice>
              <mc:Fallback>
                <p:oleObj name="Equation" r:id="rId10" imgW="2565400" imgH="495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43200"/>
                        <a:ext cx="4191000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1" name="Object 22"/>
          <p:cNvGraphicFramePr>
            <a:graphicFrameLocks noChangeAspect="1"/>
          </p:cNvGraphicFramePr>
          <p:nvPr/>
        </p:nvGraphicFramePr>
        <p:xfrm>
          <a:off x="4267200" y="3810000"/>
          <a:ext cx="22860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84300" imgH="495300" progId="Equation.3">
                  <p:embed/>
                </p:oleObj>
              </mc:Choice>
              <mc:Fallback>
                <p:oleObj name="Equation" r:id="rId12" imgW="1384300" imgH="495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0"/>
                        <a:ext cx="22860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2" name="Object 24"/>
          <p:cNvGraphicFramePr>
            <a:graphicFrameLocks noChangeAspect="1"/>
          </p:cNvGraphicFramePr>
          <p:nvPr/>
        </p:nvGraphicFramePr>
        <p:xfrm>
          <a:off x="4267200" y="4876800"/>
          <a:ext cx="20431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60160" imgH="495000" progId="Equation.3">
                  <p:embed/>
                </p:oleObj>
              </mc:Choice>
              <mc:Fallback>
                <p:oleObj name="Equation" r:id="rId14" imgW="1460160" imgH="495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76800"/>
                        <a:ext cx="2043113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3" name="Object 26"/>
          <p:cNvGraphicFramePr>
            <a:graphicFrameLocks noChangeAspect="1"/>
          </p:cNvGraphicFramePr>
          <p:nvPr/>
        </p:nvGraphicFramePr>
        <p:xfrm>
          <a:off x="4267200" y="5864225"/>
          <a:ext cx="15160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54080" imgH="482400" progId="Equation.3">
                  <p:embed/>
                </p:oleObj>
              </mc:Choice>
              <mc:Fallback>
                <p:oleObj name="Equation" r:id="rId16" imgW="1054080" imgH="482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864225"/>
                        <a:ext cx="1516063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Anisotropic Soils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533400" y="1746250"/>
            <a:ext cx="2743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Substituting back into Laplace equation: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0" y="1057275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2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0" name="Object 10"/>
          <p:cNvGraphicFramePr>
            <a:graphicFrameLocks noChangeAspect="1"/>
          </p:cNvGraphicFramePr>
          <p:nvPr/>
        </p:nvGraphicFramePr>
        <p:xfrm>
          <a:off x="762000" y="3270250"/>
          <a:ext cx="2295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82400" progId="Equation.3">
                  <p:embed/>
                </p:oleObj>
              </mc:Choice>
              <mc:Fallback>
                <p:oleObj name="Equation" r:id="rId2" imgW="160020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0250"/>
                        <a:ext cx="22955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1" name="Object 12"/>
          <p:cNvGraphicFramePr>
            <a:graphicFrameLocks noChangeAspect="1"/>
          </p:cNvGraphicFramePr>
          <p:nvPr/>
        </p:nvGraphicFramePr>
        <p:xfrm>
          <a:off x="755650" y="4387850"/>
          <a:ext cx="19843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457200" progId="Equation.3">
                  <p:embed/>
                </p:oleObj>
              </mc:Choice>
              <mc:Fallback>
                <p:oleObj name="Equation" r:id="rId4" imgW="128268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387850"/>
                        <a:ext cx="1984375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2" name="Object 14"/>
          <p:cNvGraphicFramePr>
            <a:graphicFrameLocks noChangeAspect="1"/>
          </p:cNvGraphicFramePr>
          <p:nvPr/>
        </p:nvGraphicFramePr>
        <p:xfrm>
          <a:off x="739775" y="5532438"/>
          <a:ext cx="14700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457200" progId="Equation.3">
                  <p:embed/>
                </p:oleObj>
              </mc:Choice>
              <mc:Fallback>
                <p:oleObj name="Equation" r:id="rId6" imgW="9396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5532438"/>
                        <a:ext cx="1470025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TextBox 25"/>
          <p:cNvSpPr txBox="1">
            <a:spLocks noChangeArrowheads="1"/>
          </p:cNvSpPr>
          <p:nvPr/>
        </p:nvSpPr>
        <p:spPr bwMode="auto">
          <a:xfrm>
            <a:off x="4572000" y="2109788"/>
            <a:ext cx="35052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+mj-lt"/>
              </a:rPr>
              <a:t>Now you can draw the flow net like you normally do if you first transform your drawing to a new scale where:</a:t>
            </a:r>
          </a:p>
        </p:txBody>
      </p:sp>
      <p:sp>
        <p:nvSpPr>
          <p:cNvPr id="1742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3" name="Object 16"/>
          <p:cNvGraphicFramePr>
            <a:graphicFrameLocks noChangeAspect="1"/>
          </p:cNvGraphicFramePr>
          <p:nvPr/>
        </p:nvGraphicFramePr>
        <p:xfrm>
          <a:off x="5257800" y="4395788"/>
          <a:ext cx="19050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495000" progId="Equation.3">
                  <p:embed/>
                </p:oleObj>
              </mc:Choice>
              <mc:Fallback>
                <p:oleObj name="Equation" r:id="rId8" imgW="672840" imgH="495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395788"/>
                        <a:ext cx="1905000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Anisotropic Soils</a:t>
            </a:r>
          </a:p>
        </p:txBody>
      </p:sp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533400" y="1752600"/>
            <a:ext cx="3886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+mj-lt"/>
              </a:rPr>
              <a:t>Example:</a:t>
            </a:r>
          </a:p>
        </p:txBody>
      </p:sp>
      <p:sp>
        <p:nvSpPr>
          <p:cNvPr id="18437" name="TextBox 3"/>
          <p:cNvSpPr txBox="1">
            <a:spLocks noChangeArrowheads="1"/>
          </p:cNvSpPr>
          <p:nvPr/>
        </p:nvSpPr>
        <p:spPr bwMode="auto">
          <a:xfrm>
            <a:off x="2895600" y="541020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Original scale, </a:t>
            </a:r>
            <a:r>
              <a:rPr lang="en-US" dirty="0" err="1">
                <a:latin typeface="+mj-lt"/>
              </a:rPr>
              <a:t>k</a:t>
            </a:r>
            <a:r>
              <a:rPr lang="en-US" baseline="-25000" dirty="0" err="1">
                <a:latin typeface="+mj-lt"/>
              </a:rPr>
              <a:t>x</a:t>
            </a:r>
            <a:r>
              <a:rPr lang="en-US" dirty="0">
                <a:latin typeface="+mj-lt"/>
              </a:rPr>
              <a:t> = 4k</a:t>
            </a:r>
            <a:r>
              <a:rPr lang="en-US" baseline="-25000" dirty="0">
                <a:latin typeface="+mj-lt"/>
              </a:rPr>
              <a:t>y</a:t>
            </a:r>
            <a:endParaRPr lang="en-US" dirty="0">
              <a:latin typeface="+mj-lt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09600" y="2743200"/>
          <a:ext cx="77533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365116" imgH="1813907" progId="Visio.Drawing.11">
                  <p:embed/>
                </p:oleObj>
              </mc:Choice>
              <mc:Fallback>
                <p:oleObj name="Visio" r:id="rId2" imgW="6365116" imgH="181390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775335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Anisotropic Soils</a:t>
            </a:r>
          </a:p>
        </p:txBody>
      </p:sp>
      <p:sp>
        <p:nvSpPr>
          <p:cNvPr id="19461" name="TextBox 3"/>
          <p:cNvSpPr txBox="1">
            <a:spLocks noChangeArrowheads="1"/>
          </p:cNvSpPr>
          <p:nvPr/>
        </p:nvSpPr>
        <p:spPr bwMode="auto">
          <a:xfrm>
            <a:off x="2209800" y="5562600"/>
            <a:ext cx="2590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Transformed scale, 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2286000" y="2743200"/>
          <a:ext cx="41148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00611" imgH="2523163" progId="Visio.Drawing.11">
                  <p:embed/>
                </p:oleObj>
              </mc:Choice>
              <mc:Fallback>
                <p:oleObj name="Visio" r:id="rId2" imgW="4700611" imgH="252316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743200"/>
                        <a:ext cx="4114800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4819650" y="5381625"/>
          <a:ext cx="16081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444240" progId="Equation.3">
                  <p:embed/>
                </p:oleObj>
              </mc:Choice>
              <mc:Fallback>
                <p:oleObj name="Equation" r:id="rId4" imgW="8762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5381625"/>
                        <a:ext cx="1608138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Anisotropic Soils</a:t>
            </a:r>
          </a:p>
        </p:txBody>
      </p:sp>
      <p:sp>
        <p:nvSpPr>
          <p:cNvPr id="20484" name="TextBox 2"/>
          <p:cNvSpPr txBox="1">
            <a:spLocks noChangeArrowheads="1"/>
          </p:cNvSpPr>
          <p:nvPr/>
        </p:nvSpPr>
        <p:spPr bwMode="auto">
          <a:xfrm>
            <a:off x="914400" y="2133600"/>
            <a:ext cx="685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Draw flow net on compressed scale with square cells: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209800" y="3048000"/>
          <a:ext cx="41148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67890" imgH="2583106" progId="Visio.Drawing.11">
                  <p:embed/>
                </p:oleObj>
              </mc:Choice>
              <mc:Fallback>
                <p:oleObj name="Visio" r:id="rId2" imgW="4767890" imgH="258310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0"/>
                        <a:ext cx="411480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Anisotropic Soils</a:t>
            </a:r>
          </a:p>
        </p:txBody>
      </p:sp>
      <p:graphicFrame>
        <p:nvGraphicFramePr>
          <p:cNvPr id="21506" name="Object 1"/>
          <p:cNvGraphicFramePr>
            <a:graphicFrameLocks noChangeAspect="1"/>
          </p:cNvGraphicFramePr>
          <p:nvPr/>
        </p:nvGraphicFramePr>
        <p:xfrm>
          <a:off x="609600" y="3217863"/>
          <a:ext cx="7924800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464362" imgH="1850394" progId="Visio.Drawing.11">
                  <p:embed/>
                </p:oleObj>
              </mc:Choice>
              <mc:Fallback>
                <p:oleObj name="Visio" r:id="rId2" imgW="6464362" imgH="185039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17863"/>
                        <a:ext cx="7924800" cy="226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457200" y="2362200"/>
            <a:ext cx="685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Transform back to original scale: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19"/>
          <p:cNvGraphicFramePr>
            <a:graphicFrameLocks noChangeAspect="1"/>
          </p:cNvGraphicFramePr>
          <p:nvPr/>
        </p:nvGraphicFramePr>
        <p:xfrm>
          <a:off x="1676400" y="2159000"/>
          <a:ext cx="5002213" cy="427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02065" imgH="4271544" progId="Visio.Drawing.11">
                  <p:embed/>
                </p:oleObj>
              </mc:Choice>
              <mc:Fallback>
                <p:oleObj name="Visio" r:id="rId2" imgW="5002065" imgH="4271544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59000"/>
                        <a:ext cx="5002213" cy="427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Flow Nets</a:t>
            </a:r>
          </a:p>
        </p:txBody>
      </p:sp>
      <p:sp>
        <p:nvSpPr>
          <p:cNvPr id="2058" name="Rectangle 5"/>
          <p:cNvSpPr>
            <a:spLocks noChangeArrowheads="1"/>
          </p:cNvSpPr>
          <p:nvPr/>
        </p:nvSpPr>
        <p:spPr bwMode="auto">
          <a:xfrm>
            <a:off x="0" y="16144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685800" y="2835275"/>
          <a:ext cx="5657850" cy="359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657434" imgH="3591711" progId="Visio.Drawing.11">
                  <p:embed/>
                </p:oleObj>
              </mc:Choice>
              <mc:Fallback>
                <p:oleObj name="Visio" r:id="rId4" imgW="5657434" imgH="3591711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35275"/>
                        <a:ext cx="5657850" cy="359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1676400" y="3895725"/>
          <a:ext cx="5006975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007269" imgH="2534705" progId="Visio.Drawing.11">
                  <p:embed/>
                </p:oleObj>
              </mc:Choice>
              <mc:Fallback>
                <p:oleObj name="Visio" r:id="rId6" imgW="5007269" imgH="2534705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95725"/>
                        <a:ext cx="5006975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2347913" y="4554538"/>
          <a:ext cx="3656012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655741" imgH="1864170" progId="Visio.Drawing.11">
                  <p:embed/>
                </p:oleObj>
              </mc:Choice>
              <mc:Fallback>
                <p:oleObj name="Visio" r:id="rId8" imgW="3655741" imgH="186417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4554538"/>
                        <a:ext cx="3656012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2665413" y="1905000"/>
          <a:ext cx="13589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358230" imgH="3142626" progId="Visio.Drawing.11">
                  <p:embed/>
                </p:oleObj>
              </mc:Choice>
              <mc:Fallback>
                <p:oleObj name="Visio" r:id="rId10" imgW="1358230" imgH="3142626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1905000"/>
                        <a:ext cx="1358900" cy="314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2362200" y="3911600"/>
          <a:ext cx="359410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3594038" imgH="1853000" progId="Visio.Drawing.11">
                  <p:embed/>
                </p:oleObj>
              </mc:Choice>
              <mc:Fallback>
                <p:oleObj name="Visio" r:id="rId12" imgW="3594038" imgH="1853000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11600"/>
                        <a:ext cx="3594100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23"/>
          <p:cNvGraphicFramePr>
            <a:graphicFrameLocks noChangeAspect="1"/>
          </p:cNvGraphicFramePr>
          <p:nvPr/>
        </p:nvGraphicFramePr>
        <p:xfrm>
          <a:off x="6477000" y="1828800"/>
          <a:ext cx="21526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2152185" imgH="1180604" progId="Visio.Drawing.11">
                  <p:embed/>
                </p:oleObj>
              </mc:Choice>
              <mc:Fallback>
                <p:oleObj name="Visio" r:id="rId14" imgW="2152185" imgH="1180604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828800"/>
                        <a:ext cx="21526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Anisotropic Soils – Flow Rate</a:t>
            </a: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2819400" y="3048000"/>
          <a:ext cx="343535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35319" imgH="2028360" progId="Visio.Drawing.11">
                  <p:embed/>
                </p:oleObj>
              </mc:Choice>
              <mc:Fallback>
                <p:oleObj name="Visio" r:id="rId2" imgW="3435319" imgH="202836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0"/>
                        <a:ext cx="3435350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2819400" y="2209800"/>
            <a:ext cx="304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Natural scale: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2895600" y="5410200"/>
          <a:ext cx="358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0760" imgH="241200" progId="Equation.3">
                  <p:embed/>
                </p:oleObj>
              </mc:Choice>
              <mc:Fallback>
                <p:oleObj name="Equation" r:id="rId4" imgW="21207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0200"/>
                        <a:ext cx="3581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Anisotropic Soils – Flow Rate</a:t>
            </a:r>
          </a:p>
        </p:txBody>
      </p:sp>
      <p:graphicFrame>
        <p:nvGraphicFramePr>
          <p:cNvPr id="23554" name="Object 1"/>
          <p:cNvGraphicFramePr>
            <a:graphicFrameLocks noChangeAspect="1"/>
          </p:cNvGraphicFramePr>
          <p:nvPr/>
        </p:nvGraphicFramePr>
        <p:xfrm>
          <a:off x="968375" y="2286000"/>
          <a:ext cx="2713038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12348" imgH="2059634" progId="Visio.Drawing.11">
                  <p:embed/>
                </p:oleObj>
              </mc:Choice>
              <mc:Fallback>
                <p:oleObj name="Visio" r:id="rId2" imgW="2712348" imgH="205963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286000"/>
                        <a:ext cx="2713038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Box 3"/>
          <p:cNvSpPr txBox="1">
            <a:spLocks noChangeArrowheads="1"/>
          </p:cNvSpPr>
          <p:nvPr/>
        </p:nvSpPr>
        <p:spPr bwMode="auto">
          <a:xfrm>
            <a:off x="587375" y="1676400"/>
            <a:ext cx="304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Transformed scale:</a:t>
            </a:r>
          </a:p>
        </p:txBody>
      </p:sp>
      <p:sp>
        <p:nvSpPr>
          <p:cNvPr id="2356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5" name="Object 2"/>
          <p:cNvGraphicFramePr>
            <a:graphicFrameLocks noChangeAspect="1"/>
          </p:cNvGraphicFramePr>
          <p:nvPr/>
        </p:nvGraphicFramePr>
        <p:xfrm>
          <a:off x="862013" y="4565650"/>
          <a:ext cx="32527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241200" progId="Equation.3">
                  <p:embed/>
                </p:oleObj>
              </mc:Choice>
              <mc:Fallback>
                <p:oleObj name="Equation" r:id="rId4" imgW="20062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565650"/>
                        <a:ext cx="325278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892175" y="5105400"/>
          <a:ext cx="114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480" imgH="495000" progId="Equation.3">
                  <p:embed/>
                </p:oleObj>
              </mc:Choice>
              <mc:Fallback>
                <p:oleObj name="Equation" r:id="rId6" imgW="825480" imgH="49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5105400"/>
                        <a:ext cx="1143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7" name="Object 6"/>
          <p:cNvGraphicFramePr>
            <a:graphicFrameLocks noChangeAspect="1"/>
          </p:cNvGraphicFramePr>
          <p:nvPr/>
        </p:nvGraphicFramePr>
        <p:xfrm>
          <a:off x="892175" y="5943600"/>
          <a:ext cx="2208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240" imgH="495000" progId="Equation.3">
                  <p:embed/>
                </p:oleObj>
              </mc:Choice>
              <mc:Fallback>
                <p:oleObj name="Equation" r:id="rId8" imgW="158724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5943600"/>
                        <a:ext cx="22082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8" name="Object 8"/>
          <p:cNvGraphicFramePr>
            <a:graphicFrameLocks noChangeAspect="1"/>
          </p:cNvGraphicFramePr>
          <p:nvPr/>
        </p:nvGraphicFramePr>
        <p:xfrm>
          <a:off x="4930775" y="1752600"/>
          <a:ext cx="29702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507960" progId="Equation.3">
                  <p:embed/>
                </p:oleObj>
              </mc:Choice>
              <mc:Fallback>
                <p:oleObj name="Equation" r:id="rId10" imgW="1981080" imgH="507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1752600"/>
                        <a:ext cx="297021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TextBox 12"/>
          <p:cNvSpPr txBox="1">
            <a:spLocks noChangeArrowheads="1"/>
          </p:cNvSpPr>
          <p:nvPr/>
        </p:nvSpPr>
        <p:spPr bwMode="auto">
          <a:xfrm>
            <a:off x="4854575" y="2662238"/>
            <a:ext cx="289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</a:rPr>
              <a:t>D</a:t>
            </a:r>
            <a:r>
              <a:rPr lang="en-US">
                <a:latin typeface="Calibri" pitchFamily="34" charset="0"/>
              </a:rPr>
              <a:t>q</a:t>
            </a:r>
            <a:r>
              <a:rPr lang="en-US" baseline="-25000">
                <a:latin typeface="Calibri" pitchFamily="34" charset="0"/>
              </a:rPr>
              <a:t>(nat)</a:t>
            </a:r>
            <a:r>
              <a:rPr lang="en-US">
                <a:latin typeface="Calibri" pitchFamily="34" charset="0"/>
              </a:rPr>
              <a:t> = </a:t>
            </a:r>
            <a:r>
              <a:rPr lang="en-US">
                <a:latin typeface="Symbol" pitchFamily="18" charset="2"/>
              </a:rPr>
              <a:t>D</a:t>
            </a:r>
            <a:r>
              <a:rPr lang="en-US">
                <a:latin typeface="Calibri" pitchFamily="34" charset="0"/>
              </a:rPr>
              <a:t>q</a:t>
            </a:r>
            <a:r>
              <a:rPr lang="en-US" baseline="-25000">
                <a:latin typeface="Calibri" pitchFamily="34" charset="0"/>
              </a:rPr>
              <a:t>(tran)</a:t>
            </a:r>
            <a:r>
              <a:rPr lang="en-US">
                <a:latin typeface="Calibri" pitchFamily="34" charset="0"/>
              </a:rPr>
              <a:t> if </a:t>
            </a:r>
          </a:p>
        </p:txBody>
      </p:sp>
      <p:sp>
        <p:nvSpPr>
          <p:cNvPr id="2357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9" name="Object 10"/>
          <p:cNvGraphicFramePr>
            <a:graphicFrameLocks noChangeAspect="1"/>
          </p:cNvGraphicFramePr>
          <p:nvPr/>
        </p:nvGraphicFramePr>
        <p:xfrm>
          <a:off x="4930775" y="3422650"/>
          <a:ext cx="1003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3600" imgH="495000" progId="Equation.3">
                  <p:embed/>
                </p:oleObj>
              </mc:Choice>
              <mc:Fallback>
                <p:oleObj name="Equation" r:id="rId12" imgW="72360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3422650"/>
                        <a:ext cx="1003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60" name="Object 12"/>
          <p:cNvGraphicFramePr>
            <a:graphicFrameLocks noChangeAspect="1"/>
          </p:cNvGraphicFramePr>
          <p:nvPr/>
        </p:nvGraphicFramePr>
        <p:xfrm>
          <a:off x="7162800" y="3422650"/>
          <a:ext cx="10128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495000" progId="Equation.3">
                  <p:embed/>
                </p:oleObj>
              </mc:Choice>
              <mc:Fallback>
                <p:oleObj name="Equation" r:id="rId14" imgW="723600" imgH="495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22650"/>
                        <a:ext cx="10128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TextBox 17"/>
          <p:cNvSpPr txBox="1">
            <a:spLocks noChangeArrowheads="1"/>
          </p:cNvSpPr>
          <p:nvPr/>
        </p:nvSpPr>
        <p:spPr bwMode="auto">
          <a:xfrm>
            <a:off x="6226175" y="349885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and</a:t>
            </a:r>
          </a:p>
        </p:txBody>
      </p:sp>
      <p:sp>
        <p:nvSpPr>
          <p:cNvPr id="23573" name="TextBox 18"/>
          <p:cNvSpPr txBox="1">
            <a:spLocks noChangeArrowheads="1"/>
          </p:cNvSpPr>
          <p:nvPr/>
        </p:nvSpPr>
        <p:spPr bwMode="auto">
          <a:xfrm>
            <a:off x="4930775" y="4267200"/>
            <a:ext cx="1676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+mj-lt"/>
              </a:rPr>
              <a:t>Therefore:</a:t>
            </a:r>
          </a:p>
        </p:txBody>
      </p:sp>
      <p:sp>
        <p:nvSpPr>
          <p:cNvPr id="2357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61" name="Object 14"/>
          <p:cNvGraphicFramePr>
            <a:graphicFrameLocks noChangeAspect="1"/>
          </p:cNvGraphicFramePr>
          <p:nvPr/>
        </p:nvGraphicFramePr>
        <p:xfrm>
          <a:off x="5638800" y="4876800"/>
          <a:ext cx="1120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85800" imgH="279360" progId="Equation.3">
                  <p:embed/>
                </p:oleObj>
              </mc:Choice>
              <mc:Fallback>
                <p:oleObj name="Equation" r:id="rId16" imgW="6858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11207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62" name="Object 16"/>
          <p:cNvGraphicFramePr>
            <a:graphicFrameLocks noChangeAspect="1"/>
          </p:cNvGraphicFramePr>
          <p:nvPr/>
        </p:nvGraphicFramePr>
        <p:xfrm>
          <a:off x="5616575" y="5562600"/>
          <a:ext cx="12049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47640" imgH="431640" progId="Equation.3">
                  <p:embed/>
                </p:oleObj>
              </mc:Choice>
              <mc:Fallback>
                <p:oleObj name="Equation" r:id="rId18" imgW="64764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5562600"/>
                        <a:ext cx="1204913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One-Dimensional Flow</a:t>
            </a: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914400" y="3505200"/>
          <a:ext cx="7073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73962" imgH="1752104" progId="Visio.Drawing.11">
                  <p:embed/>
                </p:oleObj>
              </mc:Choice>
              <mc:Fallback>
                <p:oleObj name="Visio" r:id="rId2" imgW="7073962" imgH="1752104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70739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2152650" y="4106863"/>
          <a:ext cx="4597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597648" imgH="622507" progId="Visio.Drawing.11">
                  <p:embed/>
                </p:oleObj>
              </mc:Choice>
              <mc:Fallback>
                <p:oleObj name="Visio" r:id="rId4" imgW="4597648" imgH="622507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106863"/>
                        <a:ext cx="4597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2149475" y="3500438"/>
          <a:ext cx="45974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597648" imgH="1755827" progId="Visio.Drawing.11">
                  <p:embed/>
                </p:oleObj>
              </mc:Choice>
              <mc:Fallback>
                <p:oleObj name="Visio" r:id="rId6" imgW="4597648" imgH="1755827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3500438"/>
                        <a:ext cx="4597400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3"/>
          <p:cNvGraphicFramePr>
            <a:graphicFrameLocks noChangeAspect="1"/>
          </p:cNvGraphicFramePr>
          <p:nvPr/>
        </p:nvGraphicFramePr>
        <p:xfrm>
          <a:off x="6477000" y="1752600"/>
          <a:ext cx="21526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152185" imgH="1180604" progId="Visio.Drawing.11">
                  <p:embed/>
                </p:oleObj>
              </mc:Choice>
              <mc:Fallback>
                <p:oleObj name="Visio" r:id="rId8" imgW="2152185" imgH="1180604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752600"/>
                        <a:ext cx="21526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Rules for Constructing Flow Nets 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838200" y="1600200"/>
            <a:ext cx="7467600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(1) Flow always occurs in the direction of maximum drop in total head.  Therefore, flow lines and equipotential lines should intersect at 90</a:t>
            </a:r>
            <a:r>
              <a:rPr lang="en-US" baseline="30000" dirty="0">
                <a:latin typeface="+mj-lt"/>
              </a:rPr>
              <a:t>o</a:t>
            </a:r>
            <a:r>
              <a:rPr lang="en-US" dirty="0">
                <a:latin typeface="+mj-lt"/>
              </a:rPr>
              <a:t> angles 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19954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2362200" y="3124200"/>
          <a:ext cx="4343400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68740" imgH="2911858" progId="Visio.Drawing.11">
                  <p:embed/>
                </p:oleObj>
              </mc:Choice>
              <mc:Fallback>
                <p:oleObj name="Visio" r:id="rId2" imgW="3768740" imgH="291185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124200"/>
                        <a:ext cx="4343400" cy="335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Rules for Constructing Flow Nets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7467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</a:rPr>
              <a:t>(2) Cells formed by the flow lines and equipotential lines should have a uniform length to width ratio.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19954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0" y="19431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1600200" y="2667000"/>
          <a:ext cx="5486400" cy="39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99304" imgH="3712600" progId="Visio.Drawing.11">
                  <p:embed/>
                </p:oleObj>
              </mc:Choice>
              <mc:Fallback>
                <p:oleObj name="Visio" r:id="rId2" imgW="5099304" imgH="37126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5486400" cy="399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Rules, cont.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981075"/>
            <a:ext cx="9144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sz="1400">
                <a:latin typeface="Times" pitchFamily="18" charset="0"/>
                <a:cs typeface="Times New Roman" pitchFamily="18" charset="0"/>
              </a:rPr>
              <a:t>if </a:t>
            </a:r>
            <a:r>
              <a:rPr lang="en-US" sz="14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1400">
                <a:latin typeface="Times" pitchFamily="18" charset="0"/>
                <a:cs typeface="Times New Roman" pitchFamily="18" charset="0"/>
              </a:rPr>
              <a:t>h</a:t>
            </a:r>
            <a:r>
              <a:rPr lang="en-US" sz="1400" baseline="-30000">
                <a:latin typeface="Times" pitchFamily="18" charset="0"/>
                <a:cs typeface="Times New Roman" pitchFamily="18" charset="0"/>
              </a:rPr>
              <a:t>1</a:t>
            </a:r>
            <a:r>
              <a:rPr lang="en-US" sz="1400">
                <a:latin typeface="Times" pitchFamily="18" charset="0"/>
                <a:cs typeface="Times New Roman" pitchFamily="18" charset="0"/>
              </a:rPr>
              <a:t> = </a:t>
            </a:r>
            <a:r>
              <a:rPr lang="en-US" sz="140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1400">
                <a:latin typeface="Times" pitchFamily="18" charset="0"/>
                <a:cs typeface="Times New Roman" pitchFamily="18" charset="0"/>
              </a:rPr>
              <a:t>h</a:t>
            </a:r>
            <a:r>
              <a:rPr lang="en-US" sz="1400" baseline="-30000">
                <a:latin typeface="Times" pitchFamily="18" charset="0"/>
                <a:cs typeface="Times New Roman" pitchFamily="18" charset="0"/>
              </a:rPr>
              <a:t>2</a:t>
            </a:r>
            <a:endParaRPr lang="en-US" sz="600"/>
          </a:p>
          <a:p>
            <a:r>
              <a:rPr lang="en-US" sz="1400">
                <a:latin typeface="Times" pitchFamily="18" charset="0"/>
                <a:cs typeface="Times New Roman" pitchFamily="18" charset="0"/>
              </a:rPr>
              <a:t>then </a:t>
            </a:r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33400" y="1981200"/>
            <a:ext cx="571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Each pair of flow lines is a "flow channel."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17"/>
          <p:cNvGraphicFramePr>
            <a:graphicFrameLocks noChangeAspect="1"/>
          </p:cNvGraphicFramePr>
          <p:nvPr/>
        </p:nvGraphicFramePr>
        <p:xfrm>
          <a:off x="1295400" y="2819400"/>
          <a:ext cx="426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9418" imgH="522951" progId="Equation.3">
                  <p:embed/>
                </p:oleObj>
              </mc:Choice>
              <mc:Fallback>
                <p:oleObj name="Equation" r:id="rId2" imgW="2659418" imgH="52295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4267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20"/>
          <p:cNvSpPr>
            <a:spLocks noChangeArrowheads="1"/>
          </p:cNvSpPr>
          <p:nvPr/>
        </p:nvSpPr>
        <p:spPr bwMode="auto">
          <a:xfrm>
            <a:off x="685800" y="3886200"/>
            <a:ext cx="2403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if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>
                <a:latin typeface="+mj-lt"/>
              </a:rPr>
              <a:t>h</a:t>
            </a:r>
            <a:r>
              <a:rPr lang="en-US" baseline="-25000" dirty="0">
                <a:latin typeface="+mj-lt"/>
              </a:rPr>
              <a:t>1</a:t>
            </a:r>
            <a:r>
              <a:rPr lang="en-US" dirty="0">
                <a:latin typeface="+mj-lt"/>
              </a:rPr>
              <a:t> =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>
                <a:latin typeface="+mj-lt"/>
              </a:rPr>
              <a:t>h</a:t>
            </a:r>
            <a:r>
              <a:rPr lang="en-US" baseline="-25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, then:</a:t>
            </a:r>
          </a:p>
        </p:txBody>
      </p:sp>
      <p:sp>
        <p:nvSpPr>
          <p:cNvPr id="6158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881957"/>
              </p:ext>
            </p:extLst>
          </p:nvPr>
        </p:nvGraphicFramePr>
        <p:xfrm>
          <a:off x="3960091" y="4723865"/>
          <a:ext cx="9906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7377" imgH="522951" progId="Equation.3">
                  <p:embed/>
                </p:oleObj>
              </mc:Choice>
              <mc:Fallback>
                <p:oleObj name="Equation" r:id="rId4" imgW="667377" imgH="52295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091" y="4723865"/>
                        <a:ext cx="9906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678B32-57CF-49C6-A293-A42DD7D5261B}"/>
                  </a:ext>
                </a:extLst>
              </p:cNvPr>
              <p:cNvSpPr txBox="1"/>
              <p:nvPr/>
            </p:nvSpPr>
            <p:spPr>
              <a:xfrm>
                <a:off x="1293091" y="4723865"/>
                <a:ext cx="2667000" cy="67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k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678B32-57CF-49C6-A293-A42DD7D52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91" y="4723865"/>
                <a:ext cx="2667000" cy="677943"/>
              </a:xfrm>
              <a:prstGeom prst="rect">
                <a:avLst/>
              </a:prstGeom>
              <a:blipFill>
                <a:blip r:embed="rId6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Rules, cont.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066800" y="2590800"/>
          <a:ext cx="19050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431640" progId="Equation.3">
                  <p:embed/>
                </p:oleObj>
              </mc:Choice>
              <mc:Fallback>
                <p:oleObj name="Equation" r:id="rId2" imgW="9777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1905000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591438"/>
              </p:ext>
            </p:extLst>
          </p:nvPr>
        </p:nvGraphicFramePr>
        <p:xfrm>
          <a:off x="1033463" y="3568700"/>
          <a:ext cx="18748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444240" progId="Equation.DSMT4">
                  <p:embed/>
                </p:oleObj>
              </mc:Choice>
              <mc:Fallback>
                <p:oleObj name="Equation" r:id="rId4" imgW="105408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3568700"/>
                        <a:ext cx="1874837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59190"/>
              </p:ext>
            </p:extLst>
          </p:nvPr>
        </p:nvGraphicFramePr>
        <p:xfrm>
          <a:off x="3892550" y="5074263"/>
          <a:ext cx="1143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431640" progId="Equation.3">
                  <p:embed/>
                </p:oleObj>
              </mc:Choice>
              <mc:Fallback>
                <p:oleObj name="Equation" r:id="rId6" imgW="54576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5074263"/>
                        <a:ext cx="11430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457200" y="1981200"/>
            <a:ext cx="8382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en-US" dirty="0">
                <a:latin typeface="+mj-lt"/>
                <a:cs typeface="Times New Roman" pitchFamily="18" charset="0"/>
              </a:rPr>
              <a:t>Consider a pair of equipotential lines or an "equipotential drop.”</a:t>
            </a:r>
            <a:endParaRPr lang="en-US" sz="4000" dirty="0">
              <a:latin typeface="+mj-lt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457200" y="4400699"/>
            <a:ext cx="193193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dirty="0">
                <a:latin typeface="+mj-lt"/>
                <a:cs typeface="Times New Roman" pitchFamily="18" charset="0"/>
              </a:rPr>
              <a:t>if q</a:t>
            </a:r>
            <a:r>
              <a:rPr lang="en-US" baseline="-30000" dirty="0">
                <a:latin typeface="+mj-lt"/>
                <a:cs typeface="Times New Roman" pitchFamily="18" charset="0"/>
              </a:rPr>
              <a:t>1</a:t>
            </a:r>
            <a:r>
              <a:rPr lang="en-US" dirty="0">
                <a:latin typeface="+mj-lt"/>
                <a:cs typeface="Times New Roman" pitchFamily="18" charset="0"/>
              </a:rPr>
              <a:t> = q</a:t>
            </a:r>
            <a:r>
              <a:rPr lang="en-US" baseline="-30000" dirty="0">
                <a:latin typeface="+mj-lt"/>
                <a:cs typeface="Times New Roman" pitchFamily="18" charset="0"/>
              </a:rPr>
              <a:t>3</a:t>
            </a:r>
            <a:r>
              <a:rPr lang="en-US" dirty="0">
                <a:latin typeface="+mj-lt"/>
                <a:cs typeface="Times New Roman" pitchFamily="18" charset="0"/>
              </a:rPr>
              <a:t>, then</a:t>
            </a:r>
            <a:endParaRPr lang="en-US" sz="4000" dirty="0">
              <a:latin typeface="+mj-lt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53545" y="2829788"/>
            <a:ext cx="2819400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+mj-lt"/>
              </a:rPr>
              <a:t>This means that if you draw the flow net such that each of the squares have the same width to length ratio (l/b = constant) you will have the same amount of flow in each flow channel and all of the equipotential drops will be equal.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166D1A-E9D8-EC62-9B1A-89450BF7FCB6}"/>
                  </a:ext>
                </a:extLst>
              </p:cNvPr>
              <p:cNvSpPr txBox="1"/>
              <p:nvPr/>
            </p:nvSpPr>
            <p:spPr>
              <a:xfrm>
                <a:off x="921711" y="5187729"/>
                <a:ext cx="2934855" cy="671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k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166D1A-E9D8-EC62-9B1A-89450BF7F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11" y="5187729"/>
                <a:ext cx="2934855" cy="671594"/>
              </a:xfrm>
              <a:prstGeom prst="rect">
                <a:avLst/>
              </a:prstGeom>
              <a:blipFill>
                <a:blip r:embed="rId8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Rules, cont.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62000" y="1981200"/>
          <a:ext cx="5002213" cy="427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01837" imgH="4271893" progId="Visio.Drawing.11">
                  <p:embed/>
                </p:oleObj>
              </mc:Choice>
              <mc:Fallback>
                <p:oleObj name="Visio" r:id="rId2" imgW="5001837" imgH="4271893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5002213" cy="427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172200" y="2590800"/>
            <a:ext cx="2514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Flow net construction is easier if l/b = 1.  Sometimes placing circles in the cells helps to ensure that l/b = 1.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head</Template>
  <TotalTime>2190</TotalTime>
  <Words>734</Words>
  <Application>Microsoft Office PowerPoint</Application>
  <PresentationFormat>On-screen Show (4:3)</PresentationFormat>
  <Paragraphs>111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Cambria</vt:lpstr>
      <vt:lpstr>Cambria Math</vt:lpstr>
      <vt:lpstr>Corbel</vt:lpstr>
      <vt:lpstr>Symbol</vt:lpstr>
      <vt:lpstr>Times</vt:lpstr>
      <vt:lpstr>Times New Roman</vt:lpstr>
      <vt:lpstr>Wingdings</vt:lpstr>
      <vt:lpstr>Wingdings 2</vt:lpstr>
      <vt:lpstr>Wingdings 3</vt:lpstr>
      <vt:lpstr>Module</vt:lpstr>
      <vt:lpstr>Equation</vt:lpstr>
      <vt:lpstr>Visio</vt:lpstr>
      <vt:lpstr>Flow Nets</vt:lpstr>
      <vt:lpstr>Definition</vt:lpstr>
      <vt:lpstr>Flow Nets</vt:lpstr>
      <vt:lpstr>One-Dimensional Flow</vt:lpstr>
      <vt:lpstr>Rules for Constructing Flow Nets </vt:lpstr>
      <vt:lpstr>Rules for Constructing Flow Nets </vt:lpstr>
      <vt:lpstr>Rules, cont.</vt:lpstr>
      <vt:lpstr>Rules, cont.</vt:lpstr>
      <vt:lpstr>Rules, cont.</vt:lpstr>
      <vt:lpstr>Partial Drops</vt:lpstr>
      <vt:lpstr>Non-Square Elements</vt:lpstr>
      <vt:lpstr>Non-Square Elements</vt:lpstr>
      <vt:lpstr>Unconfined Flow</vt:lpstr>
      <vt:lpstr>Unconfined Flow</vt:lpstr>
      <vt:lpstr>Unconfined Flow</vt:lpstr>
      <vt:lpstr>Computing Pressures</vt:lpstr>
      <vt:lpstr>Calculating Flowrates</vt:lpstr>
      <vt:lpstr>Flow Rate</vt:lpstr>
      <vt:lpstr>Flow Rate, cont.</vt:lpstr>
      <vt:lpstr>Flow Rate, cont.</vt:lpstr>
      <vt:lpstr>Calculating Flowrates</vt:lpstr>
      <vt:lpstr>Anisotropic Soils</vt:lpstr>
      <vt:lpstr>Anisotropic Soils</vt:lpstr>
      <vt:lpstr>Anisotropic Soils</vt:lpstr>
      <vt:lpstr>Anisotropic Soils</vt:lpstr>
      <vt:lpstr>Anisotropic Soils</vt:lpstr>
      <vt:lpstr>Anisotropic Soils</vt:lpstr>
      <vt:lpstr>Anisotropic Soils</vt:lpstr>
      <vt:lpstr>Anisotropic Soils</vt:lpstr>
      <vt:lpstr>Anisotropic Soils – Flow Rate</vt:lpstr>
      <vt:lpstr>Anisotropic Soils – Flow Rate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Nets</dc:title>
  <dc:creator>Norm Jones</dc:creator>
  <cp:lastModifiedBy>Norm Jones</cp:lastModifiedBy>
  <cp:revision>77</cp:revision>
  <cp:lastPrinted>2015-01-14T22:23:52Z</cp:lastPrinted>
  <dcterms:created xsi:type="dcterms:W3CDTF">2003-03-24T17:45:49Z</dcterms:created>
  <dcterms:modified xsi:type="dcterms:W3CDTF">2025-01-15T23:42:59Z</dcterms:modified>
</cp:coreProperties>
</file>