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</p:sldMasterIdLst>
  <p:notesMasterIdLst>
    <p:notesMasterId r:id="rId30"/>
  </p:notesMasterIdLst>
  <p:handoutMasterIdLst>
    <p:handoutMasterId r:id="rId31"/>
  </p:handoutMasterIdLst>
  <p:sldIdLst>
    <p:sldId id="264" r:id="rId2"/>
    <p:sldId id="265" r:id="rId3"/>
    <p:sldId id="290" r:id="rId4"/>
    <p:sldId id="266" r:id="rId5"/>
    <p:sldId id="267" r:id="rId6"/>
    <p:sldId id="268" r:id="rId7"/>
    <p:sldId id="269" r:id="rId8"/>
    <p:sldId id="271" r:id="rId9"/>
    <p:sldId id="270" r:id="rId10"/>
    <p:sldId id="272" r:id="rId11"/>
    <p:sldId id="274" r:id="rId12"/>
    <p:sldId id="273" r:id="rId13"/>
    <p:sldId id="291" r:id="rId14"/>
    <p:sldId id="276" r:id="rId15"/>
    <p:sldId id="289" r:id="rId16"/>
    <p:sldId id="277" r:id="rId17"/>
    <p:sldId id="278" r:id="rId18"/>
    <p:sldId id="279" r:id="rId19"/>
    <p:sldId id="280" r:id="rId20"/>
    <p:sldId id="281" r:id="rId21"/>
    <p:sldId id="284" r:id="rId22"/>
    <p:sldId id="285" r:id="rId23"/>
    <p:sldId id="282" r:id="rId24"/>
    <p:sldId id="283" r:id="rId25"/>
    <p:sldId id="292" r:id="rId26"/>
    <p:sldId id="286" r:id="rId27"/>
    <p:sldId id="287" r:id="rId28"/>
    <p:sldId id="288" r:id="rId2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66"/>
    <p:restoredTop sz="85685" autoAdjust="0"/>
  </p:normalViewPr>
  <p:slideViewPr>
    <p:cSldViewPr>
      <p:cViewPr varScale="1">
        <p:scale>
          <a:sx n="106" d="100"/>
          <a:sy n="106" d="100"/>
        </p:scale>
        <p:origin x="43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50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pPr>
              <a:defRPr/>
            </a:pPr>
            <a:fld id="{2B97A8AA-C1E3-4947-8029-04BA5BDA1F36}" type="datetimeFigureOut">
              <a:rPr lang="en-US"/>
              <a:pPr>
                <a:defRPr/>
              </a:pPr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pPr>
              <a:defRPr/>
            </a:pPr>
            <a:fld id="{AE3F5C95-8F6F-4C4F-8B00-2572604D834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96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B38A5CDE-B367-48BD-8BAF-3CDB0C9FE32F}" type="datetimeFigureOut">
              <a:rPr lang="en-US"/>
              <a:pPr>
                <a:defRPr/>
              </a:pPr>
              <a:t>3/26/2025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5123DD1C-9136-4C99-8D73-42188BC526E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9233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23DD1C-9136-4C99-8D73-42188BC526E7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56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23DD1C-9136-4C99-8D73-42188BC526E7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989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See spreadsheet inputs.  Work through the problem in UTEXASED with the two starting circles shown.</a:t>
            </a:r>
          </a:p>
          <a:p>
            <a:endParaRPr lang="en-US"/>
          </a:p>
          <a:p>
            <a:r>
              <a:rPr lang="en-US"/>
              <a:t>One min will be infinite slope solution.  The other min will be deep circle with slightly larger FS.  Which is the critical cirlce?</a:t>
            </a:r>
          </a:p>
          <a:p>
            <a:endParaRPr lang="en-US"/>
          </a:p>
          <a:p>
            <a:r>
              <a:rPr lang="en-US"/>
              <a:t>The deep circle is more critical since it would be much more costly to repair.  The inf slope solution just requires a simple cosmetic fix.</a:t>
            </a:r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2A205C42-3797-49CC-9DD9-D287CA51E25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7464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23DD1C-9136-4C99-8D73-42188BC526E7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2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23DD1C-9136-4C99-8D73-42188BC526E7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7130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Figure in the book (14.9) has a typo.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E472D396-322C-404E-88BE-0E61D08D4D4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5879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23DD1C-9136-4C99-8D73-42188BC526E7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9626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23DD1C-9136-4C99-8D73-42188BC526E7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7420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23DD1C-9136-4C99-8D73-42188BC526E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483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23DD1C-9136-4C99-8D73-42188BC526E7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063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23DD1C-9136-4C99-8D73-42188BC526E7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293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23DD1C-9136-4C99-8D73-42188BC526E7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5722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23DD1C-9136-4C99-8D73-42188BC526E7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752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23DD1C-9136-4C99-8D73-42188BC526E7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8241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23DD1C-9136-4C99-8D73-42188BC526E7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629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23DD1C-9136-4C99-8D73-42188BC526E7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669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23DD1C-9136-4C99-8D73-42188BC526E7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94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23DD1C-9136-4C99-8D73-42188BC526E7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0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23DD1C-9136-4C99-8D73-42188BC526E7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91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23DD1C-9136-4C99-8D73-42188BC526E7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3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23DD1C-9136-4C99-8D73-42188BC526E7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0163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123DD1C-9136-4C99-8D73-42188BC526E7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59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71498B-3734-41CE-9700-8A406D48B162}" type="datetimeFigureOut">
              <a:rPr lang="en-US" smtClean="0"/>
              <a:pPr>
                <a:defRPr/>
              </a:pPr>
              <a:t>3/26/2025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8F97B-E4F6-4139-A51F-B48CBA4E4D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335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DD3FCC-C004-4C29-8CBC-57E31BC91489}" type="datetimeFigureOut">
              <a:rPr lang="en-US" smtClean="0"/>
              <a:pPr>
                <a:defRPr/>
              </a:pPr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88A83C-40F8-4662-9648-C9EB389B7B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65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6C1822-3278-4127-AC28-7C23556668D7}" type="datetimeFigureOut">
              <a:rPr lang="en-US" smtClean="0"/>
              <a:pPr>
                <a:defRPr/>
              </a:pPr>
              <a:t>3/26/2025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DEF0D-A5C9-42D1-B0F0-90EA83E99B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774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244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244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330200" y="6248400"/>
            <a:ext cx="189706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4C752A-B276-447F-963A-0B19F970ED3C}" type="datetimeFigureOut">
              <a:rPr lang="en-US" smtClean="0"/>
              <a:pPr>
                <a:defRPr/>
              </a:pPr>
              <a:t>3/26/2025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768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154738" y="6248400"/>
            <a:ext cx="18970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E0CD8E-BDC3-4B8C-9B29-CFABA893C17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772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A64666-0B60-431F-87C2-4D70689622E5}" type="datetimeFigureOut">
              <a:rPr lang="en-US" smtClean="0"/>
              <a:pPr>
                <a:defRPr/>
              </a:pPr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AC1F2C-7D72-4D1B-A1AB-678B0FFA177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108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B27EDB-9228-4CFE-90B5-A9D92E2927E8}" type="datetimeFigureOut">
              <a:rPr lang="en-US" smtClean="0"/>
              <a:pPr>
                <a:defRPr/>
              </a:pPr>
              <a:t>3/26/2025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38B4C3-B669-44E5-B5F9-EA41DC5E810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95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E94AC-335A-4B04-B866-30214C9DEE56}" type="datetimeFigureOut">
              <a:rPr lang="en-US" smtClean="0"/>
              <a:pPr>
                <a:defRPr/>
              </a:pPr>
              <a:t>3/26/2025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7FE589-E4B6-4071-A123-EDAB9BE354B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76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87BD2-4A54-4863-A604-60CB56EB32E6}" type="datetimeFigureOut">
              <a:rPr lang="en-US" smtClean="0"/>
              <a:pPr>
                <a:defRPr/>
              </a:pPr>
              <a:t>3/26/2025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712FF-6280-41A1-8B8B-BA74F2631CF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09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29FBC2-A469-4510-A256-E2031E3786B6}" type="datetimeFigureOut">
              <a:rPr lang="en-US" smtClean="0"/>
              <a:pPr>
                <a:defRPr/>
              </a:pPr>
              <a:t>3/26/2025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BF5F15-AC81-418C-A18E-F780C8CF9B4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17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8A936A-5D4D-407A-9F48-94127B6F7A0C}" type="datetimeFigureOut">
              <a:rPr lang="en-US" smtClean="0"/>
              <a:pPr>
                <a:defRPr/>
              </a:pPr>
              <a:t>3/26/2025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060D9A-048C-4BC3-AF17-0B60D9AC20B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93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417ED4-2FBF-4B0B-BF57-098FC0B7A248}" type="datetimeFigureOut">
              <a:rPr lang="en-US" smtClean="0"/>
              <a:pPr>
                <a:defRPr/>
              </a:pPr>
              <a:t>3/26/2025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401D88-995E-4493-A689-19E2AFC8F55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384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914041-0ECA-45EA-A7E1-E7982B072C88}" type="datetimeFigureOut">
              <a:rPr lang="en-US" smtClean="0"/>
              <a:pPr>
                <a:defRPr/>
              </a:pPr>
              <a:t>3/26/2025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43BE19-6F7F-4675-988C-E4432C3E125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2497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22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1B4C752A-B276-447F-963A-0B19F970ED3C}" type="datetimeFigureOut">
              <a:rPr lang="en-US" smtClean="0"/>
              <a:pPr>
                <a:defRPr/>
              </a:pPr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 smtClean="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8EE0CD8E-BDC3-4B8C-9B29-CFABA893C17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5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  <p:sldLayoutId id="2147483939" r:id="rId12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9pPr>
      <a:extLst/>
    </p:titleStyle>
    <p:bodyStyle>
      <a:lvl1pPr marL="438150" indent="-319088" algn="l" rtl="0" eaLnBrk="1" fontAlgn="base" hangingPunct="1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eaLnBrk="1" fontAlgn="base" hangingPunct="1">
        <a:spcBef>
          <a:spcPct val="20000"/>
        </a:spcBef>
        <a:spcAft>
          <a:spcPct val="0"/>
        </a:spcAft>
        <a:buClr>
          <a:srgbClr val="E66C7D"/>
        </a:buClr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eaLnBrk="1" fontAlgn="base" hangingPunct="1">
        <a:spcBef>
          <a:spcPct val="20000"/>
        </a:spcBef>
        <a:spcAft>
          <a:spcPct val="0"/>
        </a:spcAft>
        <a:buClr>
          <a:srgbClr val="6BB76D"/>
        </a:buClr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eaLnBrk="1" fontAlgn="base" hangingPunct="1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Important Details of Stability Analysis</a:t>
            </a:r>
          </a:p>
        </p:txBody>
      </p:sp>
      <p:sp>
        <p:nvSpPr>
          <p:cNvPr id="1536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 544 – BRIGHAM YOUNG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Recommended Strategy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a starting location for the circle center using guidelines on previous slide(s)</a:t>
            </a:r>
          </a:p>
          <a:p>
            <a:r>
              <a:rPr lang="en-US" dirty="0"/>
              <a:t>For circle radius</a:t>
            </a:r>
          </a:p>
          <a:p>
            <a:pPr lvl="1"/>
            <a:r>
              <a:rPr lang="en-US" dirty="0"/>
              <a:t>Try a toe circle</a:t>
            </a:r>
          </a:p>
          <a:p>
            <a:pPr lvl="1"/>
            <a:r>
              <a:rPr lang="en-US" dirty="0"/>
              <a:t>Try a circle tangent to the bottom of each of the soil layers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sz="3600" dirty="0"/>
              <a:t>Non-Circular Surfaces – Starting Locations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 case (typical soil layering)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Find critical circular surface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Add points along circular surface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Search for critical non-circular surface</a:t>
            </a:r>
          </a:p>
          <a:p>
            <a:r>
              <a:rPr lang="en-US" dirty="0"/>
              <a:t>Cases with thin, weak zones</a:t>
            </a:r>
          </a:p>
          <a:p>
            <a:pPr lvl="1"/>
            <a:r>
              <a:rPr lang="en-US" dirty="0"/>
              <a:t>Starting surface should coincide to weak zone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Multiple Minima – Special Cases</a:t>
            </a:r>
          </a:p>
        </p:txBody>
      </p:sp>
      <p:sp>
        <p:nvSpPr>
          <p:cNvPr id="5124" name="TextBox 5"/>
          <p:cNvSpPr txBox="1">
            <a:spLocks noChangeArrowheads="1"/>
          </p:cNvSpPr>
          <p:nvPr/>
        </p:nvSpPr>
        <p:spPr bwMode="auto">
          <a:xfrm>
            <a:off x="381000" y="2209800"/>
            <a:ext cx="1905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dirty="0"/>
              <a:t>See “multi-min” exercise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709112"/>
              </p:ext>
            </p:extLst>
          </p:nvPr>
        </p:nvGraphicFramePr>
        <p:xfrm>
          <a:off x="990600" y="2286000"/>
          <a:ext cx="7258050" cy="372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7257932" imgH="3867285" progId="Visio.Drawing.11">
                  <p:embed/>
                </p:oleObj>
              </mc:Choice>
              <mc:Fallback>
                <p:oleObj name="Visio" r:id="rId3" imgW="7257932" imgH="3867285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286000"/>
                        <a:ext cx="7258050" cy="372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B4F6A-8BA6-2DEC-6F25-CE0A762A2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B60894-E5A2-B2DC-F107-FADC6270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Tension in the Active Zone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E52143-E455-0B8F-F2AA-C9680C3EAC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Important details of stability analysis</a:t>
            </a:r>
          </a:p>
        </p:txBody>
      </p:sp>
    </p:spTree>
    <p:extLst>
      <p:ext uri="{BB962C8B-B14F-4D97-AF65-F5344CB8AC3E}">
        <p14:creationId xmlns:p14="http://schemas.microsoft.com/office/powerpoint/2010/main" val="400369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Tension in the Active Zone</a:t>
            </a:r>
          </a:p>
        </p:txBody>
      </p:sp>
      <p:sp>
        <p:nvSpPr>
          <p:cNvPr id="5" name="TextBox 4"/>
          <p:cNvSpPr txBox="1"/>
          <p:nvPr/>
        </p:nvSpPr>
        <p:spPr bwMode="auto">
          <a:xfrm>
            <a:off x="1828800" y="1981200"/>
            <a:ext cx="4648200" cy="64633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0" lvl="1" algn="ctr"/>
            <a:r>
              <a:rPr lang="en-US" dirty="0"/>
              <a:t>Soils cannot withstand tension – including tension leads to unconservative results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07574618"/>
              </p:ext>
            </p:extLst>
          </p:nvPr>
        </p:nvGraphicFramePr>
        <p:xfrm>
          <a:off x="990600" y="3048000"/>
          <a:ext cx="7162800" cy="323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7162845" imgH="3238500" progId="Visio.Drawing.15">
                  <p:embed/>
                </p:oleObj>
              </mc:Choice>
              <mc:Fallback>
                <p:oleObj name="Visio" r:id="rId3" imgW="7162845" imgH="323850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3048000"/>
                        <a:ext cx="7162800" cy="323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714" y="1934191"/>
            <a:ext cx="8114286" cy="49238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191" y="1934191"/>
            <a:ext cx="4123809" cy="1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594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9" name="Picture 9" descr="figure 14.9 scan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621146"/>
            <a:ext cx="4473575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err="1"/>
              <a:t>Rankine</a:t>
            </a:r>
            <a:r>
              <a:rPr lang="en-US" dirty="0"/>
              <a:t> Active Earth Pressures</a:t>
            </a:r>
          </a:p>
        </p:txBody>
      </p:sp>
      <p:sp>
        <p:nvSpPr>
          <p:cNvPr id="6151" name="TextBox 5"/>
          <p:cNvSpPr txBox="1">
            <a:spLocks noChangeArrowheads="1"/>
          </p:cNvSpPr>
          <p:nvPr/>
        </p:nvSpPr>
        <p:spPr bwMode="auto">
          <a:xfrm>
            <a:off x="4800600" y="2514600"/>
            <a:ext cx="39624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cs typeface="Arial" charset="0"/>
              </a:rPr>
              <a:t>Depth of tension crack can be found:</a:t>
            </a:r>
          </a:p>
        </p:txBody>
      </p:sp>
      <p:sp>
        <p:nvSpPr>
          <p:cNvPr id="6152" name="TextBox 10"/>
          <p:cNvSpPr txBox="1">
            <a:spLocks noChangeArrowheads="1"/>
          </p:cNvSpPr>
          <p:nvPr/>
        </p:nvSpPr>
        <p:spPr bwMode="auto">
          <a:xfrm>
            <a:off x="4800600" y="1916113"/>
            <a:ext cx="3962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cs typeface="Arial" charset="0"/>
              </a:rPr>
              <a:t>Applicable to soils at crest of slope.</a:t>
            </a:r>
          </a:p>
        </p:txBody>
      </p:sp>
      <p:sp>
        <p:nvSpPr>
          <p:cNvPr id="6153" name="TextBox 11"/>
          <p:cNvSpPr txBox="1">
            <a:spLocks noChangeArrowheads="1"/>
          </p:cNvSpPr>
          <p:nvPr/>
        </p:nvSpPr>
        <p:spPr bwMode="auto">
          <a:xfrm>
            <a:off x="4876800" y="4800600"/>
            <a:ext cx="42672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cs typeface="Arial" charset="0"/>
              </a:rPr>
              <a:t>Slope stability case has some differences:</a:t>
            </a:r>
          </a:p>
          <a:p>
            <a:pPr marL="804863" lvl="1" indent="-347663"/>
            <a:r>
              <a:rPr lang="en-US" dirty="0">
                <a:cs typeface="Arial" charset="0"/>
              </a:rPr>
              <a:t>a) 	Side forces are not always horizontal</a:t>
            </a:r>
          </a:p>
          <a:p>
            <a:pPr marL="804863" lvl="1" indent="-347663"/>
            <a:r>
              <a:rPr lang="en-US" dirty="0">
                <a:cs typeface="Arial" charset="0"/>
              </a:rPr>
              <a:t>b) 	Strength may not be fully mobilized (F&gt;1)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1905000" y="3988482"/>
                <a:ext cx="2552365" cy="5073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i="0">
                          <a:latin typeface="Cambria Math" panose="02040503050406030204" pitchFamily="18" charset="0"/>
                        </a:rPr>
                        <m:t>γz</m:t>
                      </m:r>
                      <m:sSup>
                        <m:sSup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200" i="0">
                              <a:latin typeface="Cambria Math" panose="02040503050406030204" pitchFamily="18" charset="0"/>
                            </a:rPr>
                            <m:t>tan</m:t>
                          </m:r>
                        </m:e>
                        <m:sup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45−</m:t>
                          </m:r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200" i="0">
                                  <a:latin typeface="Cambria Math" panose="02040503050406030204" pitchFamily="18" charset="0"/>
                                </a:rPr>
                                <m:t>ϕ</m:t>
                              </m:r>
                            </m:num>
                            <m:den>
                              <m:r>
                                <a:rPr lang="en-US" sz="1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200" i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m:rPr>
                          <m:sty m:val="p"/>
                        </m:rPr>
                        <a:rPr lang="en-US" sz="1200" i="0">
                          <a:latin typeface="Cambria Math" panose="02040503050406030204" pitchFamily="18" charset="0"/>
                        </a:rPr>
                        <m:t>ctan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0">
                              <a:latin typeface="Cambria Math" panose="02040503050406030204" pitchFamily="18" charset="0"/>
                            </a:rPr>
                            <m:t>45−</m:t>
                          </m:r>
                          <m:f>
                            <m:f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200" i="0">
                                  <a:latin typeface="Cambria Math" panose="02040503050406030204" pitchFamily="18" charset="0"/>
                                </a:rPr>
                                <m:t>ϕ</m:t>
                              </m:r>
                            </m:num>
                            <m:den>
                              <m:r>
                                <a:rPr lang="en-US" sz="12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3988482"/>
                <a:ext cx="2552365" cy="5073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876800" y="2966924"/>
                <a:ext cx="3886200" cy="5763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i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400" i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1400" i="0">
                          <a:latin typeface="Cambria Math" panose="02040503050406030204" pitchFamily="18" charset="0"/>
                        </a:rPr>
                        <m:t>=0=</m:t>
                      </m:r>
                      <m:r>
                        <m:rPr>
                          <m:sty m:val="p"/>
                        </m:rPr>
                        <a:rPr lang="en-US" sz="1400" i="0">
                          <a:latin typeface="Cambria Math" panose="02040503050406030204" pitchFamily="18" charset="0"/>
                        </a:rPr>
                        <m:t>γz</m:t>
                      </m:r>
                      <m:sSup>
                        <m:sSup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400" i="0">
                              <a:latin typeface="Cambria Math" panose="02040503050406030204" pitchFamily="18" charset="0"/>
                            </a:rPr>
                            <m:t>tan</m:t>
                          </m:r>
                        </m:e>
                        <m:sup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45−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400" i="0">
                                  <a:latin typeface="Cambria Math" panose="02040503050406030204" pitchFamily="18" charset="0"/>
                                </a:rPr>
                                <m:t>ϕ</m:t>
                              </m:r>
                            </m:num>
                            <m:den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1400" i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m:rPr>
                          <m:sty m:val="p"/>
                        </m:rPr>
                        <a:rPr lang="en-US" sz="1400" i="0">
                          <a:latin typeface="Cambria Math" panose="02040503050406030204" pitchFamily="18" charset="0"/>
                        </a:rPr>
                        <m:t>ctan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0">
                              <a:latin typeface="Cambria Math" panose="02040503050406030204" pitchFamily="18" charset="0"/>
                            </a:rPr>
                            <m:t>45−</m:t>
                          </m:r>
                          <m:f>
                            <m:f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1400" i="0">
                                  <a:latin typeface="Cambria Math" panose="02040503050406030204" pitchFamily="18" charset="0"/>
                                </a:rPr>
                                <m:t>ϕ</m:t>
                              </m:r>
                            </m:num>
                            <m:den>
                              <m:r>
                                <a:rPr lang="en-US" sz="1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6800" y="2966924"/>
                <a:ext cx="3886200" cy="5763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868905" y="3699492"/>
                <a:ext cx="1912895" cy="79630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600" i="0"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i="0">
                              <a:latin typeface="Cambria Math" panose="02040503050406030204" pitchFamily="18" charset="0"/>
                            </a:rPr>
                            <m:t>t</m:t>
                          </m:r>
                        </m:sub>
                      </m:sSub>
                      <m:r>
                        <a:rPr lang="en-US" sz="16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n-US" sz="1600" i="0">
                              <a:latin typeface="Cambria Math" panose="02040503050406030204" pitchFamily="18" charset="0"/>
                            </a:rPr>
                            <m:t>c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1600" i="0">
                              <a:latin typeface="Cambria Math" panose="02040503050406030204" pitchFamily="18" charset="0"/>
                            </a:rPr>
                            <m:t>γtan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0">
                                  <a:latin typeface="Cambria Math" panose="02040503050406030204" pitchFamily="18" charset="0"/>
                                </a:rPr>
                                <m:t>45−</m:t>
                              </m:r>
                              <m:f>
                                <m:f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sty m:val="p"/>
                                    </m:rPr>
                                    <a:rPr lang="en-US" sz="1600" i="0">
                                      <a:latin typeface="Cambria Math" panose="02040503050406030204" pitchFamily="18" charset="0"/>
                                    </a:rPr>
                                    <m:t>ϕ</m:t>
                                  </m:r>
                                </m:num>
                                <m:den>
                                  <m:r>
                                    <a:rPr lang="en-US" sz="16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905" y="3699492"/>
                <a:ext cx="1912895" cy="7963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Negative Stresses, MC-Envelope</a:t>
            </a:r>
          </a:p>
        </p:txBody>
      </p:sp>
      <p:pic>
        <p:nvPicPr>
          <p:cNvPr id="23555" name="Picture 3" descr="figure 14.10 scan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130425"/>
            <a:ext cx="5334000" cy="376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556" name="TextBox 4"/>
          <p:cNvSpPr txBox="1">
            <a:spLocks noChangeArrowheads="1"/>
          </p:cNvSpPr>
          <p:nvPr/>
        </p:nvSpPr>
        <p:spPr bwMode="auto">
          <a:xfrm>
            <a:off x="5867400" y="2346325"/>
            <a:ext cx="2743200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Negative stresses (</a:t>
            </a:r>
            <a:r>
              <a:rPr lang="en-US">
                <a:latin typeface="Symbol" pitchFamily="18" charset="2"/>
              </a:rPr>
              <a:t>s</a:t>
            </a:r>
            <a:r>
              <a:rPr lang="en-US" baseline="-25000"/>
              <a:t>3</a:t>
            </a:r>
            <a:r>
              <a:rPr lang="en-US"/>
              <a:t>) can occur on lower part of MC-envelope.</a:t>
            </a:r>
          </a:p>
          <a:p>
            <a:endParaRPr lang="en-US"/>
          </a:p>
          <a:p>
            <a:r>
              <a:rPr lang="en-US"/>
              <a:t>Although this makes sense for the purpose of defining a failure envelope equation, it does not mean that the soil can withstand tension.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Causes of Tension</a:t>
            </a:r>
          </a:p>
        </p:txBody>
      </p:sp>
      <p:sp>
        <p:nvSpPr>
          <p:cNvPr id="2457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Tension can appear in limit equilibrium computations in three different ways</a:t>
            </a:r>
          </a:p>
          <a:p>
            <a:pPr lvl="1"/>
            <a:r>
              <a:rPr lang="en-US"/>
              <a:t>Interslice forces become negative</a:t>
            </a:r>
          </a:p>
          <a:p>
            <a:pPr lvl="1"/>
            <a:r>
              <a:rPr lang="en-US"/>
              <a:t>Normal forces (total or effective) on base of slice become negative</a:t>
            </a:r>
          </a:p>
          <a:p>
            <a:pPr lvl="1"/>
            <a:r>
              <a:rPr lang="en-US"/>
              <a:t>Line of thrust moves outside the slice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Line of Thrust</a:t>
            </a:r>
          </a:p>
        </p:txBody>
      </p:sp>
      <p:pic>
        <p:nvPicPr>
          <p:cNvPr id="25603" name="Picture 4" descr="figure 14.11 scan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2673" y="1678466"/>
            <a:ext cx="5039008" cy="3753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604" name="TextBox 5"/>
          <p:cNvSpPr txBox="1">
            <a:spLocks noChangeArrowheads="1"/>
          </p:cNvSpPr>
          <p:nvPr/>
        </p:nvSpPr>
        <p:spPr bwMode="auto">
          <a:xfrm>
            <a:off x="599792" y="5647730"/>
            <a:ext cx="5039007" cy="9233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The line of thrust is at an infinite distance above or below slope at the point where the compressive forces balance the tensile forces.</a:t>
            </a:r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3B69CD2A-A67E-019C-4107-D1567654B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769875"/>
            <a:ext cx="25146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The line of thrust is the location of the resultant interslice normal force. Calculated as: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0F2E15-54AF-3249-4E5B-FFFD4E74D4EA}"/>
                  </a:ext>
                </a:extLst>
              </p:cNvPr>
              <p:cNvSpPr txBox="1"/>
              <p:nvPr/>
            </p:nvSpPr>
            <p:spPr bwMode="auto">
              <a:xfrm>
                <a:off x="6134100" y="3490560"/>
                <a:ext cx="2286000" cy="891013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𝑟𝑒𝑠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∗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 err="1">
                  <a:latin typeface="+mj-lt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10F2E15-54AF-3249-4E5B-FFFD4E74D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34100" y="3490560"/>
                <a:ext cx="2286000" cy="8910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5">
            <a:extLst>
              <a:ext uri="{FF2B5EF4-FFF2-40B4-BE49-F238E27FC236}">
                <a16:creationId xmlns:a16="http://schemas.microsoft.com/office/drawing/2014/main" id="{26B593FF-B8CF-B11F-DCF9-63FEC461F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9608" y="4724400"/>
            <a:ext cx="25146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/>
              <a:t>Where F</a:t>
            </a:r>
            <a:r>
              <a:rPr lang="en-US" baseline="-25000" dirty="0"/>
              <a:t>i</a:t>
            </a:r>
            <a:r>
              <a:rPr lang="en-US" dirty="0"/>
              <a:t> = resultant force from upper and lower triangle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Summary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Location of critical circles, local minima</a:t>
            </a:r>
          </a:p>
          <a:p>
            <a:r>
              <a:rPr lang="en-US" dirty="0"/>
              <a:t>Tension in the active zone</a:t>
            </a:r>
          </a:p>
          <a:p>
            <a:r>
              <a:rPr lang="en-US" dirty="0"/>
              <a:t>Forces in the passive zone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Eliminating Tension</a:t>
            </a:r>
          </a:p>
        </p:txBody>
      </p:sp>
      <p:sp>
        <p:nvSpPr>
          <p:cNvPr id="266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approaches</a:t>
            </a:r>
          </a:p>
          <a:p>
            <a:pPr lvl="1"/>
            <a:r>
              <a:rPr lang="en-US" dirty="0"/>
              <a:t>Use a modified (non-linear) MC failure envelope that does not allow shear strength when the normal stress becomes negative </a:t>
            </a:r>
          </a:p>
          <a:p>
            <a:pPr lvl="1"/>
            <a:r>
              <a:rPr lang="en-US" dirty="0"/>
              <a:t>Add a tension crack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Modified Strength Envelope</a:t>
            </a:r>
          </a:p>
        </p:txBody>
      </p:sp>
      <p:pic>
        <p:nvPicPr>
          <p:cNvPr id="28675" name="Picture 2" descr="figure 14.14a scan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706707"/>
            <a:ext cx="709295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 bwMode="auto">
          <a:xfrm>
            <a:off x="457200" y="1752600"/>
            <a:ext cx="5181600" cy="646331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latin typeface="+mj-lt"/>
              </a:rPr>
              <a:t>Caution: Discontinuity in slope can lead to numerical instability in slope stability software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Modified Strength Envelope</a:t>
            </a:r>
          </a:p>
        </p:txBody>
      </p:sp>
      <p:pic>
        <p:nvPicPr>
          <p:cNvPr id="29699" name="Picture 3" descr="figure 14.14b scan.gif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1905000"/>
            <a:ext cx="8534400" cy="4503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Tension Crack</a:t>
            </a:r>
          </a:p>
        </p:txBody>
      </p:sp>
      <p:pic>
        <p:nvPicPr>
          <p:cNvPr id="7174" name="Picture 3" descr="figure 14.12 scan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676400"/>
            <a:ext cx="8458200" cy="313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09600" y="5130801"/>
                <a:ext cx="3563027" cy="11486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crack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i="0">
                                  <a:latin typeface="Cambria Math" panose="02040503050406030204" pitchFamily="18" charset="0"/>
                                </a:rPr>
                                <m:t>d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γtan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45−</m:t>
                              </m:r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 i="0">
                                          <a:latin typeface="Cambria Math" panose="02040503050406030204" pitchFamily="18" charset="0"/>
                                        </a:rPr>
                                        <m:t>ϕ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en-US" sz="2400" i="0">
                                          <a:latin typeface="Cambria Math" panose="02040503050406030204" pitchFamily="18" charset="0"/>
                                        </a:rPr>
                                        <m:t>d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sz="2400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5130801"/>
                <a:ext cx="3563027" cy="11486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648200" y="5276850"/>
                <a:ext cx="1280735" cy="8274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  <m:r>
                        <a:rPr lang="en-US" sz="28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c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 i="0">
                              <a:latin typeface="Cambria Math" panose="02040503050406030204" pitchFamily="18" charset="0"/>
                            </a:rPr>
                            <m:t>F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5276850"/>
                <a:ext cx="1280735" cy="8274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6345762" y="5297176"/>
                <a:ext cx="2112438" cy="78681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0">
                          <a:latin typeface="Cambria Math" panose="02040503050406030204" pitchFamily="18" charset="0"/>
                        </a:rPr>
                        <m:t>tan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ϕ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d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tanϕ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F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762" y="5297176"/>
                <a:ext cx="2112438" cy="7868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Tension Crack, cont.</a:t>
            </a:r>
          </a:p>
        </p:txBody>
      </p:sp>
      <p:pic>
        <p:nvPicPr>
          <p:cNvPr id="27651" name="Picture 3" descr="figure 14.13a scan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" y="2440779"/>
            <a:ext cx="3810000" cy="2116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2" name="Picture 4" descr="figure 14.13b scan.gif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386970" y="1839911"/>
            <a:ext cx="4438650" cy="331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7653" name="TextBox 5"/>
          <p:cNvSpPr txBox="1">
            <a:spLocks noChangeArrowheads="1"/>
          </p:cNvSpPr>
          <p:nvPr/>
        </p:nvSpPr>
        <p:spPr bwMode="auto">
          <a:xfrm>
            <a:off x="838200" y="5345113"/>
            <a:ext cx="28194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(see exercise)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AF6FF6-EB6F-CD4E-6508-2A3C3266E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0F7A18-7F17-E0BC-E39E-ECF8FA774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Forces in the Passive Zone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0D3D03-4D04-FDEF-77FC-9671F18AED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Important details of stability analysis</a:t>
            </a:r>
          </a:p>
        </p:txBody>
      </p:sp>
    </p:spTree>
    <p:extLst>
      <p:ext uri="{BB962C8B-B14F-4D97-AF65-F5344CB8AC3E}">
        <p14:creationId xmlns:p14="http://schemas.microsoft.com/office/powerpoint/2010/main" val="9976633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Inappropriate Forces in Passive Zone (toe of slope)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74825"/>
            <a:ext cx="4267200" cy="4625975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Under certain conditions, resultant force on base of slice may become either very large or negative</a:t>
            </a:r>
          </a:p>
          <a:p>
            <a:pPr>
              <a:defRPr/>
            </a:pPr>
            <a:r>
              <a:rPr lang="en-US" dirty="0"/>
              <a:t>Happens when the resultant force at the base of the slice becomes very close to the direction of the </a:t>
            </a:r>
            <a:r>
              <a:rPr lang="en-US" dirty="0" err="1"/>
              <a:t>interslice</a:t>
            </a:r>
            <a:r>
              <a:rPr lang="en-US" dirty="0"/>
              <a:t> force</a:t>
            </a:r>
          </a:p>
        </p:txBody>
      </p:sp>
      <p:pic>
        <p:nvPicPr>
          <p:cNvPr id="30724" name="Picture 3" descr="figure 14.16 scan.gi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828800"/>
            <a:ext cx="4160838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Problems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Trial and error solution for FS may not converge</a:t>
            </a:r>
          </a:p>
          <a:p>
            <a:r>
              <a:rPr lang="en-US"/>
              <a:t>Forces may become extremely large and produce unreasonably high shear strengths in frictional materials</a:t>
            </a:r>
          </a:p>
          <a:p>
            <a:r>
              <a:rPr lang="en-US"/>
              <a:t>Forces may become negative (tensile)</a:t>
            </a:r>
          </a:p>
        </p:txBody>
      </p:sp>
      <p:sp>
        <p:nvSpPr>
          <p:cNvPr id="3" name="TextBox 2"/>
          <p:cNvSpPr txBox="1"/>
          <p:nvPr/>
        </p:nvSpPr>
        <p:spPr bwMode="auto">
          <a:xfrm>
            <a:off x="1219200" y="5334000"/>
            <a:ext cx="6705600" cy="954107"/>
          </a:xfrm>
          <a:prstGeom prst="rect">
            <a:avLst/>
          </a:prstGeom>
          <a:ln>
            <a:headEnd type="none" w="sm" len="sm"/>
            <a:tailEnd type="none" w="sm" len="sm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UTEXAS output will give you warning messages when this problem occurs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Solutions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the slip surface inclination (use non-circular surface)</a:t>
            </a:r>
          </a:p>
          <a:p>
            <a:r>
              <a:rPr lang="en-US" dirty="0"/>
              <a:t>Use OMS</a:t>
            </a:r>
          </a:p>
          <a:p>
            <a:r>
              <a:rPr lang="en-US" dirty="0"/>
              <a:t>Change the side force inclination (use a force equilibrium method)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E05467-F065-D648-536A-AA6B80D74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of Critical Circles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12F135-BB5C-71AB-368B-D32EA11E63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Important details of stability analysis</a:t>
            </a:r>
          </a:p>
        </p:txBody>
      </p:sp>
    </p:spTree>
    <p:extLst>
      <p:ext uri="{BB962C8B-B14F-4D97-AF65-F5344CB8AC3E}">
        <p14:creationId xmlns:p14="http://schemas.microsoft.com/office/powerpoint/2010/main" val="414732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Location of Critical Surfaces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 searches can often lead to local minima</a:t>
            </a:r>
          </a:p>
          <a:p>
            <a:r>
              <a:rPr lang="en-US" dirty="0"/>
              <a:t>The critical surface found is dependent on the location of the initial trial surface</a:t>
            </a:r>
          </a:p>
          <a:p>
            <a:r>
              <a:rPr lang="en-US" dirty="0"/>
              <a:t>Knowledge of the typical location of critical surfaces helps to guide the selection of initial trial surfaces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Infinite Slope</a:t>
            </a:r>
          </a:p>
        </p:txBody>
      </p:sp>
      <p:sp>
        <p:nvSpPr>
          <p:cNvPr id="1028" name="Content Placeholder 2"/>
          <p:cNvSpPr>
            <a:spLocks noGrp="1"/>
          </p:cNvSpPr>
          <p:nvPr>
            <p:ph idx="1"/>
          </p:nvPr>
        </p:nvSpPr>
        <p:spPr>
          <a:xfrm>
            <a:off x="457200" y="1774825"/>
            <a:ext cx="8153400" cy="3254375"/>
          </a:xfrm>
        </p:spPr>
        <p:txBody>
          <a:bodyPr/>
          <a:lstStyle/>
          <a:p>
            <a:r>
              <a:rPr lang="en-US" dirty="0" err="1"/>
              <a:t>Cohesionless</a:t>
            </a:r>
            <a:r>
              <a:rPr lang="en-US" dirty="0"/>
              <a:t> soils (c=0 or c’=0)</a:t>
            </a:r>
          </a:p>
          <a:p>
            <a:pPr lvl="1"/>
            <a:r>
              <a:rPr lang="en-US" dirty="0"/>
              <a:t>Critical surface is in layer with lowest </a:t>
            </a:r>
            <a:r>
              <a:rPr lang="en-US" dirty="0">
                <a:latin typeface="Symbol" pitchFamily="18" charset="2"/>
              </a:rPr>
              <a:t>f</a:t>
            </a:r>
            <a:r>
              <a:rPr lang="en-US" dirty="0"/>
              <a:t> value.</a:t>
            </a:r>
          </a:p>
          <a:p>
            <a:r>
              <a:rPr lang="en-US" dirty="0"/>
              <a:t>Purely cohesive soils</a:t>
            </a:r>
          </a:p>
          <a:p>
            <a:pPr lvl="1"/>
            <a:r>
              <a:rPr lang="en-US" dirty="0"/>
              <a:t>Critical surface is at depth with lowest ratio of c/z.</a:t>
            </a:r>
          </a:p>
          <a:p>
            <a:r>
              <a:rPr lang="en-US" dirty="0"/>
              <a:t>Multi-layer soils</a:t>
            </a:r>
          </a:p>
          <a:p>
            <a:pPr lvl="1"/>
            <a:r>
              <a:rPr lang="en-US" dirty="0"/>
              <a:t>Check at the bottom of each layer</a:t>
            </a:r>
          </a:p>
        </p:txBody>
      </p:sp>
      <p:graphicFrame>
        <p:nvGraphicFramePr>
          <p:cNvPr id="102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7235790"/>
              </p:ext>
            </p:extLst>
          </p:nvPr>
        </p:nvGraphicFramePr>
        <p:xfrm>
          <a:off x="914400" y="4967414"/>
          <a:ext cx="2743200" cy="173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5319503" imgH="3364590" progId="Visio.Drawing.11">
                  <p:embed/>
                </p:oleObj>
              </mc:Choice>
              <mc:Fallback>
                <p:oleObj name="Visio" r:id="rId3" imgW="5319503" imgH="336459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967414"/>
                        <a:ext cx="2743200" cy="173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Circular Surfaces</a:t>
            </a:r>
          </a:p>
        </p:txBody>
      </p:sp>
      <p:sp>
        <p:nvSpPr>
          <p:cNvPr id="2052" name="Content Placeholder 2"/>
          <p:cNvSpPr>
            <a:spLocks noGrp="1"/>
          </p:cNvSpPr>
          <p:nvPr>
            <p:ph idx="1"/>
          </p:nvPr>
        </p:nvSpPr>
        <p:spPr>
          <a:xfrm>
            <a:off x="457200" y="1774825"/>
            <a:ext cx="8229600" cy="2187575"/>
          </a:xfrm>
        </p:spPr>
        <p:txBody>
          <a:bodyPr/>
          <a:lstStyle/>
          <a:p>
            <a:r>
              <a:rPr lang="en-US"/>
              <a:t>Cohesionless soils (c=0 or c’=0)</a:t>
            </a:r>
          </a:p>
          <a:p>
            <a:pPr lvl="1"/>
            <a:r>
              <a:rPr lang="en-US"/>
              <a:t>Critical solution corresponds to infinite slope solution</a:t>
            </a:r>
          </a:p>
          <a:p>
            <a:pPr lvl="1"/>
            <a:r>
              <a:rPr lang="en-US"/>
              <a:t>F=tan</a:t>
            </a:r>
            <a:r>
              <a:rPr lang="en-US">
                <a:latin typeface="Symbol" pitchFamily="18" charset="2"/>
              </a:rPr>
              <a:t>f</a:t>
            </a:r>
            <a:r>
              <a:rPr lang="en-US"/>
              <a:t>/tan</a:t>
            </a:r>
            <a:r>
              <a:rPr lang="en-US">
                <a:latin typeface="Symbol" pitchFamily="18" charset="2"/>
              </a:rPr>
              <a:t>b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914400" y="4038600"/>
          <a:ext cx="7216775" cy="244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7216326" imgH="2447956" progId="Visio.Drawing.11">
                  <p:embed/>
                </p:oleObj>
              </mc:Choice>
              <mc:Fallback>
                <p:oleObj name="Visio" r:id="rId3" imgW="7216326" imgH="2447956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038600"/>
                        <a:ext cx="7216775" cy="244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Circular Surfaces, cont.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Purely cohesive soils (</a:t>
            </a:r>
            <a:r>
              <a:rPr lang="en-US">
                <a:latin typeface="Symbol" pitchFamily="18" charset="2"/>
              </a:rPr>
              <a:t>f</a:t>
            </a:r>
            <a:r>
              <a:rPr lang="en-US"/>
              <a:t> = 0)</a:t>
            </a:r>
          </a:p>
          <a:p>
            <a:pPr lvl="1"/>
            <a:r>
              <a:rPr lang="en-US"/>
              <a:t>Steep slopes (</a:t>
            </a:r>
            <a:r>
              <a:rPr lang="en-US">
                <a:latin typeface="Symbol" pitchFamily="18" charset="2"/>
                <a:cs typeface="Arial" charset="0"/>
              </a:rPr>
              <a:t>b</a:t>
            </a:r>
            <a:r>
              <a:rPr lang="en-US">
                <a:latin typeface="Arial" charset="0"/>
                <a:cs typeface="Arial" charset="0"/>
              </a:rPr>
              <a:t>&gt;53</a:t>
            </a:r>
            <a:r>
              <a:rPr lang="en-US" baseline="30000">
                <a:latin typeface="Arial" charset="0"/>
                <a:cs typeface="Arial" charset="0"/>
              </a:rPr>
              <a:t>o</a:t>
            </a:r>
            <a:r>
              <a:rPr lang="en-US"/>
              <a:t>)</a:t>
            </a:r>
          </a:p>
          <a:p>
            <a:pPr lvl="2"/>
            <a:r>
              <a:rPr lang="en-US"/>
              <a:t>See guidelines in stability chart slides</a:t>
            </a:r>
          </a:p>
          <a:p>
            <a:pPr lvl="1"/>
            <a:r>
              <a:rPr lang="en-US"/>
              <a:t>Mild slopes</a:t>
            </a:r>
          </a:p>
          <a:p>
            <a:pPr lvl="2"/>
            <a:r>
              <a:rPr lang="en-US"/>
              <a:t>Circles goes to bottom of layer</a:t>
            </a:r>
          </a:p>
          <a:p>
            <a:pPr lvl="2"/>
            <a:r>
              <a:rPr lang="en-US"/>
              <a:t>Center point located in middle of slope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Circular Surfaces, cont.</a:t>
            </a: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685800" y="1905000"/>
          <a:ext cx="7258050" cy="459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7257957" imgH="4594339" progId="Visio.Drawing.11">
                  <p:embed/>
                </p:oleObj>
              </mc:Choice>
              <mc:Fallback>
                <p:oleObj name="Visio" r:id="rId3" imgW="7257957" imgH="4594339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1905000"/>
                        <a:ext cx="7258050" cy="459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1066800" y="1828800"/>
            <a:ext cx="120808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>
                <a:latin typeface="Symbol" pitchFamily="18" charset="2"/>
              </a:rPr>
              <a:t>f</a:t>
            </a:r>
            <a:r>
              <a:rPr lang="en-US" sz="3600"/>
              <a:t> = 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901221"/>
              </p:ext>
            </p:extLst>
          </p:nvPr>
        </p:nvGraphicFramePr>
        <p:xfrm>
          <a:off x="838200" y="1676400"/>
          <a:ext cx="6838950" cy="502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7496280" imgH="5543550" progId="Visio.Drawing.11">
                  <p:embed/>
                </p:oleObj>
              </mc:Choice>
              <mc:Fallback>
                <p:oleObj name="Visio" r:id="rId3" imgW="7496280" imgH="554355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676400"/>
                        <a:ext cx="6838950" cy="502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General Case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6248400" y="3797526"/>
                <a:ext cx="2113335" cy="7869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tan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i="0">
                              <a:latin typeface="Cambria Math" panose="02040503050406030204" pitchFamily="18" charset="0"/>
                            </a:rPr>
                            <m:t>tan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𝜙</m:t>
                          </m:r>
                        </m:num>
                        <m:den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3797526"/>
                <a:ext cx="2113335" cy="78694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txDef>
      <a:spPr bwMode="auto">
        <a:noFill/>
        <a:ln w="12700">
          <a:noFill/>
          <a:miter lim="800000"/>
          <a:headEnd type="none" w="sm" len="sm"/>
          <a:tailEnd type="none" w="sm" len="sm"/>
        </a:ln>
      </a:spPr>
      <a:bodyPr wrap="square" rtlCol="0">
        <a:spAutoFit/>
      </a:bodyPr>
      <a:lstStyle>
        <a:defPPr>
          <a:defRPr sz="2800" dirty="0" err="1"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reinforcement</Template>
  <TotalTime>4343</TotalTime>
  <Words>828</Words>
  <Application>Microsoft Office PowerPoint</Application>
  <PresentationFormat>On-screen Show (4:3)</PresentationFormat>
  <Paragraphs>131</Paragraphs>
  <Slides>28</Slides>
  <Notes>22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Calibri</vt:lpstr>
      <vt:lpstr>Cambria Math</vt:lpstr>
      <vt:lpstr>Corbel</vt:lpstr>
      <vt:lpstr>Symbol</vt:lpstr>
      <vt:lpstr>Wingdings</vt:lpstr>
      <vt:lpstr>Wingdings 2</vt:lpstr>
      <vt:lpstr>Wingdings 3</vt:lpstr>
      <vt:lpstr>Module</vt:lpstr>
      <vt:lpstr>Visio</vt:lpstr>
      <vt:lpstr>Important Details of Stability Analysis</vt:lpstr>
      <vt:lpstr>Summary</vt:lpstr>
      <vt:lpstr>Location of Critical Circles</vt:lpstr>
      <vt:lpstr>Location of Critical Surfaces</vt:lpstr>
      <vt:lpstr>Infinite Slope</vt:lpstr>
      <vt:lpstr>Circular Surfaces</vt:lpstr>
      <vt:lpstr>Circular Surfaces, cont.</vt:lpstr>
      <vt:lpstr>Circular Surfaces, cont.</vt:lpstr>
      <vt:lpstr>General Case</vt:lpstr>
      <vt:lpstr>Recommended Strategy</vt:lpstr>
      <vt:lpstr>Non-Circular Surfaces – Starting Locations</vt:lpstr>
      <vt:lpstr>Multiple Minima – Special Cases</vt:lpstr>
      <vt:lpstr>Tension in the Active Zone</vt:lpstr>
      <vt:lpstr>Tension in the Active Zone</vt:lpstr>
      <vt:lpstr>Sample</vt:lpstr>
      <vt:lpstr>Rankine Active Earth Pressures</vt:lpstr>
      <vt:lpstr>Negative Stresses, MC-Envelope</vt:lpstr>
      <vt:lpstr>Causes of Tension</vt:lpstr>
      <vt:lpstr>Line of Thrust</vt:lpstr>
      <vt:lpstr>Eliminating Tension</vt:lpstr>
      <vt:lpstr>Modified Strength Envelope</vt:lpstr>
      <vt:lpstr>Modified Strength Envelope</vt:lpstr>
      <vt:lpstr>Tension Crack</vt:lpstr>
      <vt:lpstr>Tension Crack, cont.</vt:lpstr>
      <vt:lpstr>Forces in the Passive Zone</vt:lpstr>
      <vt:lpstr>Inappropriate Forces in Passive Zone (toe of slope)</vt:lpstr>
      <vt:lpstr>Problems</vt:lpstr>
      <vt:lpstr>Solutions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Problem #1</dc:title>
  <dc:creator>Norm Jones</dc:creator>
  <cp:lastModifiedBy>Norm Jones</cp:lastModifiedBy>
  <cp:revision>130</cp:revision>
  <cp:lastPrinted>2015-03-27T23:06:10Z</cp:lastPrinted>
  <dcterms:created xsi:type="dcterms:W3CDTF">2008-11-10T21:48:36Z</dcterms:created>
  <dcterms:modified xsi:type="dcterms:W3CDTF">2025-03-26T17:01:10Z</dcterms:modified>
</cp:coreProperties>
</file>