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9"/>
  </p:notesMasterIdLst>
  <p:handoutMasterIdLst>
    <p:handoutMasterId r:id="rId20"/>
  </p:handoutMasterIdLst>
  <p:sldIdLst>
    <p:sldId id="289" r:id="rId2"/>
    <p:sldId id="310" r:id="rId3"/>
    <p:sldId id="288" r:id="rId4"/>
    <p:sldId id="293" r:id="rId5"/>
    <p:sldId id="292" r:id="rId6"/>
    <p:sldId id="304" r:id="rId7"/>
    <p:sldId id="302" r:id="rId8"/>
    <p:sldId id="307" r:id="rId9"/>
    <p:sldId id="308" r:id="rId10"/>
    <p:sldId id="309" r:id="rId11"/>
    <p:sldId id="265" r:id="rId12"/>
    <p:sldId id="270" r:id="rId13"/>
    <p:sldId id="272" r:id="rId14"/>
    <p:sldId id="311" r:id="rId15"/>
    <p:sldId id="268" r:id="rId16"/>
    <p:sldId id="267" r:id="rId17"/>
    <p:sldId id="305" r:id="rId1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C0C0C0"/>
    <a:srgbClr val="808080"/>
    <a:srgbClr val="00FF00"/>
    <a:srgbClr val="CC6600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74" autoAdjust="0"/>
    <p:restoredTop sz="86347" autoAdjust="0"/>
  </p:normalViewPr>
  <p:slideViewPr>
    <p:cSldViewPr>
      <p:cViewPr varScale="1">
        <p:scale>
          <a:sx n="120" d="100"/>
          <a:sy n="120" d="100"/>
        </p:scale>
        <p:origin x="102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 smtClean="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734" y="1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 smtClean="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59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 smtClean="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734" y="8830659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 smtClean="0">
                <a:cs typeface="Arial" pitchFamily="34" charset="0"/>
              </a:defRPr>
            </a:lvl1pPr>
          </a:lstStyle>
          <a:p>
            <a:pPr>
              <a:defRPr/>
            </a:pPr>
            <a:fld id="{8FF7CC6C-4E5F-467C-B7AA-28F74F86C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50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 smtClean="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734" y="1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 smtClean="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45" y="4416099"/>
            <a:ext cx="5607711" cy="4182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59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 smtClean="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734" y="8830659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 smtClean="0">
                <a:cs typeface="Arial" pitchFamily="34" charset="0"/>
              </a:defRPr>
            </a:lvl1pPr>
          </a:lstStyle>
          <a:p>
            <a:pPr>
              <a:defRPr/>
            </a:pPr>
            <a:fld id="{7BCE427C-39A4-43FE-A477-BDCD3422DC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043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E427C-39A4-43FE-A477-BDCD3422DCB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47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03BD81-2667-4671-8487-B8475D04DB40}" type="slidenum">
              <a:rPr lang="en-US">
                <a:cs typeface="Arial" charset="0"/>
              </a:rPr>
              <a:pPr/>
              <a:t>15</a:t>
            </a:fld>
            <a:endParaRPr lang="en-US">
              <a:cs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468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0910AB-F011-4405-A659-7698A9594E98}" type="slidenum">
              <a:rPr lang="en-US">
                <a:cs typeface="Arial" charset="0"/>
              </a:rPr>
              <a:pPr/>
              <a:t>16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330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E427C-39A4-43FE-A477-BDCD3422DCB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30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E427C-39A4-43FE-A477-BDCD3422DCB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39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E427C-39A4-43FE-A477-BDCD3422DCB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61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734" y="8830659"/>
            <a:ext cx="3038145" cy="46420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71AFFE4-F337-4228-8EE7-A9DC595609F3}" type="slidenum">
              <a:rPr lang="en-US"/>
              <a:pPr/>
              <a:t>5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345" y="4416099"/>
            <a:ext cx="5607711" cy="418245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683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E427C-39A4-43FE-A477-BDCD3422DCB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20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E427C-39A4-43FE-A477-BDCD3422DCB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63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BDD393-344D-4300-B432-7AA8A9DB338B}" type="slidenum">
              <a:rPr lang="en-US">
                <a:cs typeface="Arial" charset="0"/>
              </a:rPr>
              <a:pPr/>
              <a:t>11</a:t>
            </a:fld>
            <a:endParaRPr lang="en-US">
              <a:cs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686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976E54-2CAC-49A2-A7AC-589FD1A254CF}" type="slidenum">
              <a:rPr lang="en-US">
                <a:cs typeface="Arial" charset="0"/>
              </a:rPr>
              <a:pPr/>
              <a:t>12</a:t>
            </a:fld>
            <a:endParaRPr lang="en-US">
              <a:cs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04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FC987D-431A-4B16-AF9A-81A45040C044}" type="slidenum">
              <a:rPr lang="en-US">
                <a:cs typeface="Arial" charset="0"/>
              </a:rPr>
              <a:pPr/>
              <a:t>13</a:t>
            </a:fld>
            <a:endParaRPr lang="en-US">
              <a:cs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1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BA0A7F-7423-44E7-8EA4-B500B6462A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BC4C77-610A-406C-9E7D-2981C8BBE9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EA59AA-D1EA-4540-82D1-09CE6EADFA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2005 -  Norman L. Jones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AF3DD-56F1-4FA4-BF63-81566B8969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2005 -  Norman L. Jones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48F47-ACF6-421B-A523-DEE390AFB2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500B2B-39F9-4825-A5B2-667D7EFC72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E25DD-D561-4167-8006-31A30AC88E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2005 -  Norman L. Jones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E5B2E-9850-4774-B992-81758DB159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2005 -  Norman L. Jones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9A3D4B-8963-450B-BF40-A2E48F8852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2005 -  Norman L. Jones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2024E7-7E80-4D72-B768-D25557525E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2005 -  Norman L. Jones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63BD43-2B26-48D3-8B31-76CD16E7E7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2005 -  Norman L. Jones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D7A645-E0FF-4971-85CE-B95D644009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© 2005 -  Norman L. Jones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E3B01E3A-C23E-445B-9523-041D2D1CD5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B3CE5A3B-94C0-4A8F-B72B-5675F0CA36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5" r:id="rId13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>
                <a:solidFill>
                  <a:schemeClr val="accent1">
                    <a:satMod val="150000"/>
                  </a:schemeClr>
                </a:solidFill>
              </a:rPr>
              <a:t>MODFLOW Solvers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828800"/>
            <a:ext cx="8077200" cy="1500188"/>
          </a:xfrm>
        </p:spPr>
        <p:txBody>
          <a:bodyPr/>
          <a:lstStyle/>
          <a:p>
            <a:r>
              <a:rPr lang="en-US" dirty="0"/>
              <a:t>CE 547 – BRIGHAM YOUNG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4DC8-AC98-1620-EA42-2F24AEC8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Conditions (Starting Heads)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FD0D8-3F58-1B1F-A935-53448291B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91683"/>
            <a:ext cx="8229600" cy="1653809"/>
          </a:xfrm>
        </p:spPr>
        <p:txBody>
          <a:bodyPr>
            <a:normAutofit/>
          </a:bodyPr>
          <a:lstStyle/>
          <a:p>
            <a:r>
              <a:rPr lang="en-US" sz="2400" dirty="0"/>
              <a:t>In most cases, letting starting heads = ground surface (top of layer 1) results in a stable model</a:t>
            </a:r>
          </a:p>
          <a:p>
            <a:r>
              <a:rPr lang="en-US" sz="2400" dirty="0"/>
              <a:t>In some cases, you need to have the starting heads closer to the final solution in order for the model to converge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66E84CE-3B1F-EA2C-E1AD-1517E1BAE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20855"/>
            <a:ext cx="6019800" cy="338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78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r>
              <a:rPr lang="en-US" dirty="0"/>
              <a:t>Wetting and Drying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785116"/>
            <a:ext cx="3810000" cy="46918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With most solvers, if head drops below bottom of cell, the cell becomes dry and is “turned off”</a:t>
            </a:r>
          </a:p>
          <a:p>
            <a:pPr>
              <a:defRPr/>
            </a:pPr>
            <a:r>
              <a:rPr lang="en-US" sz="2400" dirty="0"/>
              <a:t>Can occur during any portion (iteration) of solution process, not just at end of time step</a:t>
            </a:r>
          </a:p>
          <a:p>
            <a:pPr>
              <a:defRPr/>
            </a:pPr>
            <a:r>
              <a:rPr lang="en-US" sz="2400" dirty="0"/>
              <a:t>Causes</a:t>
            </a:r>
          </a:p>
          <a:p>
            <a:pPr lvl="1">
              <a:defRPr/>
            </a:pPr>
            <a:r>
              <a:rPr lang="en-US" sz="2000" dirty="0"/>
              <a:t>Head overshoot</a:t>
            </a:r>
          </a:p>
          <a:p>
            <a:pPr lvl="1">
              <a:defRPr/>
            </a:pPr>
            <a:r>
              <a:rPr lang="en-US" sz="2000" dirty="0"/>
              <a:t>Model parameters</a:t>
            </a:r>
          </a:p>
          <a:p>
            <a:pPr lvl="1">
              <a:defRPr/>
            </a:pPr>
            <a:r>
              <a:rPr lang="en-US" sz="2000" dirty="0"/>
              <a:t>Transient conditions</a:t>
            </a:r>
          </a:p>
        </p:txBody>
      </p:sp>
      <p:pic>
        <p:nvPicPr>
          <p:cNvPr id="18437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00600" y="1981200"/>
            <a:ext cx="3810000" cy="3918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Head overshoot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066800" y="5867400"/>
            <a:ext cx="2438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Arial" charset="0"/>
              </a:rPr>
              <a:t>Initial Condition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1295400" y="1981200"/>
            <a:ext cx="10668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1295400" y="431165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1295400" y="48006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H="1">
            <a:off x="1371600" y="48006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flipH="1">
            <a:off x="1524000" y="48006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 flipH="1">
            <a:off x="1676400" y="48006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 flipH="1">
            <a:off x="1828800" y="48006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flipH="1">
            <a:off x="1981200" y="48006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 flipH="1">
            <a:off x="2133600" y="48006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flipH="1">
            <a:off x="1219200" y="48006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2362200" y="1797050"/>
            <a:ext cx="16002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Arial" charset="0"/>
              </a:rPr>
              <a:t>Starting head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2362200" y="4083050"/>
            <a:ext cx="16002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Arial" charset="0"/>
              </a:rPr>
              <a:t>“Final” head</a:t>
            </a: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2362200" y="4616450"/>
            <a:ext cx="1752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Arial" charset="0"/>
              </a:rPr>
              <a:t>Bottom elevation</a:t>
            </a:r>
          </a:p>
        </p:txBody>
      </p:sp>
      <p:sp>
        <p:nvSpPr>
          <p:cNvPr id="29714" name="AutoShape 18"/>
          <p:cNvSpPr>
            <a:spLocks noChangeArrowheads="1"/>
          </p:cNvSpPr>
          <p:nvPr/>
        </p:nvSpPr>
        <p:spPr bwMode="auto">
          <a:xfrm>
            <a:off x="1600200" y="2057400"/>
            <a:ext cx="381000" cy="990600"/>
          </a:xfrm>
          <a:prstGeom prst="downArrow">
            <a:avLst>
              <a:gd name="adj1" fmla="val 50000"/>
              <a:gd name="adj2" fmla="val 65000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en-US"/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1905000" y="2514600"/>
            <a:ext cx="1752600" cy="1069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latin typeface="Arial" charset="0"/>
              </a:rPr>
              <a:t>Solver guesses how much to adjust head downward</a:t>
            </a:r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5410200" y="2025650"/>
            <a:ext cx="10668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6477000" y="5105400"/>
            <a:ext cx="18288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Arial" charset="0"/>
              </a:rPr>
              <a:t>Computed head</a:t>
            </a:r>
          </a:p>
        </p:txBody>
      </p:sp>
      <p:sp>
        <p:nvSpPr>
          <p:cNvPr id="29730" name="Text Box 34"/>
          <p:cNvSpPr txBox="1">
            <a:spLocks noChangeArrowheads="1"/>
          </p:cNvSpPr>
          <p:nvPr/>
        </p:nvSpPr>
        <p:spPr bwMode="auto">
          <a:xfrm>
            <a:off x="5410200" y="2438400"/>
            <a:ext cx="1752600" cy="1069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latin typeface="Arial" charset="0"/>
              </a:rPr>
              <a:t>Cell goes “dry”, and is turned off during remainder of simulation</a:t>
            </a:r>
          </a:p>
        </p:txBody>
      </p:sp>
      <p:sp>
        <p:nvSpPr>
          <p:cNvPr id="20504" name="Line 21"/>
          <p:cNvSpPr>
            <a:spLocks noChangeShapeType="1"/>
          </p:cNvSpPr>
          <p:nvPr/>
        </p:nvSpPr>
        <p:spPr bwMode="auto">
          <a:xfrm>
            <a:off x="5410200" y="431165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0505" name="Line 22"/>
          <p:cNvSpPr>
            <a:spLocks noChangeShapeType="1"/>
          </p:cNvSpPr>
          <p:nvPr/>
        </p:nvSpPr>
        <p:spPr bwMode="auto">
          <a:xfrm>
            <a:off x="5410200" y="48006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0506" name="Line 23"/>
          <p:cNvSpPr>
            <a:spLocks noChangeShapeType="1"/>
          </p:cNvSpPr>
          <p:nvPr/>
        </p:nvSpPr>
        <p:spPr bwMode="auto">
          <a:xfrm flipH="1">
            <a:off x="5486400" y="48006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0507" name="Line 24"/>
          <p:cNvSpPr>
            <a:spLocks noChangeShapeType="1"/>
          </p:cNvSpPr>
          <p:nvPr/>
        </p:nvSpPr>
        <p:spPr bwMode="auto">
          <a:xfrm flipH="1">
            <a:off x="5638800" y="48006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0508" name="Line 25"/>
          <p:cNvSpPr>
            <a:spLocks noChangeShapeType="1"/>
          </p:cNvSpPr>
          <p:nvPr/>
        </p:nvSpPr>
        <p:spPr bwMode="auto">
          <a:xfrm flipH="1">
            <a:off x="5791200" y="48006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0509" name="Line 26"/>
          <p:cNvSpPr>
            <a:spLocks noChangeShapeType="1"/>
          </p:cNvSpPr>
          <p:nvPr/>
        </p:nvSpPr>
        <p:spPr bwMode="auto">
          <a:xfrm flipH="1">
            <a:off x="5943600" y="48006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0510" name="Line 27"/>
          <p:cNvSpPr>
            <a:spLocks noChangeShapeType="1"/>
          </p:cNvSpPr>
          <p:nvPr/>
        </p:nvSpPr>
        <p:spPr bwMode="auto">
          <a:xfrm flipH="1">
            <a:off x="6096000" y="48006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0511" name="Line 28"/>
          <p:cNvSpPr>
            <a:spLocks noChangeShapeType="1"/>
          </p:cNvSpPr>
          <p:nvPr/>
        </p:nvSpPr>
        <p:spPr bwMode="auto">
          <a:xfrm flipH="1">
            <a:off x="6248400" y="48006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0512" name="Line 29"/>
          <p:cNvSpPr>
            <a:spLocks noChangeShapeType="1"/>
          </p:cNvSpPr>
          <p:nvPr/>
        </p:nvSpPr>
        <p:spPr bwMode="auto">
          <a:xfrm flipH="1">
            <a:off x="5334000" y="48006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0513" name="Text Box 31"/>
          <p:cNvSpPr txBox="1">
            <a:spLocks noChangeArrowheads="1"/>
          </p:cNvSpPr>
          <p:nvPr/>
        </p:nvSpPr>
        <p:spPr bwMode="auto">
          <a:xfrm>
            <a:off x="6477000" y="4083050"/>
            <a:ext cx="16002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Arial" charset="0"/>
              </a:rPr>
              <a:t>“Final” head</a:t>
            </a:r>
          </a:p>
        </p:txBody>
      </p:sp>
      <p:sp>
        <p:nvSpPr>
          <p:cNvPr id="20514" name="Text Box 32"/>
          <p:cNvSpPr txBox="1">
            <a:spLocks noChangeArrowheads="1"/>
          </p:cNvSpPr>
          <p:nvPr/>
        </p:nvSpPr>
        <p:spPr bwMode="auto">
          <a:xfrm>
            <a:off x="6477000" y="4616450"/>
            <a:ext cx="1752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Arial" charset="0"/>
              </a:rPr>
              <a:t>Bottom elevation</a:t>
            </a:r>
          </a:p>
        </p:txBody>
      </p:sp>
      <p:sp>
        <p:nvSpPr>
          <p:cNvPr id="20515" name="Text Box 35"/>
          <p:cNvSpPr txBox="1">
            <a:spLocks noChangeArrowheads="1"/>
          </p:cNvSpPr>
          <p:nvPr/>
        </p:nvSpPr>
        <p:spPr bwMode="auto">
          <a:xfrm>
            <a:off x="5257800" y="5867400"/>
            <a:ext cx="2743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Arial" charset="0"/>
              </a:rPr>
              <a:t>After One Iteration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7037E-7 L 1.11022E-16 0.471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4" grpId="0" animBg="1"/>
      <p:bldP spid="29715" grpId="0"/>
      <p:bldP spid="29716" grpId="0" animBg="1"/>
      <p:bldP spid="29716" grpId="1" animBg="1"/>
      <p:bldP spid="29726" grpId="0"/>
      <p:bldP spid="297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Eliminating Head Overshoot</a:t>
            </a:r>
          </a:p>
        </p:txBody>
      </p:sp>
      <p:sp>
        <p:nvSpPr>
          <p:cNvPr id="21531" name="Text Box 20"/>
          <p:cNvSpPr txBox="1">
            <a:spLocks noChangeArrowheads="1"/>
          </p:cNvSpPr>
          <p:nvPr/>
        </p:nvSpPr>
        <p:spPr bwMode="auto">
          <a:xfrm>
            <a:off x="6477000" y="3505200"/>
            <a:ext cx="18288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Arial" charset="0"/>
              </a:rPr>
              <a:t>Starting head</a:t>
            </a:r>
          </a:p>
        </p:txBody>
      </p:sp>
      <p:sp>
        <p:nvSpPr>
          <p:cNvPr id="21532" name="Text Box 21"/>
          <p:cNvSpPr txBox="1">
            <a:spLocks noChangeArrowheads="1"/>
          </p:cNvSpPr>
          <p:nvPr/>
        </p:nvSpPr>
        <p:spPr bwMode="auto">
          <a:xfrm>
            <a:off x="5867400" y="2438400"/>
            <a:ext cx="1752600" cy="825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latin typeface="Arial" charset="0"/>
              </a:rPr>
              <a:t>Starting head is closer to final head</a:t>
            </a:r>
          </a:p>
        </p:txBody>
      </p:sp>
      <p:sp>
        <p:nvSpPr>
          <p:cNvPr id="21533" name="Line 24"/>
          <p:cNvSpPr>
            <a:spLocks noChangeShapeType="1"/>
          </p:cNvSpPr>
          <p:nvPr/>
        </p:nvSpPr>
        <p:spPr bwMode="auto">
          <a:xfrm>
            <a:off x="5410200" y="48006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1534" name="Line 25"/>
          <p:cNvSpPr>
            <a:spLocks noChangeShapeType="1"/>
          </p:cNvSpPr>
          <p:nvPr/>
        </p:nvSpPr>
        <p:spPr bwMode="auto">
          <a:xfrm flipH="1">
            <a:off x="5486400" y="48006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1535" name="Line 26"/>
          <p:cNvSpPr>
            <a:spLocks noChangeShapeType="1"/>
          </p:cNvSpPr>
          <p:nvPr/>
        </p:nvSpPr>
        <p:spPr bwMode="auto">
          <a:xfrm flipH="1">
            <a:off x="5638800" y="48006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1536" name="Line 27"/>
          <p:cNvSpPr>
            <a:spLocks noChangeShapeType="1"/>
          </p:cNvSpPr>
          <p:nvPr/>
        </p:nvSpPr>
        <p:spPr bwMode="auto">
          <a:xfrm flipH="1">
            <a:off x="5791200" y="48006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1537" name="Line 28"/>
          <p:cNvSpPr>
            <a:spLocks noChangeShapeType="1"/>
          </p:cNvSpPr>
          <p:nvPr/>
        </p:nvSpPr>
        <p:spPr bwMode="auto">
          <a:xfrm flipH="1">
            <a:off x="5943600" y="48006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1538" name="Line 29"/>
          <p:cNvSpPr>
            <a:spLocks noChangeShapeType="1"/>
          </p:cNvSpPr>
          <p:nvPr/>
        </p:nvSpPr>
        <p:spPr bwMode="auto">
          <a:xfrm flipH="1">
            <a:off x="6096000" y="48006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1539" name="Line 30"/>
          <p:cNvSpPr>
            <a:spLocks noChangeShapeType="1"/>
          </p:cNvSpPr>
          <p:nvPr/>
        </p:nvSpPr>
        <p:spPr bwMode="auto">
          <a:xfrm flipH="1">
            <a:off x="6248400" y="48006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1540" name="Line 31"/>
          <p:cNvSpPr>
            <a:spLocks noChangeShapeType="1"/>
          </p:cNvSpPr>
          <p:nvPr/>
        </p:nvSpPr>
        <p:spPr bwMode="auto">
          <a:xfrm flipH="1">
            <a:off x="5334000" y="48006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1541" name="Text Box 33"/>
          <p:cNvSpPr txBox="1">
            <a:spLocks noChangeArrowheads="1"/>
          </p:cNvSpPr>
          <p:nvPr/>
        </p:nvSpPr>
        <p:spPr bwMode="auto">
          <a:xfrm>
            <a:off x="6477000" y="4616450"/>
            <a:ext cx="1752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Arial" charset="0"/>
              </a:rPr>
              <a:t>Bottom elevation</a:t>
            </a:r>
          </a:p>
        </p:txBody>
      </p:sp>
      <p:sp>
        <p:nvSpPr>
          <p:cNvPr id="21542" name="Text Box 34"/>
          <p:cNvSpPr txBox="1">
            <a:spLocks noChangeArrowheads="1"/>
          </p:cNvSpPr>
          <p:nvPr/>
        </p:nvSpPr>
        <p:spPr bwMode="auto">
          <a:xfrm>
            <a:off x="5257800" y="5562600"/>
            <a:ext cx="27432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Arial" charset="0"/>
              </a:rPr>
              <a:t>Improve Starting Head Estimates</a:t>
            </a:r>
          </a:p>
        </p:txBody>
      </p:sp>
      <p:sp>
        <p:nvSpPr>
          <p:cNvPr id="21543" name="Line 23"/>
          <p:cNvSpPr>
            <a:spLocks noChangeShapeType="1"/>
          </p:cNvSpPr>
          <p:nvPr/>
        </p:nvSpPr>
        <p:spPr bwMode="auto">
          <a:xfrm>
            <a:off x="5410200" y="431165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1544" name="Text Box 32"/>
          <p:cNvSpPr txBox="1">
            <a:spLocks noChangeArrowheads="1"/>
          </p:cNvSpPr>
          <p:nvPr/>
        </p:nvSpPr>
        <p:spPr bwMode="auto">
          <a:xfrm>
            <a:off x="6477000" y="4083050"/>
            <a:ext cx="16002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Arial" charset="0"/>
              </a:rPr>
              <a:t>“Final” head</a:t>
            </a:r>
          </a:p>
        </p:txBody>
      </p:sp>
      <p:sp>
        <p:nvSpPr>
          <p:cNvPr id="21545" name="Line 43"/>
          <p:cNvSpPr>
            <a:spLocks noChangeShapeType="1"/>
          </p:cNvSpPr>
          <p:nvPr/>
        </p:nvSpPr>
        <p:spPr bwMode="auto">
          <a:xfrm>
            <a:off x="5410200" y="3695700"/>
            <a:ext cx="10668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762000" y="5410200"/>
            <a:ext cx="3200400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Arial" charset="0"/>
              </a:rPr>
              <a:t>Reduce Acceleration/Damping Parameter</a:t>
            </a: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auto">
          <a:xfrm>
            <a:off x="1295400" y="1981200"/>
            <a:ext cx="1066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1511" name="Line 5"/>
          <p:cNvSpPr>
            <a:spLocks noChangeShapeType="1"/>
          </p:cNvSpPr>
          <p:nvPr/>
        </p:nvSpPr>
        <p:spPr bwMode="auto">
          <a:xfrm>
            <a:off x="1295400" y="4340225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1512" name="Line 6"/>
          <p:cNvSpPr>
            <a:spLocks noChangeShapeType="1"/>
          </p:cNvSpPr>
          <p:nvPr/>
        </p:nvSpPr>
        <p:spPr bwMode="auto">
          <a:xfrm>
            <a:off x="1295400" y="48006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1513" name="Line 7"/>
          <p:cNvSpPr>
            <a:spLocks noChangeShapeType="1"/>
          </p:cNvSpPr>
          <p:nvPr/>
        </p:nvSpPr>
        <p:spPr bwMode="auto">
          <a:xfrm flipH="1">
            <a:off x="1371600" y="48006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1514" name="Line 8"/>
          <p:cNvSpPr>
            <a:spLocks noChangeShapeType="1"/>
          </p:cNvSpPr>
          <p:nvPr/>
        </p:nvSpPr>
        <p:spPr bwMode="auto">
          <a:xfrm flipH="1">
            <a:off x="1524000" y="48006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1515" name="Line 9"/>
          <p:cNvSpPr>
            <a:spLocks noChangeShapeType="1"/>
          </p:cNvSpPr>
          <p:nvPr/>
        </p:nvSpPr>
        <p:spPr bwMode="auto">
          <a:xfrm flipH="1">
            <a:off x="1676400" y="48006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1516" name="Line 10"/>
          <p:cNvSpPr>
            <a:spLocks noChangeShapeType="1"/>
          </p:cNvSpPr>
          <p:nvPr/>
        </p:nvSpPr>
        <p:spPr bwMode="auto">
          <a:xfrm flipH="1">
            <a:off x="1828800" y="48006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1517" name="Line 11"/>
          <p:cNvSpPr>
            <a:spLocks noChangeShapeType="1"/>
          </p:cNvSpPr>
          <p:nvPr/>
        </p:nvSpPr>
        <p:spPr bwMode="auto">
          <a:xfrm flipH="1">
            <a:off x="1981200" y="48006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1518" name="Line 12"/>
          <p:cNvSpPr>
            <a:spLocks noChangeShapeType="1"/>
          </p:cNvSpPr>
          <p:nvPr/>
        </p:nvSpPr>
        <p:spPr bwMode="auto">
          <a:xfrm flipH="1">
            <a:off x="2133600" y="48006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1519" name="Line 13"/>
          <p:cNvSpPr>
            <a:spLocks noChangeShapeType="1"/>
          </p:cNvSpPr>
          <p:nvPr/>
        </p:nvSpPr>
        <p:spPr bwMode="auto">
          <a:xfrm flipH="1">
            <a:off x="1219200" y="48006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1520" name="Text Box 14"/>
          <p:cNvSpPr txBox="1">
            <a:spLocks noChangeArrowheads="1"/>
          </p:cNvSpPr>
          <p:nvPr/>
        </p:nvSpPr>
        <p:spPr bwMode="auto">
          <a:xfrm>
            <a:off x="2362200" y="1797050"/>
            <a:ext cx="16002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Arial" charset="0"/>
              </a:rPr>
              <a:t>Starting head</a:t>
            </a:r>
          </a:p>
        </p:txBody>
      </p:sp>
      <p:sp>
        <p:nvSpPr>
          <p:cNvPr id="21521" name="Text Box 15"/>
          <p:cNvSpPr txBox="1">
            <a:spLocks noChangeArrowheads="1"/>
          </p:cNvSpPr>
          <p:nvPr/>
        </p:nvSpPr>
        <p:spPr bwMode="auto">
          <a:xfrm>
            <a:off x="2362200" y="4235450"/>
            <a:ext cx="16002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Arial" charset="0"/>
              </a:rPr>
              <a:t>“Final” head</a:t>
            </a:r>
          </a:p>
        </p:txBody>
      </p:sp>
      <p:sp>
        <p:nvSpPr>
          <p:cNvPr id="21522" name="Text Box 16"/>
          <p:cNvSpPr txBox="1">
            <a:spLocks noChangeArrowheads="1"/>
          </p:cNvSpPr>
          <p:nvPr/>
        </p:nvSpPr>
        <p:spPr bwMode="auto">
          <a:xfrm>
            <a:off x="2362200" y="4616450"/>
            <a:ext cx="1752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Arial" charset="0"/>
              </a:rPr>
              <a:t>Bottom elevation</a:t>
            </a:r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>
            <a:off x="5410200" y="3702050"/>
            <a:ext cx="1066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3828" name="Line 36"/>
          <p:cNvSpPr>
            <a:spLocks noChangeShapeType="1"/>
          </p:cNvSpPr>
          <p:nvPr/>
        </p:nvSpPr>
        <p:spPr bwMode="auto">
          <a:xfrm>
            <a:off x="1295400" y="3124200"/>
            <a:ext cx="1066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3829" name="Line 37"/>
          <p:cNvSpPr>
            <a:spLocks noChangeShapeType="1"/>
          </p:cNvSpPr>
          <p:nvPr/>
        </p:nvSpPr>
        <p:spPr bwMode="auto">
          <a:xfrm>
            <a:off x="1295400" y="3733800"/>
            <a:ext cx="1066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3830" name="Line 38"/>
          <p:cNvSpPr>
            <a:spLocks noChangeShapeType="1"/>
          </p:cNvSpPr>
          <p:nvPr/>
        </p:nvSpPr>
        <p:spPr bwMode="auto">
          <a:xfrm>
            <a:off x="1295400" y="4114800"/>
            <a:ext cx="1066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3833" name="Line 41"/>
          <p:cNvSpPr>
            <a:spLocks noChangeShapeType="1"/>
          </p:cNvSpPr>
          <p:nvPr/>
        </p:nvSpPr>
        <p:spPr bwMode="auto">
          <a:xfrm>
            <a:off x="1295400" y="1981200"/>
            <a:ext cx="1066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3840" name="Text Box 48"/>
          <p:cNvSpPr txBox="1">
            <a:spLocks noChangeArrowheads="1"/>
          </p:cNvSpPr>
          <p:nvPr/>
        </p:nvSpPr>
        <p:spPr bwMode="auto">
          <a:xfrm>
            <a:off x="2362200" y="2971800"/>
            <a:ext cx="16002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Arial" charset="0"/>
              </a:rPr>
              <a:t>Iteration #1</a:t>
            </a:r>
          </a:p>
        </p:txBody>
      </p:sp>
      <p:sp>
        <p:nvSpPr>
          <p:cNvPr id="33841" name="Text Box 49"/>
          <p:cNvSpPr txBox="1">
            <a:spLocks noChangeArrowheads="1"/>
          </p:cNvSpPr>
          <p:nvPr/>
        </p:nvSpPr>
        <p:spPr bwMode="auto">
          <a:xfrm>
            <a:off x="2362200" y="3549650"/>
            <a:ext cx="16002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Arial" charset="0"/>
              </a:rPr>
              <a:t>Iteration #2</a:t>
            </a:r>
          </a:p>
        </p:txBody>
      </p:sp>
      <p:sp>
        <p:nvSpPr>
          <p:cNvPr id="33842" name="Text Box 50"/>
          <p:cNvSpPr txBox="1">
            <a:spLocks noChangeArrowheads="1"/>
          </p:cNvSpPr>
          <p:nvPr/>
        </p:nvSpPr>
        <p:spPr bwMode="auto">
          <a:xfrm>
            <a:off x="2362200" y="3930650"/>
            <a:ext cx="16002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Arial" charset="0"/>
              </a:rPr>
              <a:t>Iteration #3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1.11111E-6 L 0.0 0.166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8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4.44444E-6 L 0.0 0.0888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38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4.44444E-6 L 0.0 0.0555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1.11022E-16 L 0.0 0.0333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38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44444E-6 L 1.11022E-16 0.0888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38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1" grpId="0" animBg="1"/>
      <p:bldP spid="33811" grpId="1" animBg="1"/>
      <p:bldP spid="33828" grpId="0" animBg="1"/>
      <p:bldP spid="33828" grpId="1" animBg="1"/>
      <p:bldP spid="33829" grpId="0" animBg="1"/>
      <p:bldP spid="33829" grpId="1" animBg="1"/>
      <p:bldP spid="33830" grpId="0" animBg="1"/>
      <p:bldP spid="33830" grpId="1" animBg="1"/>
      <p:bldP spid="33833" grpId="0" animBg="1"/>
      <p:bldP spid="33840" grpId="0"/>
      <p:bldP spid="338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4557-EFED-E19B-C70B-DC63564B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57497-4FE7-BBF6-0682-B5E96FD88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Cells can go dry if:</a:t>
            </a:r>
          </a:p>
          <a:p>
            <a:pPr lvl="1"/>
            <a:r>
              <a:rPr lang="en-US" dirty="0"/>
              <a:t>K is too high – flat water table</a:t>
            </a:r>
          </a:p>
          <a:p>
            <a:pPr lvl="1"/>
            <a:r>
              <a:rPr lang="en-US" dirty="0"/>
              <a:t>Recharge is too low</a:t>
            </a:r>
          </a:p>
          <a:p>
            <a:pPr lvl="1"/>
            <a:r>
              <a:rPr lang="en-US" dirty="0"/>
              <a:t>Pumping rates are too large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Adjust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1374486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r>
              <a:rPr lang="en-US" sz="4000" dirty="0"/>
              <a:t>Transient Water Table</a:t>
            </a:r>
          </a:p>
        </p:txBody>
      </p:sp>
      <p:sp>
        <p:nvSpPr>
          <p:cNvPr id="27656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81200"/>
            <a:ext cx="7772400" cy="1524000"/>
          </a:xfrm>
        </p:spPr>
        <p:txBody>
          <a:bodyPr/>
          <a:lstStyle/>
          <a:p>
            <a:pPr>
              <a:defRPr/>
            </a:pPr>
            <a:r>
              <a:rPr lang="en-US" sz="2800"/>
              <a:t>Transient conditions will cause heads to fluctuate and cells to go dry</a:t>
            </a:r>
          </a:p>
          <a:p>
            <a:pPr>
              <a:defRPr/>
            </a:pPr>
            <a:r>
              <a:rPr lang="en-US" sz="2800"/>
              <a:t>Particularly an issue for multi-layer models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733800"/>
            <a:ext cx="80391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Rewetting Option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Option available in all flow packages (BCF, LPF, HUF)</a:t>
            </a:r>
          </a:p>
          <a:p>
            <a:pPr>
              <a:defRPr/>
            </a:pPr>
            <a:r>
              <a:rPr lang="en-US" dirty="0"/>
              <a:t>Off by default</a:t>
            </a:r>
          </a:p>
          <a:p>
            <a:pPr>
              <a:defRPr/>
            </a:pPr>
            <a:r>
              <a:rPr lang="en-US" dirty="0"/>
              <a:t>Rewetting </a:t>
            </a:r>
            <a:r>
              <a:rPr lang="en-US" dirty="0">
                <a:solidFill>
                  <a:srgbClr val="FF0000"/>
                </a:solidFill>
              </a:rPr>
              <a:t>increases</a:t>
            </a:r>
            <a:r>
              <a:rPr lang="en-US" dirty="0"/>
              <a:t> solution time</a:t>
            </a:r>
          </a:p>
          <a:p>
            <a:pPr>
              <a:defRPr/>
            </a:pPr>
            <a:r>
              <a:rPr lang="en-US" dirty="0"/>
              <a:t>May case solution to be </a:t>
            </a:r>
            <a:r>
              <a:rPr lang="en-US" dirty="0">
                <a:solidFill>
                  <a:srgbClr val="FF0000"/>
                </a:solidFill>
              </a:rPr>
              <a:t>less</a:t>
            </a:r>
            <a:r>
              <a:rPr lang="en-US" dirty="0"/>
              <a:t> stable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MODFLOW-NWT</a:t>
            </a:r>
          </a:p>
        </p:txBody>
      </p:sp>
      <p:sp>
        <p:nvSpPr>
          <p:cNvPr id="61441" name="Content Placeholder 3"/>
          <p:cNvSpPr>
            <a:spLocks noGrp="1"/>
          </p:cNvSpPr>
          <p:nvPr>
            <p:ph idx="1"/>
          </p:nvPr>
        </p:nvSpPr>
        <p:spPr>
          <a:xfrm>
            <a:off x="381000" y="1752600"/>
            <a:ext cx="4038600" cy="462560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New version of MODFLOW released in 2011</a:t>
            </a:r>
          </a:p>
          <a:p>
            <a:r>
              <a:rPr lang="en-US" dirty="0"/>
              <a:t>Designed to solve nonlinear problems due to unconfined conditions or nonlinear boundary conditions</a:t>
            </a:r>
          </a:p>
          <a:p>
            <a:r>
              <a:rPr lang="en-US" b="1" dirty="0">
                <a:solidFill>
                  <a:srgbClr val="FF0000"/>
                </a:solidFill>
              </a:rPr>
              <a:t>Best solution for wetting and drying</a:t>
            </a:r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236604"/>
            <a:ext cx="427513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090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131C-7B69-7E13-B99D-B98FB244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F554-8047-A1EE-E8D3-B91E64243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5191"/>
            <a:ext cx="3581400" cy="4625609"/>
          </a:xfrm>
        </p:spPr>
        <p:txBody>
          <a:bodyPr/>
          <a:lstStyle/>
          <a:p>
            <a:r>
              <a:rPr lang="en-US" dirty="0"/>
              <a:t>User must select a solver to use with each simulation</a:t>
            </a:r>
          </a:p>
          <a:p>
            <a:r>
              <a:rPr lang="en-US" dirty="0"/>
              <a:t>Most solvers use an iterative solution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476E26-A209-E6D9-2A80-007F72368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775191"/>
            <a:ext cx="3352800" cy="489071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2E441E-8FF8-6824-B592-6084491F1EEF}"/>
              </a:ext>
            </a:extLst>
          </p:cNvPr>
          <p:cNvSpPr/>
          <p:nvPr/>
        </p:nvSpPr>
        <p:spPr>
          <a:xfrm>
            <a:off x="4572000" y="2895600"/>
            <a:ext cx="1600200" cy="1676400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8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Solvers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8" y="1673352"/>
            <a:ext cx="4434841" cy="5029200"/>
          </a:xfrm>
        </p:spPr>
        <p:txBody>
          <a:bodyPr>
            <a:normAutofit/>
          </a:bodyPr>
          <a:lstStyle/>
          <a:p>
            <a:r>
              <a:rPr lang="en-US" sz="2400" dirty="0"/>
              <a:t>User provides initial guess of head values</a:t>
            </a:r>
          </a:p>
          <a:p>
            <a:r>
              <a:rPr lang="en-US" sz="2400" dirty="0"/>
              <a:t>Starting head values are iteratively “tweaked” until head differences satisfy governing equation</a:t>
            </a:r>
          </a:p>
          <a:p>
            <a:r>
              <a:rPr lang="en-US" sz="2400" dirty="0"/>
              <a:t>Each solver uses a different algorithm to modify heads</a:t>
            </a:r>
          </a:p>
          <a:p>
            <a:r>
              <a:rPr lang="en-US" sz="2400" dirty="0"/>
              <a:t>Sometimes we need to switch solvers or tweak solver parameters to get a model to converge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2" y="2057399"/>
            <a:ext cx="3962398" cy="3984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Solver Packages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119410"/>
              </p:ext>
            </p:extLst>
          </p:nvPr>
        </p:nvGraphicFramePr>
        <p:xfrm>
          <a:off x="152401" y="1600200"/>
          <a:ext cx="8839199" cy="5166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2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5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1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SIP1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Strongly</a:t>
                      </a:r>
                      <a:r>
                        <a:rPr lang="en-US" sz="1600" baseline="0" dirty="0"/>
                        <a:t> Implicit Procedure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One of the original solvers. Simple</a:t>
                      </a:r>
                      <a:r>
                        <a:rPr lang="en-US" sz="1600" baseline="0" dirty="0"/>
                        <a:t> but can have speed and stability issues.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SOR1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Slice-Successive Over-Relaxation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One of the original solvers. Can</a:t>
                      </a:r>
                      <a:r>
                        <a:rPr lang="en-US" sz="1600" baseline="0" dirty="0"/>
                        <a:t> result in incorrect solutions</a:t>
                      </a:r>
                      <a:r>
                        <a:rPr lang="en-US" sz="1600" dirty="0"/>
                        <a:t>. Not recommended.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PCG2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Pre-Conditioned</a:t>
                      </a:r>
                      <a:r>
                        <a:rPr lang="en-US" sz="1600" baseline="0" dirty="0"/>
                        <a:t> Conjugate Gradient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Good all-around solver. </a:t>
                      </a:r>
                      <a:r>
                        <a:rPr lang="en-US" sz="1600" b="1" dirty="0"/>
                        <a:t>Default</a:t>
                      </a:r>
                      <a:r>
                        <a:rPr lang="en-US" sz="1600" b="1" baseline="0" dirty="0"/>
                        <a:t> solver in GMS</a:t>
                      </a:r>
                      <a:r>
                        <a:rPr lang="en-US" sz="1600" baseline="0" dirty="0"/>
                        <a:t>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PCGN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PCG with Improved Non-Linear</a:t>
                      </a:r>
                      <a:r>
                        <a:rPr lang="en-US" sz="1600" baseline="0" dirty="0"/>
                        <a:t> Control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Newer</a:t>
                      </a:r>
                      <a:r>
                        <a:rPr lang="en-US" sz="1600" baseline="0" dirty="0"/>
                        <a:t> version of PCG2 package. More stable under some conditions.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Newton 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Used</a:t>
                      </a:r>
                      <a:r>
                        <a:rPr lang="en-US" sz="1600" baseline="0" dirty="0"/>
                        <a:t> with </a:t>
                      </a:r>
                      <a:r>
                        <a:rPr lang="en-US" sz="1600" b="1" baseline="0" dirty="0"/>
                        <a:t>MODFLOW-NWT</a:t>
                      </a:r>
                      <a:r>
                        <a:rPr lang="en-US" sz="1600" baseline="0" dirty="0"/>
                        <a:t>. Best for wetting/drying problems.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GMG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Geometric Multi-Grid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Multi-grid</a:t>
                      </a:r>
                      <a:r>
                        <a:rPr lang="en-US" sz="1600" baseline="0" dirty="0"/>
                        <a:t> solver requires more memory but results in faster solution. USGS version.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Direct 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Direct</a:t>
                      </a:r>
                      <a:r>
                        <a:rPr lang="en-US" sz="1600" baseline="0" dirty="0"/>
                        <a:t> matrix solution (non-iterative).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167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Link - Algebraic</a:t>
                      </a:r>
                      <a:r>
                        <a:rPr lang="en-US" sz="1600" baseline="0" dirty="0"/>
                        <a:t> Multi-Grid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Commercial</a:t>
                      </a:r>
                      <a:r>
                        <a:rPr lang="en-US" sz="1600" baseline="0" dirty="0"/>
                        <a:t> multi-grid solvers. Outstanding performance but extra cost.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975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Sparse Matrix Solver/LMG-USG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For use with </a:t>
                      </a:r>
                      <a:r>
                        <a:rPr lang="en-US" sz="1600" b="1" dirty="0"/>
                        <a:t>MODFLOW-USG </a:t>
                      </a:r>
                      <a:r>
                        <a:rPr lang="en-US" sz="1600" dirty="0"/>
                        <a:t>only.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760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21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Solver Options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5191"/>
            <a:ext cx="8229600" cy="439700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Max number of iterations</a:t>
            </a:r>
          </a:p>
          <a:p>
            <a:pPr lvl="1"/>
            <a:r>
              <a:rPr lang="en-US" dirty="0"/>
              <a:t>Iteration stops at this point regardless of convergence</a:t>
            </a:r>
          </a:p>
          <a:p>
            <a:r>
              <a:rPr lang="en-US" dirty="0"/>
              <a:t>Convergence tolerance</a:t>
            </a:r>
          </a:p>
          <a:p>
            <a:pPr lvl="1"/>
            <a:r>
              <a:rPr lang="en-US" dirty="0"/>
              <a:t>Iteration stops if max head change is less than this amount</a:t>
            </a:r>
          </a:p>
          <a:p>
            <a:r>
              <a:rPr lang="en-US" dirty="0"/>
              <a:t>Acceleration/damping* parameter</a:t>
            </a:r>
          </a:p>
          <a:p>
            <a:pPr lvl="1"/>
            <a:r>
              <a:rPr lang="en-US" dirty="0"/>
              <a:t>Controls the amount of adjustment made to heads at each iteration</a:t>
            </a:r>
          </a:p>
          <a:p>
            <a:pPr lvl="1"/>
            <a:r>
              <a:rPr lang="en-US" dirty="0"/>
              <a:t>Options</a:t>
            </a:r>
          </a:p>
          <a:p>
            <a:pPr lvl="2"/>
            <a:r>
              <a:rPr lang="en-US" dirty="0"/>
              <a:t>=1.0  Default value. Head changes standard amount determined by solver</a:t>
            </a:r>
          </a:p>
          <a:p>
            <a:pPr lvl="2"/>
            <a:r>
              <a:rPr lang="en-US" dirty="0"/>
              <a:t>&lt;1.0  Head change is reduced. Improves convergence but results in slower solution</a:t>
            </a:r>
          </a:p>
          <a:p>
            <a:pPr lvl="2"/>
            <a:r>
              <a:rPr lang="en-US" dirty="0"/>
              <a:t>&gt;1.0  Converges faster but may be unstable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51F0E-AD45-C9D0-205B-839924166F9F}"/>
              </a:ext>
            </a:extLst>
          </p:cNvPr>
          <p:cNvSpPr txBox="1"/>
          <p:nvPr/>
        </p:nvSpPr>
        <p:spPr>
          <a:xfrm>
            <a:off x="790492" y="6394775"/>
            <a:ext cx="792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*In the PCG2 package, this is called the “damping” parameter</a:t>
            </a:r>
          </a:p>
        </p:txBody>
      </p:sp>
    </p:spTree>
    <p:extLst>
      <p:ext uri="{BB962C8B-B14F-4D97-AF65-F5344CB8AC3E}">
        <p14:creationId xmlns:p14="http://schemas.microsoft.com/office/powerpoint/2010/main" val="53325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old lady at computer | WHY WON'T MY MODFLOW MODEL CONVERGE? | image tagged in old lady at computer | made w/ Imgflip meme ma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01937"/>
            <a:ext cx="7453108" cy="585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71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Steps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2263409"/>
          </a:xfrm>
        </p:spPr>
        <p:txBody>
          <a:bodyPr>
            <a:normAutofit/>
          </a:bodyPr>
          <a:lstStyle/>
          <a:p>
            <a:pPr marL="633222" indent="-514350">
              <a:buFont typeface="+mj-lt"/>
              <a:buAutoNum type="arabicParenR"/>
            </a:pPr>
            <a:r>
              <a:rPr lang="en-US" dirty="0"/>
              <a:t>Review command line output from MODFLOW (Run MODFLOW Window)</a:t>
            </a:r>
          </a:p>
          <a:p>
            <a:pPr marL="633222" indent="-514350">
              <a:buFont typeface="+mj-lt"/>
              <a:buAutoNum type="arabicParenR"/>
            </a:pPr>
            <a:r>
              <a:rPr lang="en-US" dirty="0"/>
              <a:t>Run Model Checker</a:t>
            </a:r>
          </a:p>
          <a:p>
            <a:pPr marL="633222" indent="-514350">
              <a:buFont typeface="+mj-lt"/>
              <a:buAutoNum type="arabicParenR"/>
            </a:pPr>
            <a:r>
              <a:rPr lang="en-US" dirty="0"/>
              <a:t>Look in MODFLOW output file (*.OUT)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038600"/>
            <a:ext cx="2266667" cy="24000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0800000">
            <a:off x="3962400" y="5334000"/>
            <a:ext cx="914400" cy="6096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3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2A3B3-CF28-133A-E1C7-713C587A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Aquifer Properties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A781E-2687-8E49-FF65-DE332BBB8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600200"/>
            <a:ext cx="4772546" cy="5029200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493A2A0-5B6D-EF51-83CA-AC07F51F60E6}"/>
              </a:ext>
            </a:extLst>
          </p:cNvPr>
          <p:cNvSpPr txBox="1">
            <a:spLocks/>
          </p:cNvSpPr>
          <p:nvPr/>
        </p:nvSpPr>
        <p:spPr>
          <a:xfrm>
            <a:off x="152400" y="2057400"/>
            <a:ext cx="3200400" cy="3733800"/>
          </a:xfrm>
          <a:prstGeom prst="rect">
            <a:avLst/>
          </a:prstGeom>
        </p:spPr>
        <p:txBody>
          <a:bodyPr vert="horz" lIns="54864" tIns="91440" rtlCol="0">
            <a:normAutofit lnSpcReduction="1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en-US" dirty="0"/>
              <a:t>K = 0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K is too small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Heads can become very high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K is too high 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flat water table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areas go dry</a:t>
            </a:r>
          </a:p>
        </p:txBody>
      </p:sp>
    </p:spTree>
    <p:extLst>
      <p:ext uri="{BB962C8B-B14F-4D97-AF65-F5344CB8AC3E}">
        <p14:creationId xmlns:p14="http://schemas.microsoft.com/office/powerpoint/2010/main" val="142475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0654-978E-DEA6-AE83-129F413E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Unbalanced Flow Budget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D6F9B-2956-E2F8-30EC-983571F31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24000"/>
            <a:ext cx="6172200" cy="5240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EABA10-6F20-15FB-E735-A420F5E559C1}"/>
              </a:ext>
            </a:extLst>
          </p:cNvPr>
          <p:cNvSpPr txBox="1"/>
          <p:nvPr/>
        </p:nvSpPr>
        <p:spPr>
          <a:xfrm>
            <a:off x="3657600" y="4495800"/>
            <a:ext cx="5334000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latin typeface="+mj-lt"/>
              </a:rPr>
              <a:t>If you do not provide sufficient head-dependent boundaries (acts as a flexible source/sink) you may end up with a water imbalance that prevents convergence.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This is similar to putting water in a tub faster than it can drain. It will eventually overflow – i.e., it cannot reach an equilibrium.</a:t>
            </a:r>
          </a:p>
        </p:txBody>
      </p:sp>
    </p:spTree>
    <p:extLst>
      <p:ext uri="{BB962C8B-B14F-4D97-AF65-F5344CB8AC3E}">
        <p14:creationId xmlns:p14="http://schemas.microsoft.com/office/powerpoint/2010/main" val="2113238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1258</TotalTime>
  <Words>726</Words>
  <Application>Microsoft Office PowerPoint</Application>
  <PresentationFormat>On-screen Show (4:3)</PresentationFormat>
  <Paragraphs>133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Wingdings 2</vt:lpstr>
      <vt:lpstr>Wingdings 3</vt:lpstr>
      <vt:lpstr>Module</vt:lpstr>
      <vt:lpstr>MODFLOW Solvers</vt:lpstr>
      <vt:lpstr>Solver Packages</vt:lpstr>
      <vt:lpstr>Iterative Solvers</vt:lpstr>
      <vt:lpstr>Solver Packages</vt:lpstr>
      <vt:lpstr>Basic Solver Options</vt:lpstr>
      <vt:lpstr>PowerPoint Presentation</vt:lpstr>
      <vt:lpstr>Troubleshooting Steps</vt:lpstr>
      <vt:lpstr>Improper Aquifer Properties</vt:lpstr>
      <vt:lpstr>Unbalanced Flow Budget</vt:lpstr>
      <vt:lpstr>Initial Conditions (Starting Heads)</vt:lpstr>
      <vt:lpstr>Wetting and Drying</vt:lpstr>
      <vt:lpstr>Head overshoot</vt:lpstr>
      <vt:lpstr>Eliminating Head Overshoot</vt:lpstr>
      <vt:lpstr>Model Parameters</vt:lpstr>
      <vt:lpstr>Transient Water Table</vt:lpstr>
      <vt:lpstr>Rewetting Option</vt:lpstr>
      <vt:lpstr>MODFLOW-NWT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Norm Jones</cp:lastModifiedBy>
  <cp:revision>77</cp:revision>
  <cp:lastPrinted>2022-09-23T22:53:25Z</cp:lastPrinted>
  <dcterms:created xsi:type="dcterms:W3CDTF">1601-01-01T00:00:00Z</dcterms:created>
  <dcterms:modified xsi:type="dcterms:W3CDTF">2022-10-11T00:25:35Z</dcterms:modified>
</cp:coreProperties>
</file>