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314" r:id="rId2"/>
    <p:sldId id="320" r:id="rId3"/>
    <p:sldId id="324" r:id="rId4"/>
    <p:sldId id="325" r:id="rId5"/>
    <p:sldId id="264" r:id="rId6"/>
    <p:sldId id="321" r:id="rId7"/>
    <p:sldId id="268" r:id="rId8"/>
    <p:sldId id="309" r:id="rId9"/>
    <p:sldId id="311" r:id="rId10"/>
    <p:sldId id="295" r:id="rId11"/>
    <p:sldId id="315" r:id="rId12"/>
    <p:sldId id="316" r:id="rId13"/>
    <p:sldId id="317" r:id="rId14"/>
    <p:sldId id="318" r:id="rId15"/>
    <p:sldId id="322" r:id="rId16"/>
    <p:sldId id="323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0" autoAdjust="0"/>
    <p:restoredTop sz="94517" autoAdjust="0"/>
  </p:normalViewPr>
  <p:slideViewPr>
    <p:cSldViewPr>
      <p:cViewPr varScale="1">
        <p:scale>
          <a:sx n="100" d="100"/>
          <a:sy n="100" d="100"/>
        </p:scale>
        <p:origin x="90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74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957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957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5DB7DEF9-777B-4B1E-A07B-0087096F5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1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6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6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8DDD206A-3B1B-4D85-A624-2AFA617A6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  <a:ln/>
        </p:spPr>
        <p:txBody>
          <a:bodyPr/>
          <a:lstStyle/>
          <a:p>
            <a:fld id="{9BD45EA3-444E-4109-A2F1-01E89CB098B9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0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F53BD-D717-4C4B-853D-AC37FD8BC0B6}" type="slidenum">
              <a:rPr lang="en-US"/>
              <a:pPr/>
              <a:t>13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BF843-9D26-400F-A3CF-16C3938B94BB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4E627-30CC-4E75-A435-790CC364B7C1}" type="slidenum">
              <a:rPr lang="en-US"/>
              <a:pPr/>
              <a:t>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6C155-CF1F-45A9-ADE9-61127F4F260C}" type="slidenum">
              <a:rPr lang="en-US"/>
              <a:pPr/>
              <a:t>7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4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0C9C9-21DA-4FC4-9875-909C376D96E5}" type="slidenum">
              <a:rPr lang="en-US"/>
              <a:pPr/>
              <a:t>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8454B-E1E8-4A52-B14A-9125E426E2FB}" type="slidenum">
              <a:rPr lang="en-US"/>
              <a:pPr/>
              <a:t>9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4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E57F4-80B7-47CA-8A2D-043C0F8586EB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1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F53BD-D717-4C4B-853D-AC37FD8BC0B6}" type="slidenum">
              <a:rPr lang="en-US"/>
              <a:pPr/>
              <a:t>11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6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F53BD-D717-4C4B-853D-AC37FD8BC0B6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2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0D9-72DE-4DA9-B21D-B8848FC5F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DB4-DF6F-4271-A593-7363A182C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64D4-EE80-4991-A449-95F00A1A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770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35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D4601EBD-23C7-4F39-9E37-C2BBD96A78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9DA2-A715-4DAD-8C40-CB028B503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6237-21C9-44F6-B354-19483B527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278-3C93-4BA0-8E71-E17F2FE79C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AF68-7C80-4337-BCB3-01248B5A5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776-5F2D-4A6D-8195-0951B90CF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62A4-AC56-443A-AD2C-D50541EA3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020-DA52-4C0E-BBC7-A253B79983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28CB9ED-26E2-4D7E-A07F-7A12E026C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20BFA2-816C-4DCE-A643-8DFFA0AF9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Model Calibration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Observations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4876800" cy="4625609"/>
          </a:xfrm>
        </p:spPr>
        <p:txBody>
          <a:bodyPr/>
          <a:lstStyle/>
          <a:p>
            <a:r>
              <a:rPr lang="en-US" dirty="0"/>
              <a:t>Represents</a:t>
            </a:r>
          </a:p>
          <a:p>
            <a:pPr lvl="1"/>
            <a:r>
              <a:rPr lang="en-US" dirty="0"/>
              <a:t>Gain/loss in streams</a:t>
            </a:r>
          </a:p>
          <a:p>
            <a:pPr lvl="1"/>
            <a:r>
              <a:rPr lang="en-US" dirty="0"/>
              <a:t>Gain/loss in reservoirs and lakes</a:t>
            </a:r>
          </a:p>
          <a:p>
            <a:r>
              <a:rPr lang="en-US" dirty="0"/>
              <a:t>If flow observations are not included, the solution may be </a:t>
            </a:r>
            <a:r>
              <a:rPr lang="en-US" b="1" dirty="0"/>
              <a:t>non-unique</a:t>
            </a:r>
          </a:p>
        </p:txBody>
      </p:sp>
      <p:graphicFrame>
        <p:nvGraphicFramePr>
          <p:cNvPr id="166913" name="Object 1"/>
          <p:cNvGraphicFramePr>
            <a:graphicFrameLocks noChangeAspect="1"/>
          </p:cNvGraphicFramePr>
          <p:nvPr/>
        </p:nvGraphicFramePr>
        <p:xfrm>
          <a:off x="6019800" y="1905000"/>
          <a:ext cx="2895600" cy="1698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10389" imgH="3816011" progId="Visio.Drawing.11">
                  <p:embed/>
                </p:oleObj>
              </mc:Choice>
              <mc:Fallback>
                <p:oleObj name="Visio" r:id="rId3" imgW="6510389" imgH="381601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05000"/>
                        <a:ext cx="2895600" cy="1698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6019800" y="4267200"/>
          <a:ext cx="2883922" cy="170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510389" imgH="3855336" progId="Visio.Drawing.11">
                  <p:embed/>
                </p:oleObj>
              </mc:Choice>
              <mc:Fallback>
                <p:oleObj name="Visio" r:id="rId5" imgW="6510389" imgH="385533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2883922" cy="170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2800" y="3581400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+Q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9000" y="5949746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-Q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143000" y="3124200"/>
          <a:ext cx="6127750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27223" imgH="3189603" progId="Visio.Drawing.11">
                  <p:embed/>
                </p:oleObj>
              </mc:Choice>
              <mc:Fallback>
                <p:oleObj name="Visio" r:id="rId3" imgW="6127223" imgH="318960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127750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Uniqueness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Consider a model of a basin where the only input is recharge.  Water leaves system through stream and spec. head boundary.  Main parameters are recharge and K.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38200" y="4418012"/>
            <a:ext cx="7088982" cy="534988"/>
            <a:chOff x="761206" y="4419600"/>
            <a:chExt cx="7088982" cy="5349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62000" y="4953000"/>
              <a:ext cx="70866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495117" y="4686117"/>
              <a:ext cx="5337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582511" y="4685689"/>
              <a:ext cx="53376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086600" y="5074384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Let’s look at cross section through main axis of site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Uniqueness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93075"/>
              </p:ext>
            </p:extLst>
          </p:nvPr>
        </p:nvGraphicFramePr>
        <p:xfrm>
          <a:off x="819765" y="1600200"/>
          <a:ext cx="7543800" cy="283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32417" imgH="2344081" progId="Visio.Drawing.11">
                  <p:embed/>
                </p:oleObj>
              </mc:Choice>
              <mc:Fallback>
                <p:oleObj name="Visio" r:id="rId3" imgW="6232417" imgH="2344081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65" y="1600200"/>
                        <a:ext cx="7543800" cy="2838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1D82A7-983C-69A4-0F93-41D62288B1FE}"/>
              </a:ext>
            </a:extLst>
          </p:cNvPr>
          <p:cNvSpPr txBox="1"/>
          <p:nvPr/>
        </p:nvSpPr>
        <p:spPr>
          <a:xfrm>
            <a:off x="533400" y="5348335"/>
            <a:ext cx="4038600" cy="13542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In order to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lower</a:t>
            </a:r>
            <a:r>
              <a:rPr lang="en-US" sz="1800" dirty="0">
                <a:latin typeface="+mj-lt"/>
              </a:rPr>
              <a:t> water table: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Increase K (water leaves system more rapidly)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Reduce Recharge (less water entering system)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5D893-C24C-3535-22B5-9C3F062F4F98}"/>
              </a:ext>
            </a:extLst>
          </p:cNvPr>
          <p:cNvSpPr txBox="1"/>
          <p:nvPr/>
        </p:nvSpPr>
        <p:spPr>
          <a:xfrm>
            <a:off x="4724400" y="5348335"/>
            <a:ext cx="4038600" cy="13542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In order to </a:t>
            </a:r>
            <a:r>
              <a:rPr lang="en-US" sz="1800" b="1" dirty="0">
                <a:latin typeface="+mj-lt"/>
              </a:rPr>
              <a:t>raise</a:t>
            </a:r>
            <a:r>
              <a:rPr lang="en-US" sz="1800" dirty="0">
                <a:latin typeface="+mj-lt"/>
              </a:rPr>
              <a:t> water table: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Decrease K (causes water to mound, raising water table)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+mj-lt"/>
              </a:rPr>
              <a:t>Increase Recharge (causes water to mound)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ACD83-2EC8-2F7E-7812-CED13CF179F4}"/>
              </a:ext>
            </a:extLst>
          </p:cNvPr>
          <p:cNvSpPr txBox="1"/>
          <p:nvPr/>
        </p:nvSpPr>
        <p:spPr>
          <a:xfrm>
            <a:off x="457200" y="4530963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Calibration is achieved by adjusting parameters so that the water table raises or lowers until it fits the head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Uniqueness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37535" y="3886200"/>
            <a:ext cx="4820265" cy="27432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/>
              <a:t>Looking at head observations only, calibration can be achieved via:</a:t>
            </a:r>
          </a:p>
          <a:p>
            <a:r>
              <a:rPr lang="en-US" sz="2800" dirty="0"/>
              <a:t>Low K, low recharge</a:t>
            </a:r>
          </a:p>
          <a:p>
            <a:r>
              <a:rPr lang="en-US" sz="2800" dirty="0"/>
              <a:t>High K, high recharge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295400" y="1722437"/>
          <a:ext cx="6232525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32417" imgH="1935654" progId="Visio.Drawing.11">
                  <p:embed/>
                </p:oleObj>
              </mc:Choice>
              <mc:Fallback>
                <p:oleObj name="Visio" r:id="rId3" imgW="6232417" imgH="1935654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22437"/>
                        <a:ext cx="6232525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78A0F1-39C8-171E-29CE-698144823314}"/>
              </a:ext>
            </a:extLst>
          </p:cNvPr>
          <p:cNvSpPr txBox="1"/>
          <p:nvPr/>
        </p:nvSpPr>
        <p:spPr>
          <a:xfrm>
            <a:off x="5410200" y="4114800"/>
            <a:ext cx="3143865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Theoretically, there are an infinite number of combinations of recharge/K that will “calibrate”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Uniqueness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838200" y="1828800"/>
          <a:ext cx="7607871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32417" imgH="1935654" progId="Visio.Drawing.11">
                  <p:embed/>
                </p:oleObj>
              </mc:Choice>
              <mc:Fallback>
                <p:oleObj name="Visio" r:id="rId2" imgW="6232417" imgH="193565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7607871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D32C00-FD24-03EA-AC7A-C23594AFEF05}"/>
              </a:ext>
            </a:extLst>
          </p:cNvPr>
          <p:cNvSpPr txBox="1"/>
          <p:nvPr/>
        </p:nvSpPr>
        <p:spPr>
          <a:xfrm>
            <a:off x="762000" y="4616338"/>
            <a:ext cx="3276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If we include a flow observation for the stream, we eliminate one unknown/degree of freedom from the system since the </a:t>
            </a:r>
            <a:r>
              <a:rPr lang="en-US" sz="2000" b="1" dirty="0">
                <a:latin typeface="+mj-lt"/>
              </a:rPr>
              <a:t>recharge</a:t>
            </a:r>
            <a:r>
              <a:rPr lang="en-US" sz="2000" dirty="0">
                <a:latin typeface="+mj-lt"/>
              </a:rPr>
              <a:t> then becomes fixed.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F7737-E32D-2281-8072-68D1C81CE368}"/>
              </a:ext>
            </a:extLst>
          </p:cNvPr>
          <p:cNvSpPr txBox="1"/>
          <p:nvPr/>
        </p:nvSpPr>
        <p:spPr>
          <a:xfrm>
            <a:off x="4648200" y="4616338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only remaining unknown is then the hydraulic conductivity (</a:t>
            </a:r>
            <a:r>
              <a:rPr lang="en-US" sz="2000" b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) and the number of combinations of parameters resulting in “calibration” is drastically reduced 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 A </a:t>
            </a:r>
            <a:r>
              <a:rPr lang="en-US" sz="2000" b="1" dirty="0">
                <a:latin typeface="+mj-lt"/>
                <a:sym typeface="Wingdings" panose="05000000000000000000" pitchFamily="2" charset="2"/>
              </a:rPr>
              <a:t>unique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 model/solution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3623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676399"/>
            <a:ext cx="32575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5638799"/>
            <a:ext cx="1981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K=0.8</a:t>
            </a:r>
          </a:p>
          <a:p>
            <a:r>
              <a:rPr lang="en-US" sz="1800" dirty="0"/>
              <a:t>R=0.0012</a:t>
            </a:r>
          </a:p>
          <a:p>
            <a:r>
              <a:rPr lang="en-US" sz="1800" dirty="0"/>
              <a:t>Error (SSWR) = 142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5638799"/>
            <a:ext cx="19812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K=0.2</a:t>
            </a:r>
          </a:p>
          <a:p>
            <a:r>
              <a:rPr lang="en-US" sz="1800" dirty="0"/>
              <a:t>R=0.0003</a:t>
            </a:r>
          </a:p>
          <a:p>
            <a:r>
              <a:rPr lang="en-US" sz="1800" dirty="0"/>
              <a:t>Error (SSWR) = 157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3800" y="1685923"/>
            <a:ext cx="152400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 both cases, R is fixed and K is allowed to vary.</a:t>
            </a:r>
          </a:p>
        </p:txBody>
      </p:sp>
    </p:spTree>
    <p:extLst>
      <p:ext uri="{BB962C8B-B14F-4D97-AF65-F5344CB8AC3E}">
        <p14:creationId xmlns:p14="http://schemas.microsoft.com/office/powerpoint/2010/main" val="145023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cont.</a:t>
            </a: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3286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1752600"/>
            <a:ext cx="3505200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In this case, we add a flow observation to the river network and solve again for K and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7700" y="5177134"/>
            <a:ext cx="40005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K=0.42</a:t>
            </a:r>
          </a:p>
          <a:p>
            <a:r>
              <a:rPr lang="en-US" sz="1800" dirty="0"/>
              <a:t>R=0.00067</a:t>
            </a:r>
          </a:p>
          <a:p>
            <a:r>
              <a:rPr lang="en-US" sz="1800" dirty="0"/>
              <a:t>Error (SSWR) = 125 (including flow error)</a:t>
            </a:r>
          </a:p>
        </p:txBody>
      </p:sp>
    </p:spTree>
    <p:extLst>
      <p:ext uri="{BB962C8B-B14F-4D97-AF65-F5344CB8AC3E}">
        <p14:creationId xmlns:p14="http://schemas.microsoft.com/office/powerpoint/2010/main" val="161930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Calibration</a:t>
            </a:r>
            <a:endParaRPr lang="en-US" sz="4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4825"/>
            <a:ext cx="3352800" cy="4625975"/>
          </a:xfrm>
        </p:spPr>
        <p:txBody>
          <a:bodyPr>
            <a:normAutofit/>
          </a:bodyPr>
          <a:lstStyle/>
          <a:p>
            <a:r>
              <a:rPr lang="en-US" sz="2400" dirty="0"/>
              <a:t>Solution is computed by model</a:t>
            </a:r>
          </a:p>
          <a:p>
            <a:r>
              <a:rPr lang="en-US" sz="2400" dirty="0"/>
              <a:t>Simulated heads and flows are compared to field observed values</a:t>
            </a:r>
          </a:p>
          <a:p>
            <a:r>
              <a:rPr lang="en-US" sz="2400" dirty="0"/>
              <a:t>Input parameters (K, recharge, etc.) are adjusted until model outputs match field observations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5791200" y="4414231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7338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210348" imgH="4632132" progId="Visio.Drawing.11">
                  <p:embed/>
                </p:oleObj>
              </mc:Choice>
              <mc:Fallback>
                <p:oleObj name="Visio" r:id="rId3" imgW="5210348" imgH="463213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C7A5-5B45-E5D6-7B6A-7567DAD8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Observations</a:t>
            </a:r>
          </a:p>
        </p:txBody>
      </p:sp>
      <p:pic>
        <p:nvPicPr>
          <p:cNvPr id="1028" name="Picture 4" descr="Monitoring groundwater | Agriculture and Food">
            <a:extLst>
              <a:ext uri="{FF2B5EF4-FFF2-40B4-BE49-F238E27FC236}">
                <a16:creationId xmlns:a16="http://schemas.microsoft.com/office/drawing/2014/main" id="{B9532FB5-8DDE-6420-E87C-77C0AD088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85950"/>
            <a:ext cx="319828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28AD17-2E99-5BF0-E4D0-4BA20EC79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81" y="2514600"/>
            <a:ext cx="4419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3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FB9FB-184C-0F06-2A20-1903303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Observations</a:t>
            </a:r>
          </a:p>
        </p:txBody>
      </p:sp>
      <p:pic>
        <p:nvPicPr>
          <p:cNvPr id="5" name="Picture 6" descr="Measuring Streamflow - Environmental Measurement Systems">
            <a:extLst>
              <a:ext uri="{FF2B5EF4-FFF2-40B4-BE49-F238E27FC236}">
                <a16:creationId xmlns:a16="http://schemas.microsoft.com/office/drawing/2014/main" id="{F774E13C-54A6-EA94-ED25-663C4736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21681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Streamflow is Measured | U.S. Geological Survey">
            <a:extLst>
              <a:ext uri="{FF2B5EF4-FFF2-40B4-BE49-F238E27FC236}">
                <a16:creationId xmlns:a16="http://schemas.microsoft.com/office/drawing/2014/main" id="{F6221A6C-41F3-9BA4-C67E-5A6136FD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29966"/>
            <a:ext cx="4893602" cy="27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87D2D-F1EF-F702-34C1-C10E6CA5E3B0}"/>
              </a:ext>
            </a:extLst>
          </p:cNvPr>
          <p:cNvSpPr txBox="1"/>
          <p:nvPr/>
        </p:nvSpPr>
        <p:spPr>
          <a:xfrm>
            <a:off x="5791200" y="5029200"/>
            <a:ext cx="278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analyze gains/losses to baseflow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3F06B-9B78-3F0F-6A45-16DE81EDA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419600"/>
            <a:ext cx="4067106" cy="21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dirty="0"/>
              <a:t>Types of Calibration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287" y="1600200"/>
            <a:ext cx="8353425" cy="2667000"/>
          </a:xfrm>
        </p:spPr>
        <p:txBody>
          <a:bodyPr>
            <a:normAutofit/>
          </a:bodyPr>
          <a:lstStyle/>
          <a:p>
            <a:r>
              <a:rPr lang="en-US" sz="2800" dirty="0"/>
              <a:t>Trial and error</a:t>
            </a:r>
          </a:p>
          <a:p>
            <a:pPr lvl="1"/>
            <a:r>
              <a:rPr lang="en-US" sz="2400" dirty="0"/>
              <a:t>Manually tweak inputs and re-run model</a:t>
            </a:r>
          </a:p>
          <a:p>
            <a:r>
              <a:rPr lang="en-US" sz="2800" dirty="0"/>
              <a:t>Automated parameter estimation</a:t>
            </a:r>
          </a:p>
          <a:p>
            <a:pPr lvl="1"/>
            <a:r>
              <a:rPr lang="en-US" sz="2400" dirty="0"/>
              <a:t>Optimization utility is used to adjust input parameters in a systematic fashion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51509-EB6E-9521-257D-8D11AEF1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90344"/>
            <a:ext cx="4229100" cy="2534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model “calibrated”?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2895600"/>
          </a:xfrm>
        </p:spPr>
        <p:txBody>
          <a:bodyPr>
            <a:normAutofit/>
          </a:bodyPr>
          <a:lstStyle/>
          <a:p>
            <a:r>
              <a:rPr lang="en-US" sz="2400" dirty="0"/>
              <a:t>We should not expect a perfect fit between simulated and observed values due to:</a:t>
            </a:r>
          </a:p>
          <a:p>
            <a:pPr lvl="1"/>
            <a:r>
              <a:rPr lang="en-US" sz="2000" dirty="0"/>
              <a:t>Measurement error</a:t>
            </a:r>
          </a:p>
          <a:p>
            <a:pPr lvl="1"/>
            <a:r>
              <a:rPr lang="en-US" sz="2000" dirty="0"/>
              <a:t>Simplifying assumptions</a:t>
            </a:r>
          </a:p>
          <a:p>
            <a:pPr lvl="1"/>
            <a:r>
              <a:rPr lang="en-US" sz="2000" dirty="0"/>
              <a:t>Uncertainty in inputs (river stages, estimated pumping rates, etc.)</a:t>
            </a:r>
          </a:p>
          <a:p>
            <a:r>
              <a:rPr lang="en-US" sz="2400" dirty="0"/>
              <a:t>We generally try to get the simulated values within a certain “window” of the field observations:</a:t>
            </a:r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32839"/>
              </p:ext>
            </p:extLst>
          </p:nvPr>
        </p:nvGraphicFramePr>
        <p:xfrm>
          <a:off x="838200" y="4495800"/>
          <a:ext cx="5334000" cy="2139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89756" imgH="2161648" progId="Visio.Drawing.11">
                  <p:embed/>
                </p:oleObj>
              </mc:Choice>
              <mc:Fallback>
                <p:oleObj name="Visio" r:id="rId2" imgW="5389756" imgH="216164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5334000" cy="2139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59C85A-A249-6252-CECE-3631DB479C69}"/>
              </a:ext>
            </a:extLst>
          </p:cNvPr>
          <p:cNvSpPr txBox="1"/>
          <p:nvPr/>
        </p:nvSpPr>
        <p:spPr>
          <a:xfrm>
            <a:off x="6705600" y="4724400"/>
            <a:ext cx="2103901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Eventually you reach a point of diminishing 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Calibration Error Norms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en-US" dirty="0"/>
              <a:t>Mean Error</a:t>
            </a:r>
          </a:p>
          <a:p>
            <a:pPr>
              <a:buFont typeface="Symbol" pitchFamily="18" charset="2"/>
              <a:buNone/>
            </a:pPr>
            <a:endParaRPr lang="en-US" dirty="0"/>
          </a:p>
          <a:p>
            <a:pPr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Mean Absolute Error</a:t>
            </a:r>
          </a:p>
          <a:p>
            <a:pPr>
              <a:buFont typeface="Symbol" pitchFamily="18" charset="2"/>
              <a:buNone/>
            </a:pPr>
            <a:endParaRPr lang="en-US" dirty="0"/>
          </a:p>
          <a:p>
            <a:pPr>
              <a:buFont typeface="Symbol" pitchFamily="18" charset="2"/>
              <a:buNone/>
            </a:pPr>
            <a:endParaRPr lang="en-US" dirty="0"/>
          </a:p>
          <a:p>
            <a:r>
              <a:rPr lang="en-US" dirty="0"/>
              <a:t>Root Mean Squared Error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88718"/>
              </p:ext>
            </p:extLst>
          </p:nvPr>
        </p:nvGraphicFramePr>
        <p:xfrm>
          <a:off x="1562100" y="2336800"/>
          <a:ext cx="281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62100" y="2336800"/>
                        <a:ext cx="281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05306"/>
              </p:ext>
            </p:extLst>
          </p:nvPr>
        </p:nvGraphicFramePr>
        <p:xfrm>
          <a:off x="1549400" y="3886200"/>
          <a:ext cx="3124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49400" y="3886200"/>
                        <a:ext cx="3124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97994"/>
              </p:ext>
            </p:extLst>
          </p:nvPr>
        </p:nvGraphicFramePr>
        <p:xfrm>
          <a:off x="1587500" y="5359400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82400" progId="Equation.DSMT4">
                  <p:embed/>
                </p:oleObj>
              </mc:Choice>
              <mc:Fallback>
                <p:oleObj name="Equation" r:id="rId7" imgW="165096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7500" y="5359400"/>
                        <a:ext cx="330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2046238"/>
            <a:ext cx="27432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Each error norm provides a numerical measure of how well the model is calibrated overall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Error Norms, cont.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1295400" y="4373563"/>
            <a:ext cx="74676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where:</a:t>
            </a:r>
            <a:endParaRPr lang="en-US">
              <a:latin typeface="Arial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990600" y="1828800"/>
            <a:ext cx="7467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Weighted errors: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870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022711"/>
              </p:ext>
            </p:extLst>
          </p:nvPr>
        </p:nvGraphicFramePr>
        <p:xfrm>
          <a:off x="1668463" y="2462213"/>
          <a:ext cx="28511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68463" y="2462213"/>
                        <a:ext cx="28511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68462"/>
              </p:ext>
            </p:extLst>
          </p:nvPr>
        </p:nvGraphicFramePr>
        <p:xfrm>
          <a:off x="1641475" y="3529013"/>
          <a:ext cx="31178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41475" y="3529013"/>
                        <a:ext cx="31178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1676399" y="5943600"/>
          <a:ext cx="3603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1720" imgH="215640" progId="Equation.3">
                  <p:embed/>
                </p:oleObj>
              </mc:Choice>
              <mc:Fallback>
                <p:oleObj name="Equation" r:id="rId7" imgW="1701720" imgH="2156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399" y="5943600"/>
                        <a:ext cx="3603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1676400" y="4953000"/>
          <a:ext cx="44640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08160" imgH="444240" progId="Equation.3">
                  <p:embed/>
                </p:oleObj>
              </mc:Choice>
              <mc:Fallback>
                <p:oleObj name="Equation" r:id="rId9" imgW="210816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4953000"/>
                        <a:ext cx="44640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629400" y="4495800"/>
            <a:ext cx="213360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deviation can be derived from interval and confidence</a:t>
            </a: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793757"/>
              </p:ext>
            </p:extLst>
          </p:nvPr>
        </p:nvGraphicFramePr>
        <p:xfrm>
          <a:off x="4800600" y="2767013"/>
          <a:ext cx="33258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28800" imgH="482400" progId="Equation.DSMT4">
                  <p:embed/>
                </p:oleObj>
              </mc:Choice>
              <mc:Fallback>
                <p:oleObj name="Equation" r:id="rId11" imgW="1828800" imgH="482400" progId="Equation.DSMT4">
                  <p:embed/>
                  <p:pic>
                    <p:nvPicPr>
                      <p:cNvPr id="870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00600" y="2767013"/>
                        <a:ext cx="332581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dirty="0"/>
              <a:t>Error Norms, cont.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219200" y="3540125"/>
            <a:ext cx="7467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where:</a:t>
            </a:r>
            <a:endParaRPr lang="en-US">
              <a:latin typeface="Arial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7467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Sum of Squared Weighted Residuals:</a:t>
            </a:r>
            <a:endParaRPr lang="en-US">
              <a:latin typeface="Arial" charset="0"/>
            </a:endParaRPr>
          </a:p>
        </p:txBody>
      </p:sp>
      <p:graphicFrame>
        <p:nvGraphicFramePr>
          <p:cNvPr id="911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37029"/>
              </p:ext>
            </p:extLst>
          </p:nvPr>
        </p:nvGraphicFramePr>
        <p:xfrm>
          <a:off x="1512888" y="2590800"/>
          <a:ext cx="46783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457200" progId="Equation.DSMT4">
                  <p:embed/>
                </p:oleObj>
              </mc:Choice>
              <mc:Fallback>
                <p:oleObj name="Equation" r:id="rId3" imgW="2552400" imgH="457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12888" y="2590800"/>
                        <a:ext cx="46783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1828800" y="4190999"/>
          <a:ext cx="4377260" cy="39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215640" progId="Equation.3">
                  <p:embed/>
                </p:oleObj>
              </mc:Choice>
              <mc:Fallback>
                <p:oleObj name="Equation" r:id="rId5" imgW="238752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4190999"/>
                        <a:ext cx="4377260" cy="395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8"/>
          <p:cNvGraphicFramePr>
            <a:graphicFrameLocks noChangeAspect="1"/>
          </p:cNvGraphicFramePr>
          <p:nvPr/>
        </p:nvGraphicFramePr>
        <p:xfrm>
          <a:off x="1828800" y="4665662"/>
          <a:ext cx="4260842" cy="395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23800" imgH="215640" progId="Equation.3">
                  <p:embed/>
                </p:oleObj>
              </mc:Choice>
              <mc:Fallback>
                <p:oleObj name="Equation" r:id="rId7" imgW="232380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4665662"/>
                        <a:ext cx="4260842" cy="395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9"/>
          <p:cNvGraphicFramePr>
            <a:graphicFrameLocks noChangeAspect="1"/>
          </p:cNvGraphicFramePr>
          <p:nvPr/>
        </p:nvGraphicFramePr>
        <p:xfrm>
          <a:off x="1828800" y="5140325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5140325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1828800" y="5638800"/>
          <a:ext cx="2444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33440" imgH="228600" progId="Equation.3">
                  <p:embed/>
                </p:oleObj>
              </mc:Choice>
              <mc:Fallback>
                <p:oleObj name="Equation" r:id="rId11" imgW="133344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5638800"/>
                        <a:ext cx="2444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2047</TotalTime>
  <Words>553</Words>
  <Application>Microsoft Office PowerPoint</Application>
  <PresentationFormat>On-screen Show (4:3)</PresentationFormat>
  <Paragraphs>86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Model Calibration</vt:lpstr>
      <vt:lpstr>Calibration</vt:lpstr>
      <vt:lpstr>Head Observations</vt:lpstr>
      <vt:lpstr>Flow Observations</vt:lpstr>
      <vt:lpstr>Types of Calibration</vt:lpstr>
      <vt:lpstr>When is a model “calibrated”?</vt:lpstr>
      <vt:lpstr>Calibration Error Norms</vt:lpstr>
      <vt:lpstr>Error Norms, cont.</vt:lpstr>
      <vt:lpstr>Error Norms, cont.</vt:lpstr>
      <vt:lpstr>Flow Observations</vt:lpstr>
      <vt:lpstr>Model Uniqueness</vt:lpstr>
      <vt:lpstr>Model Uniqueness</vt:lpstr>
      <vt:lpstr>Model Uniqueness</vt:lpstr>
      <vt:lpstr>Model Uniqueness</vt:lpstr>
      <vt:lpstr>Example</vt:lpstr>
      <vt:lpstr>Example,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Calibration</dc:title>
  <dc:creator>Norman L. Jones</dc:creator>
  <cp:lastModifiedBy>Norm Jones</cp:lastModifiedBy>
  <cp:revision>134</cp:revision>
  <cp:lastPrinted>2022-10-25T18:13:45Z</cp:lastPrinted>
  <dcterms:created xsi:type="dcterms:W3CDTF">1997-05-22T18:07:02Z</dcterms:created>
  <dcterms:modified xsi:type="dcterms:W3CDTF">2022-10-25T18:54:27Z</dcterms:modified>
</cp:coreProperties>
</file>