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314" r:id="rId2"/>
    <p:sldId id="272" r:id="rId3"/>
    <p:sldId id="294" r:id="rId4"/>
    <p:sldId id="275" r:id="rId5"/>
    <p:sldId id="312" r:id="rId6"/>
    <p:sldId id="284" r:id="rId7"/>
    <p:sldId id="283" r:id="rId8"/>
    <p:sldId id="298" r:id="rId9"/>
    <p:sldId id="285" r:id="rId10"/>
    <p:sldId id="302" r:id="rId11"/>
    <p:sldId id="304" r:id="rId12"/>
    <p:sldId id="301" r:id="rId13"/>
    <p:sldId id="319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60" autoAdjust="0"/>
    <p:restoredTop sz="94517" autoAdjust="0"/>
  </p:normalViewPr>
  <p:slideViewPr>
    <p:cSldViewPr>
      <p:cViewPr varScale="1">
        <p:scale>
          <a:sx n="100" d="100"/>
          <a:sy n="100" d="100"/>
        </p:scale>
        <p:origin x="90" y="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1740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135" cy="442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63" tIns="44132" rIns="88263" bIns="44132" numCol="1" anchor="t" anchorCtr="0" compatLnSpc="1">
            <a:prstTxWarp prst="textNoShape">
              <a:avLst/>
            </a:prstTxWarp>
          </a:bodyPr>
          <a:lstStyle>
            <a:lvl1pPr defTabSz="882921"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957" y="0"/>
            <a:ext cx="3073135" cy="442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63" tIns="44132" rIns="88263" bIns="44132" numCol="1" anchor="t" anchorCtr="0" compatLnSpc="1">
            <a:prstTxWarp prst="textNoShape">
              <a:avLst/>
            </a:prstTxWarp>
          </a:bodyPr>
          <a:lstStyle>
            <a:lvl1pPr algn="r" defTabSz="882921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011"/>
            <a:ext cx="3073135" cy="442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63" tIns="44132" rIns="88263" bIns="44132" numCol="1" anchor="b" anchorCtr="0" compatLnSpc="1">
            <a:prstTxWarp prst="textNoShape">
              <a:avLst/>
            </a:prstTxWarp>
          </a:bodyPr>
          <a:lstStyle>
            <a:lvl1pPr defTabSz="882921">
              <a:defRPr sz="1200"/>
            </a:lvl1pPr>
          </a:lstStyle>
          <a:p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957" y="8866011"/>
            <a:ext cx="3073135" cy="442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63" tIns="44132" rIns="88263" bIns="44132" numCol="1" anchor="b" anchorCtr="0" compatLnSpc="1">
            <a:prstTxWarp prst="textNoShape">
              <a:avLst/>
            </a:prstTxWarp>
          </a:bodyPr>
          <a:lstStyle>
            <a:lvl1pPr algn="r" defTabSz="882921">
              <a:defRPr sz="1200"/>
            </a:lvl1pPr>
          </a:lstStyle>
          <a:p>
            <a:fld id="{5DB7DEF9-777B-4B1E-A07B-0087096F58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16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63" tIns="44132" rIns="88263" bIns="44132" numCol="1" anchor="t" anchorCtr="0" compatLnSpc="1">
            <a:prstTxWarp prst="textNoShape">
              <a:avLst/>
            </a:prstTxWarp>
          </a:bodyPr>
          <a:lstStyle>
            <a:lvl1pPr defTabSz="882921">
              <a:defRPr sz="1200"/>
            </a:lvl1pPr>
          </a:lstStyle>
          <a:p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56" y="1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63" tIns="44132" rIns="88263" bIns="44132" numCol="1" anchor="t" anchorCtr="0" compatLnSpc="1">
            <a:prstTxWarp prst="textNoShape">
              <a:avLst/>
            </a:prstTxWarp>
          </a:bodyPr>
          <a:lstStyle>
            <a:lvl1pPr algn="r" defTabSz="882921">
              <a:defRPr sz="1200"/>
            </a:lvl1pPr>
          </a:lstStyle>
          <a:p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63" tIns="44132" rIns="88263" bIns="44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63" tIns="44132" rIns="88263" bIns="44132" numCol="1" anchor="b" anchorCtr="0" compatLnSpc="1">
            <a:prstTxWarp prst="textNoShape">
              <a:avLst/>
            </a:prstTxWarp>
          </a:bodyPr>
          <a:lstStyle>
            <a:lvl1pPr defTabSz="882921">
              <a:defRPr sz="1200"/>
            </a:lvl1pPr>
          </a:lstStyle>
          <a:p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56" y="8830659"/>
            <a:ext cx="3036623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63" tIns="44132" rIns="88263" bIns="44132" numCol="1" anchor="b" anchorCtr="0" compatLnSpc="1">
            <a:prstTxWarp prst="textNoShape">
              <a:avLst/>
            </a:prstTxWarp>
          </a:bodyPr>
          <a:lstStyle>
            <a:lvl1pPr algn="r" defTabSz="882921">
              <a:defRPr sz="1200"/>
            </a:lvl1pPr>
          </a:lstStyle>
          <a:p>
            <a:fld id="{8DDD206A-3B1B-4D85-A624-2AFA617A6B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4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  <a:ln/>
        </p:spPr>
        <p:txBody>
          <a:bodyPr/>
          <a:lstStyle/>
          <a:p>
            <a:fld id="{9BD45EA3-444E-4109-A2F1-01E89CB098B9}" type="slidenum">
              <a:rPr lang="en-US"/>
              <a:pPr/>
              <a:t>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00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035AE4-AB81-4534-BDB4-72D5C3BA11A2}" type="slidenum">
              <a:rPr lang="en-US"/>
              <a:pPr/>
              <a:t>10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97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AD926-8633-4C46-A91C-A577AE0C38CD}" type="slidenum">
              <a:rPr lang="en-US"/>
              <a:pPr/>
              <a:t>11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92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C9010-259F-4292-BA81-F635B395DA2B}" type="slidenum">
              <a:rPr lang="en-US"/>
              <a:pPr/>
              <a:t>12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72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D206A-3B1B-4D85-A624-2AFA617A6B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6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C8BFC-A0C0-416E-9B39-21AA79B9EC61}" type="slidenum">
              <a:rPr lang="en-US"/>
              <a:pPr/>
              <a:t>2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7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415CF-5092-4969-9119-5E6BA6D71DE1}" type="slidenum">
              <a:rPr lang="en-US"/>
              <a:pPr/>
              <a:t>3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3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74355E-7BE8-4B3E-9E08-036C5AAB790E}" type="slidenum">
              <a:rPr lang="en-US"/>
              <a:pPr/>
              <a:t>4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5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222A85-B623-43EB-806B-0F6389A1F303}" type="slidenum">
              <a:rPr lang="en-US"/>
              <a:pPr/>
              <a:t>5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99143E-8A73-4143-AFB8-0605EA00495F}" type="slidenum">
              <a:rPr lang="en-US"/>
              <a:pPr/>
              <a:t>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85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B6B5EA-908A-4D95-8DE7-AABAC95B416F}" type="slidenum">
              <a:rPr lang="en-US"/>
              <a:pPr/>
              <a:t>7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7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8870D-BC9C-4B7A-892D-AAFC607081A0}" type="slidenum">
              <a:rPr lang="en-US"/>
              <a:pPr/>
              <a:t>8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8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D544F-88F2-4348-B158-414249EAD670}" type="slidenum">
              <a:rPr lang="en-US"/>
              <a:pPr/>
              <a:t>9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1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B0D9-72DE-4DA9-B21D-B8848FC5F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90DB4-DF6F-4271-A593-7363A182CE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64D4-EE80-4991-A449-95F00A1AF9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477000"/>
            <a:ext cx="2844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135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fld id="{D4601EBD-23C7-4F39-9E37-C2BBD96A78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9DA2-A715-4DAD-8C40-CB028B5033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6237-21C9-44F6-B354-19483B5275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FF278-3C93-4BA0-8E71-E17F2FE79C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2AF68-7C80-4337-BCB3-01248B5A53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7D776-5F2D-4A6D-8195-0951B90CF1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62A4-AC56-443A-AD2C-D50541EA3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4020-DA52-4C0E-BBC7-A253B79983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28CB9ED-26E2-4D7E-A07F-7A12E026C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D20BFA2-816C-4DCE-A643-8DFFA0AF91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Calibration Tools in GMS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 547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Flows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itchFamily="34" charset="0"/>
                <a:cs typeface="Calibri" pitchFamily="34" charset="0"/>
              </a:rPr>
              <a:t>Assigned to arcs and polygons in source/sink coverage</a:t>
            </a:r>
          </a:p>
        </p:txBody>
      </p:sp>
      <p:pic>
        <p:nvPicPr>
          <p:cNvPr id="17817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800"/>
            <a:ext cx="38481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 rot="10800000">
            <a:off x="7391400" y="2438400"/>
            <a:ext cx="1143000" cy="6858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343400"/>
            <a:ext cx="6113463" cy="2272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/>
              <a:t>Arc Groups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idx="1"/>
          </p:nvPr>
        </p:nvSpPr>
        <p:spPr>
          <a:xfrm>
            <a:off x="255587" y="1905000"/>
            <a:ext cx="3962400" cy="1828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Observed flows may span multiple arcs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Arc group must be defined so that computed flow is summed correctly</a:t>
            </a:r>
          </a:p>
        </p:txBody>
      </p:sp>
      <p:graphicFrame>
        <p:nvGraphicFramePr>
          <p:cNvPr id="133120" name="Object 0"/>
          <p:cNvGraphicFramePr>
            <a:graphicFrameLocks noChangeAspect="1"/>
          </p:cNvGraphicFramePr>
          <p:nvPr/>
        </p:nvGraphicFramePr>
        <p:xfrm>
          <a:off x="4217987" y="2514600"/>
          <a:ext cx="4087813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87294" imgH="3458040" progId="Visio.Drawing.11">
                  <p:embed/>
                </p:oleObj>
              </mc:Choice>
              <mc:Fallback>
                <p:oleObj name="Visio" r:id="rId3" imgW="4087294" imgH="3458040" progId="Visio.Drawing.11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987" y="2514600"/>
                        <a:ext cx="4087813" cy="345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84187" y="4038600"/>
            <a:ext cx="304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Create Group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Select arcs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Select 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Create Arc Group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Assign Flow</a:t>
            </a:r>
          </a:p>
          <a:p>
            <a:pPr lvl="1"/>
            <a:r>
              <a:rPr lang="en-US" sz="1800" dirty="0">
                <a:latin typeface="Calibri" pitchFamily="34" charset="0"/>
                <a:cs typeface="Calibri" pitchFamily="34" charset="0"/>
              </a:rPr>
              <a:t>Select with 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Select Arc Group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 tool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60587" y="5638800"/>
            <a:ext cx="609600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Computed Flows</a:t>
            </a:r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828800"/>
            <a:ext cx="5470467" cy="425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 rot="13314542">
            <a:off x="5182298" y="5995530"/>
            <a:ext cx="990600" cy="6096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53200" y="3505200"/>
            <a:ext cx="2209800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Selecting object displays flow</a:t>
            </a:r>
          </a:p>
          <a:p>
            <a:pPr algn="ctr"/>
            <a:endParaRPr lang="en-US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Multi-select for total flow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Error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3581400" cy="4625609"/>
          </a:xfrm>
        </p:spPr>
        <p:txBody>
          <a:bodyPr/>
          <a:lstStyle/>
          <a:p>
            <a:r>
              <a:rPr lang="en-US" dirty="0"/>
              <a:t>Right-click on solution folder in Project Explorer window</a:t>
            </a:r>
          </a:p>
          <a:p>
            <a:r>
              <a:rPr lang="en-US" dirty="0"/>
              <a:t>Select Properties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676400"/>
            <a:ext cx="3810000" cy="4876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676400"/>
            <a:ext cx="3352800" cy="30283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Calibration in GMS</a:t>
            </a:r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687" y="1600200"/>
            <a:ext cx="6938713" cy="518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3810000"/>
            <a:ext cx="3581400" cy="19383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2400" dirty="0"/>
              <a:t>Observation points</a:t>
            </a: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2400" dirty="0"/>
              <a:t>Flow observations</a:t>
            </a: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2400" dirty="0"/>
              <a:t>Calibration statistics</a:t>
            </a: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2400" dirty="0"/>
              <a:t>Automated parameter estimation with PEST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 Points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dirty="0"/>
              <a:t>Primarily used for head values observed in monitoring wells</a:t>
            </a:r>
          </a:p>
          <a:p>
            <a:r>
              <a:rPr lang="en-US" dirty="0"/>
              <a:t>Points are contained in an “Observation Coverage” in the Map module</a:t>
            </a:r>
          </a:p>
        </p:txBody>
      </p:sp>
      <p:pic>
        <p:nvPicPr>
          <p:cNvPr id="14336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419600"/>
            <a:ext cx="211455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3886200"/>
            <a:ext cx="35052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Observation Coverage Setup</a:t>
            </a:r>
          </a:p>
        </p:txBody>
      </p:sp>
      <p:pic>
        <p:nvPicPr>
          <p:cNvPr id="141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600200"/>
            <a:ext cx="4953000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ight Arrow 4"/>
          <p:cNvSpPr/>
          <p:nvPr/>
        </p:nvSpPr>
        <p:spPr>
          <a:xfrm>
            <a:off x="685800" y="5562600"/>
            <a:ext cx="1447800" cy="609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6172200" y="2971800"/>
            <a:ext cx="1447800" cy="609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 Point Properties</a:t>
            </a:r>
          </a:p>
        </p:txBody>
      </p:sp>
      <p:pic>
        <p:nvPicPr>
          <p:cNvPr id="13926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33600"/>
            <a:ext cx="8628063" cy="385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619500"/>
            <a:ext cx="587692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Calibration Points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7724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Can be entered/organized in spreadsheet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Import options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Save to *.txt file and open using </a:t>
            </a:r>
            <a:r>
              <a:rPr lang="en-US" sz="2000" i="1" dirty="0"/>
              <a:t>Text Import Wizard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Cut and paste directly to </a:t>
            </a:r>
            <a:r>
              <a:rPr lang="en-US" sz="2000" i="1" dirty="0"/>
              <a:t>Properties</a:t>
            </a:r>
            <a:r>
              <a:rPr lang="en-US" sz="2000" dirty="0"/>
              <a:t> dialog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2552700" y="6210299"/>
            <a:ext cx="457200" cy="381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3314700" y="6210299"/>
            <a:ext cx="457200" cy="381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5219700" y="6210300"/>
            <a:ext cx="457200" cy="381000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715000" y="6397823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Required. All other columns are optional.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Calibration Targets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609600" y="2286000"/>
          <a:ext cx="7972915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461811" imgH="2297619" progId="Visio.Drawing.11">
                  <p:embed/>
                </p:oleObj>
              </mc:Choice>
              <mc:Fallback>
                <p:oleObj name="Visio" r:id="rId3" imgW="5461811" imgH="2297619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7972915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Magnitude of Error</a:t>
            </a:r>
          </a:p>
        </p:txBody>
      </p:sp>
      <p:graphicFrame>
        <p:nvGraphicFramePr>
          <p:cNvPr id="131075" name="Object 1027"/>
          <p:cNvGraphicFramePr>
            <a:graphicFrameLocks noChangeAspect="1"/>
          </p:cNvGraphicFramePr>
          <p:nvPr/>
        </p:nvGraphicFramePr>
        <p:xfrm>
          <a:off x="1828800" y="3299550"/>
          <a:ext cx="756033" cy="317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1722" imgH="2437904" progId="Visio.Drawing.11">
                  <p:embed/>
                </p:oleObj>
              </mc:Choice>
              <mc:Fallback>
                <p:oleObj name="Visio" r:id="rId3" imgW="581722" imgH="2437904" progId="Visio.Drawing.11">
                  <p:embed/>
                  <p:pic>
                    <p:nvPicPr>
                      <p:cNvPr id="0" name="Picture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99550"/>
                        <a:ext cx="756033" cy="3172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1028"/>
          <p:cNvGraphicFramePr>
            <a:graphicFrameLocks noChangeAspect="1"/>
          </p:cNvGraphicFramePr>
          <p:nvPr/>
        </p:nvGraphicFramePr>
        <p:xfrm>
          <a:off x="4111817" y="2803793"/>
          <a:ext cx="685800" cy="3668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27453" imgH="2819152" progId="Visio.Drawing.11">
                  <p:embed/>
                </p:oleObj>
              </mc:Choice>
              <mc:Fallback>
                <p:oleObj name="Visio" r:id="rId5" imgW="527453" imgH="2819152" progId="Visio.Drawing.11">
                  <p:embed/>
                  <p:pic>
                    <p:nvPicPr>
                      <p:cNvPr id="0" name="Picture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817" y="2803793"/>
                        <a:ext cx="685800" cy="3668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1029"/>
          <p:cNvGraphicFramePr>
            <a:graphicFrameLocks noChangeAspect="1"/>
          </p:cNvGraphicFramePr>
          <p:nvPr/>
        </p:nvGraphicFramePr>
        <p:xfrm>
          <a:off x="6324600" y="1828800"/>
          <a:ext cx="990600" cy="464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756596" imgH="3595451" progId="Visio.Drawing.11">
                  <p:embed/>
                </p:oleObj>
              </mc:Choice>
              <mc:Fallback>
                <p:oleObj name="Visio" r:id="rId7" imgW="756596" imgH="3595451" progId="Visio.Drawing.11">
                  <p:embed/>
                  <p:pic>
                    <p:nvPicPr>
                      <p:cNvPr id="0" name="Picture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828800"/>
                        <a:ext cx="990600" cy="4643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Calibration Statistics Plots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3200400" cy="2057400"/>
          </a:xfrm>
        </p:spPr>
        <p:txBody>
          <a:bodyPr/>
          <a:lstStyle/>
          <a:p>
            <a:r>
              <a:rPr lang="en-US" sz="2800" dirty="0"/>
              <a:t>Click on </a:t>
            </a:r>
            <a:r>
              <a:rPr lang="en-US" sz="2800" i="1" dirty="0"/>
              <a:t>Create Plot</a:t>
            </a:r>
            <a:r>
              <a:rPr lang="en-US" sz="2800" dirty="0"/>
              <a:t> macro</a:t>
            </a:r>
          </a:p>
          <a:p>
            <a:r>
              <a:rPr lang="en-US" sz="2800" dirty="0"/>
              <a:t>Select plot type</a:t>
            </a:r>
          </a:p>
        </p:txBody>
      </p:sp>
      <p:pic>
        <p:nvPicPr>
          <p:cNvPr id="4302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438400"/>
            <a:ext cx="350838" cy="38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462" y="1828800"/>
            <a:ext cx="4663832" cy="3481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7600"/>
            <a:ext cx="3570848" cy="282388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2003</TotalTime>
  <Words>193</Words>
  <Application>Microsoft Office PowerPoint</Application>
  <PresentationFormat>On-screen Show (4:3)</PresentationFormat>
  <Paragraphs>53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Wingdings 2</vt:lpstr>
      <vt:lpstr>Wingdings 3</vt:lpstr>
      <vt:lpstr>Module</vt:lpstr>
      <vt:lpstr>Visio</vt:lpstr>
      <vt:lpstr>Calibration Tools in GMS</vt:lpstr>
      <vt:lpstr>Calibration in GMS</vt:lpstr>
      <vt:lpstr>Observation Points</vt:lpstr>
      <vt:lpstr>Observation Coverage Setup</vt:lpstr>
      <vt:lpstr>Observation Point Properties</vt:lpstr>
      <vt:lpstr>Importing Calibration Points</vt:lpstr>
      <vt:lpstr>Calibration Targets</vt:lpstr>
      <vt:lpstr>Magnitude of Error</vt:lpstr>
      <vt:lpstr>Calibration Statistics Plots</vt:lpstr>
      <vt:lpstr>Observed Flows</vt:lpstr>
      <vt:lpstr>Arc Groups</vt:lpstr>
      <vt:lpstr>Displaying Computed Flows</vt:lpstr>
      <vt:lpstr>Comprehensive Error Summary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Calibration</dc:title>
  <dc:creator>Norman L. Jones</dc:creator>
  <cp:lastModifiedBy>Norm Jones</cp:lastModifiedBy>
  <cp:revision>131</cp:revision>
  <cp:lastPrinted>2022-10-25T18:55:51Z</cp:lastPrinted>
  <dcterms:created xsi:type="dcterms:W3CDTF">1997-05-22T18:07:02Z</dcterms:created>
  <dcterms:modified xsi:type="dcterms:W3CDTF">2022-10-25T19:38:59Z</dcterms:modified>
</cp:coreProperties>
</file>