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6"/>
  </p:notesMasterIdLst>
  <p:handoutMasterIdLst>
    <p:handoutMasterId r:id="rId27"/>
  </p:handoutMasterIdLst>
  <p:sldIdLst>
    <p:sldId id="279" r:id="rId2"/>
    <p:sldId id="258" r:id="rId3"/>
    <p:sldId id="259" r:id="rId4"/>
    <p:sldId id="260" r:id="rId5"/>
    <p:sldId id="287" r:id="rId6"/>
    <p:sldId id="261" r:id="rId7"/>
    <p:sldId id="262" r:id="rId8"/>
    <p:sldId id="283" r:id="rId9"/>
    <p:sldId id="264" r:id="rId10"/>
    <p:sldId id="281" r:id="rId11"/>
    <p:sldId id="282" r:id="rId12"/>
    <p:sldId id="266" r:id="rId13"/>
    <p:sldId id="267" r:id="rId14"/>
    <p:sldId id="269" r:id="rId15"/>
    <p:sldId id="268" r:id="rId16"/>
    <p:sldId id="270" r:id="rId17"/>
    <p:sldId id="271" r:id="rId18"/>
    <p:sldId id="272" r:id="rId19"/>
    <p:sldId id="273" r:id="rId20"/>
    <p:sldId id="274" r:id="rId21"/>
    <p:sldId id="284" r:id="rId22"/>
    <p:sldId id="277" r:id="rId23"/>
    <p:sldId id="285" r:id="rId24"/>
    <p:sldId id="286" r:id="rId2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38" autoAdjust="0"/>
    <p:restoredTop sz="75277" autoAdjust="0"/>
  </p:normalViewPr>
  <p:slideViewPr>
    <p:cSldViewPr>
      <p:cViewPr varScale="1">
        <p:scale>
          <a:sx n="96" d="100"/>
          <a:sy n="96" d="100"/>
        </p:scale>
        <p:origin x="64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1"/>
            <a:ext cx="3036623" cy="464205"/>
          </a:xfrm>
          <a:prstGeom prst="rect">
            <a:avLst/>
          </a:prstGeom>
          <a:noFill/>
          <a:ln w="9525">
            <a:noFill/>
            <a:miter lim="800000"/>
            <a:headEnd/>
            <a:tailEnd/>
          </a:ln>
          <a:effectLst/>
        </p:spPr>
        <p:txBody>
          <a:bodyPr vert="horz" wrap="square" lIns="93163" tIns="46580" rIns="93163" bIns="46580" numCol="1" anchor="t" anchorCtr="0" compatLnSpc="1">
            <a:prstTxWarp prst="textNoShape">
              <a:avLst/>
            </a:prstTxWarp>
          </a:bodyPr>
          <a:lstStyle>
            <a:lvl1pPr defTabSz="931887" eaLnBrk="1" hangingPunct="1">
              <a:defRPr sz="1300"/>
            </a:lvl1pPr>
          </a:lstStyle>
          <a:p>
            <a:endParaRPr lang="en-US"/>
          </a:p>
        </p:txBody>
      </p:sp>
      <p:sp>
        <p:nvSpPr>
          <p:cNvPr id="59395" name="Rectangle 3"/>
          <p:cNvSpPr>
            <a:spLocks noGrp="1" noChangeArrowheads="1"/>
          </p:cNvSpPr>
          <p:nvPr>
            <p:ph type="dt" sz="quarter" idx="1"/>
          </p:nvPr>
        </p:nvSpPr>
        <p:spPr bwMode="auto">
          <a:xfrm>
            <a:off x="3972256" y="1"/>
            <a:ext cx="3036623" cy="464205"/>
          </a:xfrm>
          <a:prstGeom prst="rect">
            <a:avLst/>
          </a:prstGeom>
          <a:noFill/>
          <a:ln w="9525">
            <a:noFill/>
            <a:miter lim="800000"/>
            <a:headEnd/>
            <a:tailEnd/>
          </a:ln>
          <a:effectLst/>
        </p:spPr>
        <p:txBody>
          <a:bodyPr vert="horz" wrap="square" lIns="93163" tIns="46580" rIns="93163" bIns="46580" numCol="1" anchor="t" anchorCtr="0" compatLnSpc="1">
            <a:prstTxWarp prst="textNoShape">
              <a:avLst/>
            </a:prstTxWarp>
          </a:bodyPr>
          <a:lstStyle>
            <a:lvl1pPr algn="r" defTabSz="931887" eaLnBrk="1" hangingPunct="1">
              <a:defRPr sz="1300"/>
            </a:lvl1pPr>
          </a:lstStyle>
          <a:p>
            <a:endParaRPr lang="en-US"/>
          </a:p>
        </p:txBody>
      </p:sp>
      <p:sp>
        <p:nvSpPr>
          <p:cNvPr id="59396" name="Rectangle 4"/>
          <p:cNvSpPr>
            <a:spLocks noGrp="1" noChangeArrowheads="1"/>
          </p:cNvSpPr>
          <p:nvPr>
            <p:ph type="ftr" sz="quarter" idx="2"/>
          </p:nvPr>
        </p:nvSpPr>
        <p:spPr bwMode="auto">
          <a:xfrm>
            <a:off x="0" y="8830659"/>
            <a:ext cx="3036623" cy="464205"/>
          </a:xfrm>
          <a:prstGeom prst="rect">
            <a:avLst/>
          </a:prstGeom>
          <a:noFill/>
          <a:ln w="9525">
            <a:noFill/>
            <a:miter lim="800000"/>
            <a:headEnd/>
            <a:tailEnd/>
          </a:ln>
          <a:effectLst/>
        </p:spPr>
        <p:txBody>
          <a:bodyPr vert="horz" wrap="square" lIns="93163" tIns="46580" rIns="93163" bIns="46580" numCol="1" anchor="b" anchorCtr="0" compatLnSpc="1">
            <a:prstTxWarp prst="textNoShape">
              <a:avLst/>
            </a:prstTxWarp>
          </a:bodyPr>
          <a:lstStyle>
            <a:lvl1pPr defTabSz="931887" eaLnBrk="1" hangingPunct="1">
              <a:defRPr sz="1300"/>
            </a:lvl1pPr>
          </a:lstStyle>
          <a:p>
            <a:endParaRPr lang="en-US"/>
          </a:p>
        </p:txBody>
      </p:sp>
      <p:sp>
        <p:nvSpPr>
          <p:cNvPr id="59397" name="Rectangle 5"/>
          <p:cNvSpPr>
            <a:spLocks noGrp="1" noChangeArrowheads="1"/>
          </p:cNvSpPr>
          <p:nvPr>
            <p:ph type="sldNum" sz="quarter" idx="3"/>
          </p:nvPr>
        </p:nvSpPr>
        <p:spPr bwMode="auto">
          <a:xfrm>
            <a:off x="3972256" y="8830659"/>
            <a:ext cx="3036623" cy="464205"/>
          </a:xfrm>
          <a:prstGeom prst="rect">
            <a:avLst/>
          </a:prstGeom>
          <a:noFill/>
          <a:ln w="9525">
            <a:noFill/>
            <a:miter lim="800000"/>
            <a:headEnd/>
            <a:tailEnd/>
          </a:ln>
          <a:effectLst/>
        </p:spPr>
        <p:txBody>
          <a:bodyPr vert="horz" wrap="square" lIns="93163" tIns="46580" rIns="93163" bIns="46580" numCol="1" anchor="b" anchorCtr="0" compatLnSpc="1">
            <a:prstTxWarp prst="textNoShape">
              <a:avLst/>
            </a:prstTxWarp>
          </a:bodyPr>
          <a:lstStyle>
            <a:lvl1pPr algn="r" defTabSz="931887" eaLnBrk="1" hangingPunct="1">
              <a:defRPr sz="1300"/>
            </a:lvl1pPr>
          </a:lstStyle>
          <a:p>
            <a:fld id="{F30E3E9C-57BB-4057-8639-C9B5F9D33B59}" type="slidenum">
              <a:rPr lang="en-US"/>
              <a:pPr/>
              <a:t>‹#›</a:t>
            </a:fld>
            <a:endParaRPr lang="en-US"/>
          </a:p>
        </p:txBody>
      </p:sp>
    </p:spTree>
    <p:extLst>
      <p:ext uri="{BB962C8B-B14F-4D97-AF65-F5344CB8AC3E}">
        <p14:creationId xmlns:p14="http://schemas.microsoft.com/office/powerpoint/2010/main" val="499610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1"/>
            <a:ext cx="3036623" cy="464205"/>
          </a:xfrm>
          <a:prstGeom prst="rect">
            <a:avLst/>
          </a:prstGeom>
          <a:noFill/>
          <a:ln w="9525">
            <a:noFill/>
            <a:miter lim="800000"/>
            <a:headEnd/>
            <a:tailEnd/>
          </a:ln>
          <a:effectLst/>
        </p:spPr>
        <p:txBody>
          <a:bodyPr vert="horz" wrap="square" lIns="88263" tIns="44132" rIns="88263" bIns="44132" numCol="1" anchor="t" anchorCtr="0" compatLnSpc="1">
            <a:prstTxWarp prst="textNoShape">
              <a:avLst/>
            </a:prstTxWarp>
          </a:bodyPr>
          <a:lstStyle>
            <a:lvl1pPr defTabSz="882921" eaLnBrk="1" hangingPunct="1">
              <a:defRPr sz="1200"/>
            </a:lvl1pPr>
          </a:lstStyle>
          <a:p>
            <a:endParaRPr lang="en-US"/>
          </a:p>
        </p:txBody>
      </p:sp>
      <p:sp>
        <p:nvSpPr>
          <p:cNvPr id="61443" name="Rectangle 3"/>
          <p:cNvSpPr>
            <a:spLocks noGrp="1" noChangeArrowheads="1"/>
          </p:cNvSpPr>
          <p:nvPr>
            <p:ph type="dt" idx="1"/>
          </p:nvPr>
        </p:nvSpPr>
        <p:spPr bwMode="auto">
          <a:xfrm>
            <a:off x="3972256" y="1"/>
            <a:ext cx="3036623" cy="464205"/>
          </a:xfrm>
          <a:prstGeom prst="rect">
            <a:avLst/>
          </a:prstGeom>
          <a:noFill/>
          <a:ln w="9525">
            <a:noFill/>
            <a:miter lim="800000"/>
            <a:headEnd/>
            <a:tailEnd/>
          </a:ln>
          <a:effectLst/>
        </p:spPr>
        <p:txBody>
          <a:bodyPr vert="horz" wrap="square" lIns="88263" tIns="44132" rIns="88263" bIns="44132" numCol="1" anchor="t" anchorCtr="0" compatLnSpc="1">
            <a:prstTxWarp prst="textNoShape">
              <a:avLst/>
            </a:prstTxWarp>
          </a:bodyPr>
          <a:lstStyle>
            <a:lvl1pPr algn="r" defTabSz="882921" eaLnBrk="1" hangingPunct="1">
              <a:defRPr sz="1200"/>
            </a:lvl1pPr>
          </a:lstStyle>
          <a:p>
            <a:endParaRPr lang="en-US"/>
          </a:p>
        </p:txBody>
      </p:sp>
      <p:sp>
        <p:nvSpPr>
          <p:cNvPr id="61444" name="Rectangle 4"/>
          <p:cNvSpPr>
            <a:spLocks noGrp="1" noRot="1" noChangeAspect="1" noChangeArrowheads="1" noTextEdit="1"/>
          </p:cNvSpPr>
          <p:nvPr>
            <p:ph type="sldImg" idx="2"/>
          </p:nvPr>
        </p:nvSpPr>
        <p:spPr bwMode="auto">
          <a:xfrm>
            <a:off x="1182688" y="698500"/>
            <a:ext cx="4648200" cy="348615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701345" y="4416099"/>
            <a:ext cx="5607711" cy="4182457"/>
          </a:xfrm>
          <a:prstGeom prst="rect">
            <a:avLst/>
          </a:prstGeom>
          <a:noFill/>
          <a:ln w="9525">
            <a:noFill/>
            <a:miter lim="800000"/>
            <a:headEnd/>
            <a:tailEnd/>
          </a:ln>
          <a:effectLst/>
        </p:spPr>
        <p:txBody>
          <a:bodyPr vert="horz" wrap="square" lIns="88263" tIns="44132" rIns="88263" bIns="4413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46" name="Rectangle 6"/>
          <p:cNvSpPr>
            <a:spLocks noGrp="1" noChangeArrowheads="1"/>
          </p:cNvSpPr>
          <p:nvPr>
            <p:ph type="ftr" sz="quarter" idx="4"/>
          </p:nvPr>
        </p:nvSpPr>
        <p:spPr bwMode="auto">
          <a:xfrm>
            <a:off x="0" y="8830659"/>
            <a:ext cx="3036623" cy="464205"/>
          </a:xfrm>
          <a:prstGeom prst="rect">
            <a:avLst/>
          </a:prstGeom>
          <a:noFill/>
          <a:ln w="9525">
            <a:noFill/>
            <a:miter lim="800000"/>
            <a:headEnd/>
            <a:tailEnd/>
          </a:ln>
          <a:effectLst/>
        </p:spPr>
        <p:txBody>
          <a:bodyPr vert="horz" wrap="square" lIns="88263" tIns="44132" rIns="88263" bIns="44132" numCol="1" anchor="b" anchorCtr="0" compatLnSpc="1">
            <a:prstTxWarp prst="textNoShape">
              <a:avLst/>
            </a:prstTxWarp>
          </a:bodyPr>
          <a:lstStyle>
            <a:lvl1pPr defTabSz="882921" eaLnBrk="1" hangingPunct="1">
              <a:defRPr sz="1200"/>
            </a:lvl1pPr>
          </a:lstStyle>
          <a:p>
            <a:endParaRPr lang="en-US"/>
          </a:p>
        </p:txBody>
      </p:sp>
      <p:sp>
        <p:nvSpPr>
          <p:cNvPr id="61447" name="Rectangle 7"/>
          <p:cNvSpPr>
            <a:spLocks noGrp="1" noChangeArrowheads="1"/>
          </p:cNvSpPr>
          <p:nvPr>
            <p:ph type="sldNum" sz="quarter" idx="5"/>
          </p:nvPr>
        </p:nvSpPr>
        <p:spPr bwMode="auto">
          <a:xfrm>
            <a:off x="3972256" y="8830659"/>
            <a:ext cx="3036623" cy="464205"/>
          </a:xfrm>
          <a:prstGeom prst="rect">
            <a:avLst/>
          </a:prstGeom>
          <a:noFill/>
          <a:ln w="9525">
            <a:noFill/>
            <a:miter lim="800000"/>
            <a:headEnd/>
            <a:tailEnd/>
          </a:ln>
          <a:effectLst/>
        </p:spPr>
        <p:txBody>
          <a:bodyPr vert="horz" wrap="square" lIns="88263" tIns="44132" rIns="88263" bIns="44132" numCol="1" anchor="b" anchorCtr="0" compatLnSpc="1">
            <a:prstTxWarp prst="textNoShape">
              <a:avLst/>
            </a:prstTxWarp>
          </a:bodyPr>
          <a:lstStyle>
            <a:lvl1pPr algn="r" defTabSz="882921" eaLnBrk="1" hangingPunct="1">
              <a:defRPr sz="1200"/>
            </a:lvl1pPr>
          </a:lstStyle>
          <a:p>
            <a:fld id="{B3539A60-9101-40BD-ABBF-8FEEB9B23C7E}" type="slidenum">
              <a:rPr lang="en-US"/>
              <a:pPr/>
              <a:t>‹#›</a:t>
            </a:fld>
            <a:endParaRPr lang="en-US"/>
          </a:p>
        </p:txBody>
      </p:sp>
    </p:spTree>
    <p:extLst>
      <p:ext uri="{BB962C8B-B14F-4D97-AF65-F5344CB8AC3E}">
        <p14:creationId xmlns:p14="http://schemas.microsoft.com/office/powerpoint/2010/main" val="19336562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mailto:[mailto:johndoherty@ozemail.com.au]"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734" y="8830659"/>
            <a:ext cx="3038145" cy="464205"/>
          </a:xfrm>
          <a:prstGeom prst="rect">
            <a:avLst/>
          </a:prstGeom>
          <a:ln/>
        </p:spPr>
        <p:txBody>
          <a:bodyPr/>
          <a:lstStyle/>
          <a:p>
            <a:fld id="{9BD45EA3-444E-4109-A2F1-01E89CB098B9}" type="slidenum">
              <a:rPr lang="en-US"/>
              <a:pPr/>
              <a:t>1</a:t>
            </a:fld>
            <a:endParaRPr lang="en-US"/>
          </a:p>
        </p:txBody>
      </p:sp>
      <p:sp>
        <p:nvSpPr>
          <p:cNvPr id="51202" name="Rectangle 2"/>
          <p:cNvSpPr>
            <a:spLocks noGrp="1" noRot="1" noChangeAspect="1" noChangeArrowheads="1" noTextEdit="1"/>
          </p:cNvSpPr>
          <p:nvPr>
            <p:ph type="sldImg"/>
          </p:nvPr>
        </p:nvSpPr>
        <p:spPr>
          <a:xfrm>
            <a:off x="1181100" y="698500"/>
            <a:ext cx="4648200" cy="3486150"/>
          </a:xfrm>
          <a:prstGeom prst="rect">
            <a:avLst/>
          </a:prstGeom>
          <a:ln/>
        </p:spPr>
      </p:sp>
      <p:sp>
        <p:nvSpPr>
          <p:cNvPr id="51203" name="Rectangle 3"/>
          <p:cNvSpPr>
            <a:spLocks noGrp="1" noChangeArrowheads="1"/>
          </p:cNvSpPr>
          <p:nvPr>
            <p:ph type="body" idx="1"/>
          </p:nvPr>
        </p:nvSpPr>
        <p:spPr>
          <a:xfrm>
            <a:off x="701345" y="4416099"/>
            <a:ext cx="5607711" cy="4182457"/>
          </a:xfrm>
          <a:prstGeom prst="rect">
            <a:avLst/>
          </a:prstGeom>
        </p:spPr>
        <p:txBody>
          <a:bodyPr/>
          <a:lstStyle/>
          <a:p>
            <a:endParaRPr lang="en-US"/>
          </a:p>
        </p:txBody>
      </p:sp>
    </p:spTree>
    <p:extLst>
      <p:ext uri="{BB962C8B-B14F-4D97-AF65-F5344CB8AC3E}">
        <p14:creationId xmlns:p14="http://schemas.microsoft.com/office/powerpoint/2010/main" val="3916884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571FD7-2D14-43B3-A199-50FFA9C920B6}" type="slidenum">
              <a:rPr lang="en-US"/>
              <a:pPr/>
              <a:t>12</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508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CB8D0A-94D6-4BCC-8CF7-C0C57294790D}" type="slidenum">
              <a:rPr lang="en-US"/>
              <a:pPr/>
              <a:t>13</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7442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BE73E-C325-4B0C-8B81-26C217CF2F3F}" type="slidenum">
              <a:rPr lang="en-US"/>
              <a:pPr/>
              <a:t>14</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626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5AF48-12A2-407C-BA7D-5249D651790B}" type="slidenum">
              <a:rPr lang="en-US"/>
              <a:pPr/>
              <a:t>15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696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4A888-046E-402D-AF9E-01D285FABE34}" type="slidenum">
              <a:rPr lang="en-US"/>
              <a:pPr/>
              <a:t>16</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dirty="0"/>
              <a:t>From JD:</a:t>
            </a:r>
          </a:p>
          <a:p>
            <a:r>
              <a:rPr lang="en-US" dirty="0"/>
              <a:t>Ok, settings. There is no optimum setting for PHIMLIM when you do a PEST run for the first time. Set it lower than you think the fit can be, and thereby find out how good a fit you can get. Your default of 0.001 is fine On the next PEST run, set it on a value that you think is reasonable, and at a level of fit that you don't want PEST to exceed. This is case-specific. If necessary, set the REGCONTINUE variable to "continue" to ensure that the smoothest parameter field possible achieves this fit. </a:t>
            </a:r>
          </a:p>
          <a:p>
            <a:r>
              <a:rPr lang="en-US" dirty="0"/>
              <a:t> </a:t>
            </a:r>
          </a:p>
          <a:p>
            <a:r>
              <a:rPr lang="en-US" dirty="0"/>
              <a:t>When setting PHIMLIM very low on the initial "probing" PEST run, it is good to set FRACPHIM to 0.1 so as to allow </a:t>
            </a:r>
            <a:r>
              <a:rPr lang="en-US" dirty="0" err="1"/>
              <a:t>Tikhonov</a:t>
            </a:r>
            <a:r>
              <a:rPr lang="en-US" dirty="0"/>
              <a:t> </a:t>
            </a:r>
            <a:r>
              <a:rPr lang="en-US" dirty="0" err="1"/>
              <a:t>regularisation</a:t>
            </a:r>
            <a:r>
              <a:rPr lang="en-US" dirty="0"/>
              <a:t> to have some effect before it is completely abandoned in pursuit of the perfect fit. </a:t>
            </a:r>
          </a:p>
        </p:txBody>
      </p:sp>
    </p:spTree>
    <p:extLst>
      <p:ext uri="{BB962C8B-B14F-4D97-AF65-F5344CB8AC3E}">
        <p14:creationId xmlns:p14="http://schemas.microsoft.com/office/powerpoint/2010/main" val="1778268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8F200-99F6-44A5-9396-CBDD1D825586}" type="slidenum">
              <a:rPr lang="en-US"/>
              <a:pPr/>
              <a:t>17</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56989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A4799-BD0E-4BD4-8BDF-7A3DC2A59697}" type="slidenum">
              <a:rPr lang="en-US"/>
              <a:pPr/>
              <a:t>18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64226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95232-9BE0-44D3-981B-65CDC5544D0F}" type="slidenum">
              <a:rPr lang="en-US"/>
              <a:pPr/>
              <a:t>19</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9568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012AE1-35C5-4AA9-B253-B4CBFED7E736}" type="slidenum">
              <a:rPr lang="en-US"/>
              <a:pPr/>
              <a:t>20</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253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miter lim="800000"/>
            <a:headEnd/>
            <a:tailEnd/>
          </a:ln>
        </p:spPr>
        <p:txBody>
          <a:bodyPr/>
          <a:lstStyle/>
          <a:p>
            <a:fld id="{6F1C8A47-E3AD-4543-8E04-B0397488473B}" type="slidenum">
              <a:rPr lang="en-US" smtClean="0"/>
              <a:pPr/>
              <a:t>21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4445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774332-FD6A-4C2D-9B4A-996EB0210212}" type="slidenum">
              <a:rPr lang="en-US"/>
              <a:pPr/>
              <a:t>2</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3962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3E6FC-5D20-4C13-8193-D7CE69909069}" type="slidenum">
              <a:rPr lang="en-US"/>
              <a:pPr/>
              <a:t>22</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dirty="0"/>
              <a:t>What you say is true Norm. But when the </a:t>
            </a:r>
            <a:r>
              <a:rPr lang="en-US" dirty="0" err="1"/>
              <a:t>eigenvalue</a:t>
            </a:r>
            <a:r>
              <a:rPr lang="en-US" dirty="0"/>
              <a:t> ratio is very high, then there is an awful lot of wiggle room in that uniqueness. </a:t>
            </a:r>
          </a:p>
          <a:p>
            <a:r>
              <a:rPr lang="en-US" dirty="0"/>
              <a:t>Or at least there appears to be from the point of view of the parameter estimator.</a:t>
            </a:r>
          </a:p>
          <a:p>
            <a:r>
              <a:rPr lang="en-US" dirty="0"/>
              <a:t> </a:t>
            </a:r>
          </a:p>
          <a:p>
            <a:r>
              <a:rPr lang="en-US" dirty="0"/>
              <a:t>So, for example, compared with other parameters, a certain parameter may appear to be sensitive if its value is expressed in certain units. Now if the same parameter is expressed in other units (for example grams instead of kilograms), it will appear to be relatively </a:t>
            </a:r>
            <a:r>
              <a:rPr lang="en-US" dirty="0" err="1"/>
              <a:t>INsensitive</a:t>
            </a:r>
            <a:r>
              <a:rPr lang="en-US" dirty="0"/>
              <a:t> compared to other parameters, strictly on account of the units it is expressed in. Its uncertainty will therefore be 1000 times higher compared to that of other parameters.</a:t>
            </a:r>
          </a:p>
          <a:p>
            <a:r>
              <a:rPr lang="en-US" dirty="0"/>
              <a:t> </a:t>
            </a:r>
          </a:p>
          <a:p>
            <a:r>
              <a:rPr lang="en-US" dirty="0"/>
              <a:t>In the end, all of this should all come out in the wash. But the trouble is, we now have a numerical situation where one parameter is very insensitive, just because it is expressed in grams. Meanwhile PEST must invert the </a:t>
            </a:r>
            <a:r>
              <a:rPr lang="en-US" dirty="0" err="1"/>
              <a:t>XtQX</a:t>
            </a:r>
            <a:r>
              <a:rPr lang="en-US" dirty="0"/>
              <a:t> matrix to estimate all parameters. The noise that attends this inversion process is amplified by the condition number of the matrix. In PEST noise comes from finite difference derivatives calculation - which is seriously compromised if a parameter is very insensitive - at the same time as that noise gets amplified more because of the high condition number. So in the end, the pragmatics of having to do the inversion numerically starts to erode the process.</a:t>
            </a:r>
          </a:p>
          <a:p>
            <a:r>
              <a:rPr lang="en-US" dirty="0"/>
              <a:t> </a:t>
            </a:r>
          </a:p>
          <a:p>
            <a:r>
              <a:rPr lang="en-US" dirty="0"/>
              <a:t>Let me know if you want me to discuss this more (or I could call if that would help).</a:t>
            </a:r>
          </a:p>
          <a:p>
            <a:r>
              <a:rPr lang="en-US" dirty="0"/>
              <a:t> </a:t>
            </a:r>
          </a:p>
          <a:p>
            <a:r>
              <a:rPr lang="en-US" dirty="0"/>
              <a:t>Best wishes</a:t>
            </a:r>
          </a:p>
          <a:p>
            <a:r>
              <a:rPr lang="en-US" dirty="0"/>
              <a:t> </a:t>
            </a:r>
          </a:p>
          <a:p>
            <a:r>
              <a:rPr lang="en-US" dirty="0"/>
              <a:t>John</a:t>
            </a:r>
          </a:p>
          <a:p>
            <a:r>
              <a:rPr lang="en-US" dirty="0"/>
              <a:t> </a:t>
            </a:r>
          </a:p>
          <a:p>
            <a:r>
              <a:rPr lang="en-US" dirty="0"/>
              <a:t>At 09:13 AM 12/11/2010, you wrote:</a:t>
            </a:r>
          </a:p>
          <a:p>
            <a:r>
              <a:rPr lang="en-US" dirty="0"/>
              <a:t>&gt;Yes, it does have recharge and both are log-scaled.</a:t>
            </a:r>
          </a:p>
          <a:p>
            <a:r>
              <a:rPr lang="en-US" dirty="0"/>
              <a:t>&gt; </a:t>
            </a:r>
          </a:p>
          <a:p>
            <a:r>
              <a:rPr lang="en-US" dirty="0"/>
              <a:t>&gt;But this doesn't answer my original question. To me, whether or not a </a:t>
            </a:r>
          </a:p>
          <a:p>
            <a:r>
              <a:rPr lang="en-US" dirty="0"/>
              <a:t>&gt;model is unique should be a function of the final optimal parameter </a:t>
            </a:r>
          </a:p>
          <a:p>
            <a:r>
              <a:rPr lang="en-US" dirty="0"/>
              <a:t>&gt;values (and field observations), not the mechanism one uses to perturb </a:t>
            </a:r>
          </a:p>
          <a:p>
            <a:r>
              <a:rPr lang="en-US" dirty="0"/>
              <a:t>&gt;those values on the way to achieving a solution.</a:t>
            </a:r>
          </a:p>
          <a:p>
            <a:r>
              <a:rPr lang="en-US" dirty="0"/>
              <a:t>&gt;What am I missing?</a:t>
            </a:r>
          </a:p>
          <a:p>
            <a:r>
              <a:rPr lang="en-US" dirty="0"/>
              <a:t>&gt; </a:t>
            </a:r>
          </a:p>
          <a:p>
            <a:r>
              <a:rPr lang="en-US" dirty="0"/>
              <a:t>&gt;Norm</a:t>
            </a:r>
          </a:p>
          <a:p>
            <a:r>
              <a:rPr lang="en-US" dirty="0"/>
              <a:t>&gt; </a:t>
            </a:r>
          </a:p>
          <a:p>
            <a:r>
              <a:rPr lang="en-US" dirty="0"/>
              <a:t>&gt;-----Original Message-----</a:t>
            </a:r>
          </a:p>
          <a:p>
            <a:r>
              <a:rPr lang="en-US" dirty="0"/>
              <a:t>&gt;From: John Doherty </a:t>
            </a:r>
            <a:r>
              <a:rPr lang="en-US" u="sng" dirty="0">
                <a:hlinkClick r:id="rId3"/>
              </a:rPr>
              <a:t>[mailto:johndoherty@ozemail.com.au]</a:t>
            </a:r>
            <a:endParaRPr lang="en-US" dirty="0"/>
          </a:p>
          <a:p>
            <a:r>
              <a:rPr lang="en-US" dirty="0"/>
              <a:t>&gt;Sent: Monday, November 08, 2010 3:50 PM</a:t>
            </a:r>
          </a:p>
          <a:p>
            <a:r>
              <a:rPr lang="en-US" dirty="0"/>
              <a:t>&gt;To: Norm Jones</a:t>
            </a:r>
          </a:p>
          <a:p>
            <a:r>
              <a:rPr lang="en-US" dirty="0"/>
              <a:t>&gt;Subject: RE: </a:t>
            </a:r>
            <a:r>
              <a:rPr lang="en-US" dirty="0" err="1"/>
              <a:t>Eigenvalue</a:t>
            </a:r>
            <a:r>
              <a:rPr lang="en-US" dirty="0"/>
              <a:t> question</a:t>
            </a:r>
          </a:p>
          <a:p>
            <a:r>
              <a:rPr lang="en-US" dirty="0"/>
              <a:t>&gt; </a:t>
            </a:r>
          </a:p>
          <a:p>
            <a:r>
              <a:rPr lang="en-US" dirty="0"/>
              <a:t>&gt;Actually I'm not surprised by that Norm. I'll bet that recharge is on </a:t>
            </a:r>
          </a:p>
          <a:p>
            <a:r>
              <a:rPr lang="en-US" dirty="0"/>
              <a:t>&gt;of the parameters. It is a small number and hence is super-sensitive.</a:t>
            </a:r>
          </a:p>
          <a:p>
            <a:r>
              <a:rPr lang="en-US" dirty="0"/>
              <a:t>&gt;This super sensitivity can distort the numerical solution procedure of </a:t>
            </a:r>
          </a:p>
          <a:p>
            <a:r>
              <a:rPr lang="en-US" dirty="0"/>
              <a:t>&gt;the inverse problem - kind of artificially. So, one again - if in doubt </a:t>
            </a:r>
          </a:p>
          <a:p>
            <a:r>
              <a:rPr lang="en-US" dirty="0"/>
              <a:t>&gt;- log transform. Or scale parameters like recharge (using the SCALE </a:t>
            </a:r>
          </a:p>
          <a:p>
            <a:r>
              <a:rPr lang="en-US" dirty="0"/>
              <a:t>&gt;thing in the "parameter data" section) so that its sensitivity is about </a:t>
            </a:r>
          </a:p>
          <a:p>
            <a:r>
              <a:rPr lang="en-US" dirty="0"/>
              <a:t>&gt;the same as that of the other parameters. This can preserve what is </a:t>
            </a:r>
          </a:p>
          <a:p>
            <a:r>
              <a:rPr lang="en-US" dirty="0"/>
              <a:t>&gt;normally a pretty linear relationship between model outputs and </a:t>
            </a:r>
          </a:p>
          <a:p>
            <a:r>
              <a:rPr lang="en-US" dirty="0"/>
              <a:t>&gt;recharge.</a:t>
            </a:r>
          </a:p>
          <a:p>
            <a:r>
              <a:rPr lang="en-US" dirty="0"/>
              <a:t>&gt; </a:t>
            </a:r>
          </a:p>
          <a:p>
            <a:r>
              <a:rPr lang="en-US" dirty="0"/>
              <a:t>&gt;Keep asking questions by all means. Send me the files if you would like </a:t>
            </a:r>
          </a:p>
          <a:p>
            <a:r>
              <a:rPr lang="en-US" dirty="0"/>
              <a:t>&gt;a more context-specific explanation.</a:t>
            </a:r>
          </a:p>
          <a:p>
            <a:r>
              <a:rPr lang="en-US" dirty="0"/>
              <a:t>&gt; </a:t>
            </a:r>
          </a:p>
          <a:p>
            <a:r>
              <a:rPr lang="en-US" dirty="0"/>
              <a:t>&gt;Good luck</a:t>
            </a:r>
          </a:p>
          <a:p>
            <a:r>
              <a:rPr lang="en-US" dirty="0"/>
              <a:t>&gt; </a:t>
            </a:r>
          </a:p>
          <a:p>
            <a:r>
              <a:rPr lang="en-US" dirty="0"/>
              <a:t>&gt;John</a:t>
            </a:r>
          </a:p>
          <a:p>
            <a:r>
              <a:rPr lang="en-US" dirty="0"/>
              <a:t>&gt; </a:t>
            </a:r>
          </a:p>
          <a:p>
            <a:r>
              <a:rPr lang="en-US" dirty="0"/>
              <a:t>&gt; </a:t>
            </a:r>
          </a:p>
          <a:p>
            <a:r>
              <a:rPr lang="en-US" dirty="0"/>
              <a:t>&gt;At 08:45 AM 9/11/2010, you wrote:</a:t>
            </a:r>
          </a:p>
          <a:p>
            <a:r>
              <a:rPr lang="en-US" dirty="0"/>
              <a:t>&gt; &gt;I am teaching a groundwater modeling class and I am grading my second </a:t>
            </a:r>
          </a:p>
          <a:p>
            <a:r>
              <a:rPr lang="en-US" dirty="0"/>
              <a:t>&gt; &gt;midterm. I have a simple model that I asked them to convert from </a:t>
            </a:r>
          </a:p>
          <a:p>
            <a:r>
              <a:rPr lang="en-US" dirty="0"/>
              <a:t>&gt; &gt;forward to inverse mode and then comment on the model uniqueness by </a:t>
            </a:r>
          </a:p>
          <a:p>
            <a:r>
              <a:rPr lang="en-US" dirty="0"/>
              <a:t>&gt; &gt;looking at the </a:t>
            </a:r>
            <a:r>
              <a:rPr lang="en-US" dirty="0" err="1"/>
              <a:t>eigenvalues</a:t>
            </a:r>
            <a:r>
              <a:rPr lang="en-US" dirty="0"/>
              <a:t>. I did not tell them to log-transform but </a:t>
            </a:r>
          </a:p>
          <a:p>
            <a:r>
              <a:rPr lang="en-US" dirty="0"/>
              <a:t>&gt; &gt;about half of the class did. If you log-transform, the ratio is about </a:t>
            </a:r>
          </a:p>
          <a:p>
            <a:r>
              <a:rPr lang="en-US" dirty="0"/>
              <a:t>&gt; &gt;1e5. If you don't log-transform, the ratio is about 1e11. Nothing </a:t>
            </a:r>
          </a:p>
          <a:p>
            <a:r>
              <a:rPr lang="en-US" dirty="0"/>
              <a:t>&gt; &gt;else changes. I can send you a copy of the model if you are </a:t>
            </a:r>
          </a:p>
          <a:p>
            <a:r>
              <a:rPr lang="en-US" dirty="0"/>
              <a:t>&gt; &gt;interested.</a:t>
            </a:r>
          </a:p>
          <a:p>
            <a:r>
              <a:rPr lang="en-US" dirty="0"/>
              <a:t>&gt; &gt;</a:t>
            </a:r>
          </a:p>
          <a:p>
            <a:r>
              <a:rPr lang="en-US" dirty="0"/>
              <a:t>&gt; &gt;Norm</a:t>
            </a:r>
          </a:p>
          <a:p>
            <a:r>
              <a:rPr lang="en-US" dirty="0"/>
              <a:t>&gt; &gt;</a:t>
            </a:r>
          </a:p>
          <a:p>
            <a:r>
              <a:rPr lang="en-US" dirty="0"/>
              <a:t>&gt; &gt;-----Original Message-----</a:t>
            </a:r>
          </a:p>
          <a:p>
            <a:r>
              <a:rPr lang="en-US" dirty="0"/>
              <a:t>&gt; &gt;From: John Doherty </a:t>
            </a:r>
            <a:r>
              <a:rPr lang="en-US" u="sng" dirty="0">
                <a:hlinkClick r:id="rId3"/>
              </a:rPr>
              <a:t>[mailto:johndoherty@ozemail.com.au]</a:t>
            </a:r>
            <a:endParaRPr lang="en-US" dirty="0"/>
          </a:p>
          <a:p>
            <a:r>
              <a:rPr lang="en-US" dirty="0"/>
              <a:t>&gt; &gt;Sent: Monday, November 08, 2010 3:20 PM</a:t>
            </a:r>
          </a:p>
          <a:p>
            <a:r>
              <a:rPr lang="en-US" dirty="0"/>
              <a:t>&gt; &gt;To: Norm Jones</a:t>
            </a:r>
          </a:p>
          <a:p>
            <a:r>
              <a:rPr lang="en-US" dirty="0"/>
              <a:t>&gt; &gt;Subject: Re: </a:t>
            </a:r>
            <a:r>
              <a:rPr lang="en-US" dirty="0" err="1"/>
              <a:t>Eigenvalue</a:t>
            </a:r>
            <a:r>
              <a:rPr lang="en-US" dirty="0"/>
              <a:t> question</a:t>
            </a:r>
          </a:p>
          <a:p>
            <a:r>
              <a:rPr lang="en-US" dirty="0"/>
              <a:t>&gt; &gt;</a:t>
            </a:r>
          </a:p>
          <a:p>
            <a:r>
              <a:rPr lang="en-US" dirty="0"/>
              <a:t>&gt; &gt;Hello Norm</a:t>
            </a:r>
          </a:p>
          <a:p>
            <a:r>
              <a:rPr lang="en-US" dirty="0"/>
              <a:t>&gt; &gt;</a:t>
            </a:r>
          </a:p>
          <a:p>
            <a:r>
              <a:rPr lang="en-US" dirty="0"/>
              <a:t>&gt; &gt;Actually I don't think it really depends on whether the parameters </a:t>
            </a:r>
          </a:p>
          <a:p>
            <a:r>
              <a:rPr lang="en-US" dirty="0"/>
              <a:t>&gt; &gt;are log-transformed or not. If the parameters are log transformed, </a:t>
            </a:r>
          </a:p>
          <a:p>
            <a:r>
              <a:rPr lang="en-US" dirty="0"/>
              <a:t>&gt; &gt;then that is how PEST sees them when it calculates the </a:t>
            </a:r>
            <a:r>
              <a:rPr lang="en-US" dirty="0" err="1"/>
              <a:t>eigenvalues</a:t>
            </a:r>
            <a:r>
              <a:rPr lang="en-US" dirty="0"/>
              <a:t>, </a:t>
            </a:r>
          </a:p>
          <a:p>
            <a:r>
              <a:rPr lang="en-US" dirty="0"/>
              <a:t>&gt; &gt;and that is what matters in the end. At that stage, PEST does not </a:t>
            </a:r>
          </a:p>
          <a:p>
            <a:r>
              <a:rPr lang="en-US" dirty="0"/>
              <a:t>&gt; &gt;care whether they are log-transformed or not.</a:t>
            </a:r>
          </a:p>
          <a:p>
            <a:r>
              <a:rPr lang="en-US" dirty="0"/>
              <a:t>&gt; &gt;</a:t>
            </a:r>
          </a:p>
          <a:p>
            <a:r>
              <a:rPr lang="en-US" dirty="0"/>
              <a:t>&gt; &gt;Actually, here is what I do now. This pretty much works all the time.</a:t>
            </a:r>
          </a:p>
          <a:p>
            <a:r>
              <a:rPr lang="en-US" dirty="0"/>
              <a:t>&gt; &gt;Therefore it does not matter whether a problem is well-posed or ill-posed.</a:t>
            </a:r>
          </a:p>
          <a:p>
            <a:r>
              <a:rPr lang="en-US" dirty="0"/>
              <a:t>&gt; &gt;</a:t>
            </a:r>
          </a:p>
          <a:p>
            <a:r>
              <a:rPr lang="en-US" dirty="0"/>
              <a:t>&gt; &gt;1. I set up a PEST input dataset.</a:t>
            </a:r>
          </a:p>
          <a:p>
            <a:r>
              <a:rPr lang="en-US" dirty="0"/>
              <a:t>&gt; &gt;2. Use the ADDREG1 utility to add </a:t>
            </a:r>
            <a:r>
              <a:rPr lang="en-US" dirty="0" err="1"/>
              <a:t>Tikhonov</a:t>
            </a:r>
            <a:r>
              <a:rPr lang="en-US" dirty="0"/>
              <a:t> </a:t>
            </a:r>
            <a:r>
              <a:rPr lang="en-US" dirty="0" err="1"/>
              <a:t>regularisation</a:t>
            </a:r>
            <a:r>
              <a:rPr lang="en-US" dirty="0"/>
              <a:t>.</a:t>
            </a:r>
          </a:p>
          <a:p>
            <a:r>
              <a:rPr lang="en-US" dirty="0"/>
              <a:t>&gt; &gt;3. Maybe use the PWTADJ1 utility to get inter-group weighting right.</a:t>
            </a:r>
          </a:p>
          <a:p>
            <a:r>
              <a:rPr lang="en-US" dirty="0"/>
              <a:t>&gt; &gt;4. Use truncated </a:t>
            </a:r>
            <a:r>
              <a:rPr lang="en-US" dirty="0" err="1"/>
              <a:t>svd</a:t>
            </a:r>
            <a:r>
              <a:rPr lang="en-US" dirty="0"/>
              <a:t> to solve. I set EIGTHRESH at 5e-7 5. Set RLAMFAC </a:t>
            </a:r>
          </a:p>
          <a:p>
            <a:r>
              <a:rPr lang="en-US" dirty="0"/>
              <a:t>&gt; &gt;to -3 for fast-ranging Marquardt lambda and initial lambda to 10.</a:t>
            </a:r>
          </a:p>
          <a:p>
            <a:r>
              <a:rPr lang="en-US" dirty="0"/>
              <a:t>&gt; &gt;</a:t>
            </a:r>
          </a:p>
          <a:p>
            <a:r>
              <a:rPr lang="en-US" dirty="0"/>
              <a:t>&gt; &gt;If using SVD assist I use as many super parameters as I have </a:t>
            </a:r>
          </a:p>
          <a:p>
            <a:r>
              <a:rPr lang="en-US" dirty="0"/>
              <a:t>&gt; &gt;resources for, and solve for super parameters using </a:t>
            </a:r>
            <a:r>
              <a:rPr lang="en-US" dirty="0" err="1"/>
              <a:t>svd</a:t>
            </a:r>
            <a:r>
              <a:rPr lang="en-US" dirty="0"/>
              <a:t> to keep </a:t>
            </a:r>
          </a:p>
          <a:p>
            <a:r>
              <a:rPr lang="en-US" dirty="0"/>
              <a:t>&gt; &gt;things numerically stable.</a:t>
            </a:r>
          </a:p>
          <a:p>
            <a:r>
              <a:rPr lang="en-US" dirty="0"/>
              <a:t>&gt; &gt;</a:t>
            </a:r>
          </a:p>
          <a:p>
            <a:r>
              <a:rPr lang="en-US" dirty="0"/>
              <a:t>&gt; &gt;This pretty much works all the time.</a:t>
            </a:r>
          </a:p>
          <a:p>
            <a:r>
              <a:rPr lang="en-US" dirty="0"/>
              <a:t>&gt; &gt;</a:t>
            </a:r>
          </a:p>
          <a:p>
            <a:r>
              <a:rPr lang="en-US" dirty="0"/>
              <a:t>&gt; &gt;If in doubt I log-transform parameters, for this helps to equalize </a:t>
            </a:r>
          </a:p>
          <a:p>
            <a:r>
              <a:rPr lang="en-US" dirty="0"/>
              <a:t>&gt; &gt;sensitivities and normalizes parameters </a:t>
            </a:r>
            <a:r>
              <a:rPr lang="en-US" dirty="0" err="1"/>
              <a:t>wrt</a:t>
            </a:r>
            <a:r>
              <a:rPr lang="en-US" dirty="0"/>
              <a:t> their innate variability </a:t>
            </a:r>
          </a:p>
          <a:p>
            <a:r>
              <a:rPr lang="en-US" dirty="0"/>
              <a:t>&gt; &gt;(which helps the </a:t>
            </a:r>
            <a:r>
              <a:rPr lang="en-US" dirty="0" err="1"/>
              <a:t>svd</a:t>
            </a:r>
            <a:r>
              <a:rPr lang="en-US" dirty="0"/>
              <a:t> process).</a:t>
            </a:r>
          </a:p>
          <a:p>
            <a:r>
              <a:rPr lang="en-US" dirty="0"/>
              <a:t>&gt; &gt;</a:t>
            </a:r>
          </a:p>
          <a:p>
            <a:r>
              <a:rPr lang="en-US" dirty="0"/>
              <a:t>&gt; &gt;Best wishes</a:t>
            </a:r>
          </a:p>
          <a:p>
            <a:r>
              <a:rPr lang="en-US" dirty="0"/>
              <a:t>&gt; &gt;</a:t>
            </a:r>
          </a:p>
          <a:p>
            <a:r>
              <a:rPr lang="en-US" dirty="0"/>
              <a:t>&gt; &gt;John</a:t>
            </a:r>
          </a:p>
          <a:p>
            <a:r>
              <a:rPr lang="en-US" dirty="0"/>
              <a:t>&gt; &gt;</a:t>
            </a:r>
          </a:p>
          <a:p>
            <a:r>
              <a:rPr lang="en-US" dirty="0"/>
              <a:t>&gt; &gt;</a:t>
            </a:r>
          </a:p>
          <a:p>
            <a:r>
              <a:rPr lang="en-US" dirty="0"/>
              <a:t>&gt; &gt;</a:t>
            </a:r>
          </a:p>
          <a:p>
            <a:r>
              <a:rPr lang="en-US" dirty="0"/>
              <a:t>&gt; &gt;</a:t>
            </a:r>
          </a:p>
          <a:p>
            <a:r>
              <a:rPr lang="en-US" dirty="0"/>
              <a:t>&gt; &gt;At 06:57 AM 9/11/2010, you wrote:</a:t>
            </a:r>
          </a:p>
          <a:p>
            <a:r>
              <a:rPr lang="en-US" dirty="0"/>
              <a:t>&gt; &gt; &gt;Hey John,</a:t>
            </a:r>
          </a:p>
          <a:p>
            <a:r>
              <a:rPr lang="en-US" dirty="0"/>
              <a:t>&gt; &gt; &gt;</a:t>
            </a:r>
          </a:p>
          <a:p>
            <a:r>
              <a:rPr lang="en-US" dirty="0"/>
              <a:t>&gt; &gt; &gt;Long time, no see. I hope all is well with you.</a:t>
            </a:r>
          </a:p>
          <a:p>
            <a:r>
              <a:rPr lang="en-US" dirty="0"/>
              <a:t>&gt; &gt; &gt;</a:t>
            </a:r>
          </a:p>
          <a:p>
            <a:r>
              <a:rPr lang="en-US" dirty="0"/>
              <a:t>&gt; &gt; &gt;I have a question for you. You once told me that one can look at </a:t>
            </a:r>
          </a:p>
          <a:p>
            <a:r>
              <a:rPr lang="en-US" dirty="0"/>
              <a:t>&gt; &gt; &gt;the ratio between the max and min </a:t>
            </a:r>
            <a:r>
              <a:rPr lang="en-US" dirty="0" err="1"/>
              <a:t>eigenvalue</a:t>
            </a:r>
            <a:r>
              <a:rPr lang="en-US" dirty="0"/>
              <a:t> in the *.mtt file to </a:t>
            </a:r>
          </a:p>
          <a:p>
            <a:r>
              <a:rPr lang="en-US" dirty="0"/>
              <a:t>&gt; &gt; &gt;check on model non-uniqueness. If the ratio is less than about 1e8, </a:t>
            </a:r>
          </a:p>
          <a:p>
            <a:r>
              <a:rPr lang="en-US" dirty="0"/>
              <a:t>&gt; &gt; &gt;the model should be unique. However, the ratio will depend on </a:t>
            </a:r>
          </a:p>
          <a:p>
            <a:r>
              <a:rPr lang="en-US" dirty="0"/>
              <a:t>&gt; &gt; &gt;whether or not one is doing a log transform of the parameters. I </a:t>
            </a:r>
          </a:p>
          <a:p>
            <a:r>
              <a:rPr lang="en-US" dirty="0"/>
              <a:t>&gt; &gt; &gt;assume your rule of thumb is for non-log-transformed parameters. </a:t>
            </a:r>
          </a:p>
          <a:p>
            <a:r>
              <a:rPr lang="en-US" dirty="0"/>
              <a:t>&gt; &gt; &gt;What should one do with log-transformed parameters?</a:t>
            </a:r>
          </a:p>
          <a:p>
            <a:r>
              <a:rPr lang="en-US" dirty="0"/>
              <a:t>&gt; &gt; &gt;</a:t>
            </a:r>
          </a:p>
          <a:p>
            <a:r>
              <a:rPr lang="en-US" dirty="0"/>
              <a:t>&gt; &gt; &gt;Norm</a:t>
            </a:r>
          </a:p>
          <a:p>
            <a:r>
              <a:rPr lang="en-US" dirty="0"/>
              <a:t>&gt; &gt;</a:t>
            </a:r>
          </a:p>
          <a:p>
            <a:r>
              <a:rPr lang="en-US" dirty="0"/>
              <a:t>&gt; &gt;</a:t>
            </a:r>
          </a:p>
          <a:p>
            <a:r>
              <a:rPr lang="en-US" dirty="0"/>
              <a:t>&gt; &gt;Watermark Numerical Computing</a:t>
            </a:r>
          </a:p>
          <a:p>
            <a:r>
              <a:rPr lang="en-US" dirty="0"/>
              <a:t>&gt; &gt;336 </a:t>
            </a:r>
            <a:r>
              <a:rPr lang="en-US" dirty="0" err="1"/>
              <a:t>Cliveden</a:t>
            </a:r>
            <a:r>
              <a:rPr lang="en-US" dirty="0"/>
              <a:t> Avenue</a:t>
            </a:r>
          </a:p>
          <a:p>
            <a:r>
              <a:rPr lang="en-US" dirty="0"/>
              <a:t>&gt; &gt;</a:t>
            </a:r>
            <a:r>
              <a:rPr lang="en-US" dirty="0" err="1"/>
              <a:t>Corinda</a:t>
            </a:r>
            <a:r>
              <a:rPr lang="en-US" dirty="0"/>
              <a:t>  4075</a:t>
            </a:r>
          </a:p>
          <a:p>
            <a:r>
              <a:rPr lang="en-US" dirty="0"/>
              <a:t>&gt; &gt;Australia</a:t>
            </a:r>
          </a:p>
          <a:p>
            <a:r>
              <a:rPr lang="en-US" dirty="0"/>
              <a:t>&gt; &gt;</a:t>
            </a:r>
          </a:p>
          <a:p>
            <a:r>
              <a:rPr lang="en-US" dirty="0"/>
              <a:t>&gt; &gt;Phone: +61 7 3379 1664</a:t>
            </a:r>
          </a:p>
          <a:p>
            <a:r>
              <a:rPr lang="en-US" dirty="0"/>
              <a:t> </a:t>
            </a:r>
          </a:p>
          <a:p>
            <a:endParaRPr lang="en-US" dirty="0"/>
          </a:p>
        </p:txBody>
      </p:sp>
    </p:spTree>
    <p:extLst>
      <p:ext uri="{BB962C8B-B14F-4D97-AF65-F5344CB8AC3E}">
        <p14:creationId xmlns:p14="http://schemas.microsoft.com/office/powerpoint/2010/main" val="661866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FE4CC6-8D00-4790-AD64-D2D6D232783E}" type="slidenum">
              <a:rPr lang="en-US"/>
              <a:pPr/>
              <a:t>3</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9320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159A2-790E-49D0-9781-FD1907665B57}" type="slidenum">
              <a:rPr lang="en-US"/>
              <a:pPr/>
              <a:t>4</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452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539A60-9101-40BD-ABBF-8FEEB9B23C7E}" type="slidenum">
              <a:rPr lang="en-US" smtClean="0"/>
              <a:pPr/>
              <a:t>5</a:t>
            </a:fld>
            <a:endParaRPr lang="en-US"/>
          </a:p>
        </p:txBody>
      </p:sp>
    </p:spTree>
    <p:extLst>
      <p:ext uri="{BB962C8B-B14F-4D97-AF65-F5344CB8AC3E}">
        <p14:creationId xmlns:p14="http://schemas.microsoft.com/office/powerpoint/2010/main" val="362953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8060FC-116E-4756-8738-FB9892EF4C52}" type="slidenum">
              <a:rPr lang="en-US"/>
              <a:pPr/>
              <a:t>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2150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D86E77-CEB5-4BCA-B05C-5ED5B7F747DB}" type="slidenum">
              <a:rPr lang="en-US"/>
              <a:pPr/>
              <a:t>7</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70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miter lim="800000"/>
            <a:headEnd/>
            <a:tailEnd/>
          </a:ln>
        </p:spPr>
        <p:txBody>
          <a:bodyPr/>
          <a:lstStyle/>
          <a:p>
            <a:fld id="{1BCEA1FE-7BDB-4D76-9F6D-63A1ECBF2212}" type="slidenum">
              <a:rPr lang="en-US" smtClean="0"/>
              <a:pPr/>
              <a:t>8</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61312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8253A-BA9C-4973-BDFB-A94434C73147}" type="slidenum">
              <a:rPr lang="en-US"/>
              <a:pPr/>
              <a:t>9</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101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kumimoji="0" lang="en-US"/>
              <a:t>Copyright © 2005 -  Norman L. Jones</a:t>
            </a:r>
          </a:p>
        </p:txBody>
      </p:sp>
      <p:sp>
        <p:nvSpPr>
          <p:cNvPr id="6" name="Slide Number Placeholder 5"/>
          <p:cNvSpPr>
            <a:spLocks noGrp="1"/>
          </p:cNvSpPr>
          <p:nvPr>
            <p:ph type="sldNum" sz="quarter" idx="12"/>
          </p:nvPr>
        </p:nvSpPr>
        <p:spPr/>
        <p:txBody>
          <a:bodyPr/>
          <a:lstStyle/>
          <a:p>
            <a:fld id="{46D690A6-3868-4CFD-A955-A3F27E07D6F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2005 -  Norman L. Jones</a:t>
            </a:r>
          </a:p>
        </p:txBody>
      </p:sp>
      <p:sp>
        <p:nvSpPr>
          <p:cNvPr id="6" name="Slide Number Placeholder 5"/>
          <p:cNvSpPr>
            <a:spLocks noGrp="1"/>
          </p:cNvSpPr>
          <p:nvPr>
            <p:ph type="sldNum" sz="quarter" idx="12"/>
          </p:nvPr>
        </p:nvSpPr>
        <p:spPr/>
        <p:txBody>
          <a:bodyPr/>
          <a:lstStyle/>
          <a:p>
            <a:fld id="{652E5196-4027-4A23-9317-557EF7417E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Copyright © 2005 -  Norman L. Jones</a:t>
            </a:r>
          </a:p>
        </p:txBody>
      </p:sp>
      <p:sp>
        <p:nvSpPr>
          <p:cNvPr id="6" name="Slide Number Placeholder 5"/>
          <p:cNvSpPr>
            <a:spLocks noGrp="1"/>
          </p:cNvSpPr>
          <p:nvPr>
            <p:ph type="sldNum" sz="quarter" idx="12"/>
          </p:nvPr>
        </p:nvSpPr>
        <p:spPr/>
        <p:txBody>
          <a:bodyPr/>
          <a:lstStyle/>
          <a:p>
            <a:fld id="{97DC3F10-1A7E-4778-8AEA-61983B68FA2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7620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30200" y="6248400"/>
            <a:ext cx="1897063"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553200"/>
            <a:ext cx="2844800" cy="304800"/>
          </a:xfrm>
        </p:spPr>
        <p:txBody>
          <a:bodyPr/>
          <a:lstStyle>
            <a:lvl1pPr>
              <a:defRPr/>
            </a:lvl1pPr>
          </a:lstStyle>
          <a:p>
            <a:r>
              <a:rPr lang="en-US"/>
              <a:t>Copyright © 2005 -  Norman L. Jones</a:t>
            </a:r>
          </a:p>
        </p:txBody>
      </p:sp>
      <p:sp>
        <p:nvSpPr>
          <p:cNvPr id="7" name="Slide Number Placeholder 6"/>
          <p:cNvSpPr>
            <a:spLocks noGrp="1"/>
          </p:cNvSpPr>
          <p:nvPr>
            <p:ph type="sldNum" sz="quarter" idx="12"/>
          </p:nvPr>
        </p:nvSpPr>
        <p:spPr>
          <a:xfrm>
            <a:off x="6865938" y="6248400"/>
            <a:ext cx="1897062" cy="457200"/>
          </a:xfrm>
        </p:spPr>
        <p:txBody>
          <a:bodyPr/>
          <a:lstStyle>
            <a:lvl1pPr>
              <a:defRPr/>
            </a:lvl1pPr>
          </a:lstStyle>
          <a:p>
            <a:fld id="{B4F806FF-44CB-49A2-AFB6-0CDD673CC4A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2005 -  Norman L. Jones</a:t>
            </a:r>
          </a:p>
        </p:txBody>
      </p:sp>
      <p:sp>
        <p:nvSpPr>
          <p:cNvPr id="6" name="Slide Number Placeholder 5"/>
          <p:cNvSpPr>
            <a:spLocks noGrp="1"/>
          </p:cNvSpPr>
          <p:nvPr>
            <p:ph type="sldNum" sz="quarter" idx="12"/>
          </p:nvPr>
        </p:nvSpPr>
        <p:spPr/>
        <p:txBody>
          <a:bodyPr/>
          <a:lstStyle/>
          <a:p>
            <a:fld id="{15F15350-F9E1-4243-B3A3-0475C5BCEA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2005 -  Norman L. Jones</a:t>
            </a:r>
          </a:p>
        </p:txBody>
      </p:sp>
      <p:sp>
        <p:nvSpPr>
          <p:cNvPr id="6" name="Slide Number Placeholder 5"/>
          <p:cNvSpPr>
            <a:spLocks noGrp="1"/>
          </p:cNvSpPr>
          <p:nvPr>
            <p:ph type="sldNum" sz="quarter" idx="12"/>
          </p:nvPr>
        </p:nvSpPr>
        <p:spPr/>
        <p:txBody>
          <a:bodyPr/>
          <a:lstStyle/>
          <a:p>
            <a:fld id="{D1A56951-FFE2-4534-ACF1-FC9A4DDCD3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2005 -  Norman L. Jones</a:t>
            </a:r>
          </a:p>
        </p:txBody>
      </p:sp>
      <p:sp>
        <p:nvSpPr>
          <p:cNvPr id="7" name="Slide Number Placeholder 6"/>
          <p:cNvSpPr>
            <a:spLocks noGrp="1"/>
          </p:cNvSpPr>
          <p:nvPr>
            <p:ph type="sldNum" sz="quarter" idx="12"/>
          </p:nvPr>
        </p:nvSpPr>
        <p:spPr/>
        <p:txBody>
          <a:bodyPr/>
          <a:lstStyle/>
          <a:p>
            <a:fld id="{3818DE14-8E9D-4DB7-837A-AF86D682A7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2005 -  Norman L. Jones</a:t>
            </a:r>
          </a:p>
        </p:txBody>
      </p:sp>
      <p:sp>
        <p:nvSpPr>
          <p:cNvPr id="9" name="Slide Number Placeholder 8"/>
          <p:cNvSpPr>
            <a:spLocks noGrp="1"/>
          </p:cNvSpPr>
          <p:nvPr>
            <p:ph type="sldNum" sz="quarter" idx="12"/>
          </p:nvPr>
        </p:nvSpPr>
        <p:spPr/>
        <p:txBody>
          <a:bodyPr/>
          <a:lstStyle/>
          <a:p>
            <a:fld id="{AE5275EC-8ED9-47C5-B9AF-70E9CEA8D2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2005 -  Norman L. Jones</a:t>
            </a:r>
          </a:p>
        </p:txBody>
      </p:sp>
      <p:sp>
        <p:nvSpPr>
          <p:cNvPr id="5" name="Slide Number Placeholder 4"/>
          <p:cNvSpPr>
            <a:spLocks noGrp="1"/>
          </p:cNvSpPr>
          <p:nvPr>
            <p:ph type="sldNum" sz="quarter" idx="12"/>
          </p:nvPr>
        </p:nvSpPr>
        <p:spPr/>
        <p:txBody>
          <a:bodyPr/>
          <a:lstStyle/>
          <a:p>
            <a:fld id="{205261A7-D5E8-4DAA-8AF1-5E85191048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2005 -  Norman L. Jones</a:t>
            </a:r>
          </a:p>
        </p:txBody>
      </p:sp>
      <p:sp>
        <p:nvSpPr>
          <p:cNvPr id="4" name="Slide Number Placeholder 3"/>
          <p:cNvSpPr>
            <a:spLocks noGrp="1"/>
          </p:cNvSpPr>
          <p:nvPr>
            <p:ph type="sldNum" sz="quarter" idx="12"/>
          </p:nvPr>
        </p:nvSpPr>
        <p:spPr/>
        <p:txBody>
          <a:bodyPr/>
          <a:lstStyle/>
          <a:p>
            <a:fld id="{C560411C-D4A5-4258-9A60-0AA23145C5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2005 -  Norman L. Jones</a:t>
            </a:r>
          </a:p>
        </p:txBody>
      </p:sp>
      <p:sp>
        <p:nvSpPr>
          <p:cNvPr id="7" name="Slide Number Placeholder 6"/>
          <p:cNvSpPr>
            <a:spLocks noGrp="1"/>
          </p:cNvSpPr>
          <p:nvPr>
            <p:ph type="sldNum" sz="quarter" idx="12"/>
          </p:nvPr>
        </p:nvSpPr>
        <p:spPr/>
        <p:txBody>
          <a:bodyPr/>
          <a:lstStyle/>
          <a:p>
            <a:fld id="{96050192-4FD5-4F41-A114-E5099F2CA23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Copyright © 2005 -  Norman L. Jones</a:t>
            </a:r>
          </a:p>
        </p:txBody>
      </p:sp>
      <p:sp>
        <p:nvSpPr>
          <p:cNvPr id="7" name="Slide Number Placeholder 6"/>
          <p:cNvSpPr>
            <a:spLocks noGrp="1"/>
          </p:cNvSpPr>
          <p:nvPr>
            <p:ph type="sldNum" sz="quarter" idx="12"/>
          </p:nvPr>
        </p:nvSpPr>
        <p:spPr>
          <a:xfrm>
            <a:off x="8339328" y="1170432"/>
            <a:ext cx="733864" cy="201168"/>
          </a:xfrm>
        </p:spPr>
        <p:txBody>
          <a:bodyPr/>
          <a:lstStyle/>
          <a:p>
            <a:fld id="{87ED0851-BC12-4D08-A315-242ACB87B7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a:t>Copyright © 2005 -  Norman L. Jones</a:t>
            </a: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2B789C7-6508-4C4F-B014-F3E4E1B744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800" dirty="0"/>
              <a:t>Automated Parameter Estimation</a:t>
            </a:r>
          </a:p>
        </p:txBody>
      </p:sp>
      <p:sp>
        <p:nvSpPr>
          <p:cNvPr id="2051" name="Rectangle 3"/>
          <p:cNvSpPr>
            <a:spLocks noGrp="1" noChangeArrowheads="1"/>
          </p:cNvSpPr>
          <p:nvPr>
            <p:ph type="subTitle" idx="1"/>
          </p:nvPr>
        </p:nvSpPr>
        <p:spPr/>
        <p:txBody>
          <a:bodyPr/>
          <a:lstStyle/>
          <a:p>
            <a:r>
              <a:rPr lang="en-US" dirty="0"/>
              <a:t>CE 547 – BRIGHAM YOUNG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Zonation</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1083747" y="1905000"/>
            <a:ext cx="3124200" cy="4362493"/>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5046147" y="1828800"/>
            <a:ext cx="3183453" cy="4467224"/>
          </a:xfrm>
          <a:prstGeom prst="rect">
            <a:avLst/>
          </a:prstGeom>
          <a:noFill/>
          <a:ln w="9525">
            <a:noFill/>
            <a:miter lim="800000"/>
            <a:headEnd/>
            <a:tailEnd/>
          </a:ln>
        </p:spPr>
      </p:pic>
      <p:sp>
        <p:nvSpPr>
          <p:cNvPr id="8" name="TextBox 7"/>
          <p:cNvSpPr txBox="1"/>
          <p:nvPr/>
        </p:nvSpPr>
        <p:spPr>
          <a:xfrm>
            <a:off x="474147" y="5334000"/>
            <a:ext cx="1447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Recharge Zones</a:t>
            </a:r>
          </a:p>
        </p:txBody>
      </p:sp>
      <p:sp>
        <p:nvSpPr>
          <p:cNvPr id="9" name="TextBox 8"/>
          <p:cNvSpPr txBox="1"/>
          <p:nvPr/>
        </p:nvSpPr>
        <p:spPr>
          <a:xfrm>
            <a:off x="4817547" y="5410200"/>
            <a:ext cx="11430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K</a:t>
            </a:r>
          </a:p>
          <a:p>
            <a:pPr algn="ctr"/>
            <a:r>
              <a:rPr lang="en-US" dirty="0"/>
              <a:t>Zones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Multiplier Arrays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04" y="2133600"/>
            <a:ext cx="30194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104" y="2171700"/>
            <a:ext cx="30003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85304" y="2960210"/>
            <a:ext cx="1031051" cy="461665"/>
          </a:xfrm>
          <a:prstGeom prst="rect">
            <a:avLst/>
          </a:prstGeom>
          <a:noFill/>
        </p:spPr>
        <p:txBody>
          <a:bodyPr wrap="none" rtlCol="0">
            <a:spAutoFit/>
          </a:bodyPr>
          <a:lstStyle/>
          <a:p>
            <a:r>
              <a:rPr lang="en-US" dirty="0">
                <a:latin typeface="Arial" pitchFamily="34" charset="0"/>
                <a:cs typeface="Arial" pitchFamily="34" charset="0"/>
              </a:rPr>
              <a:t>x </a:t>
            </a:r>
            <a:r>
              <a:rPr lang="en-US" b="1" dirty="0">
                <a:solidFill>
                  <a:srgbClr val="FF0000"/>
                </a:solidFill>
                <a:latin typeface="Arial" pitchFamily="34" charset="0"/>
                <a:cs typeface="Arial" pitchFamily="34" charset="0"/>
              </a:rPr>
              <a:t>20</a:t>
            </a:r>
            <a:r>
              <a:rPr lang="en-US" dirty="0">
                <a:latin typeface="Arial" pitchFamily="34" charset="0"/>
                <a:cs typeface="Arial" pitchFamily="34" charset="0"/>
              </a:rPr>
              <a:t> =</a:t>
            </a:r>
          </a:p>
        </p:txBody>
      </p:sp>
      <p:sp>
        <p:nvSpPr>
          <p:cNvPr id="4" name="Right Arrow 3"/>
          <p:cNvSpPr/>
          <p:nvPr/>
        </p:nvSpPr>
        <p:spPr>
          <a:xfrm rot="16200000">
            <a:off x="4037704" y="3624430"/>
            <a:ext cx="726251" cy="5334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TextBox 4"/>
          <p:cNvSpPr txBox="1"/>
          <p:nvPr/>
        </p:nvSpPr>
        <p:spPr>
          <a:xfrm>
            <a:off x="989704" y="4386431"/>
            <a:ext cx="2209800" cy="400110"/>
          </a:xfrm>
          <a:prstGeom prst="rect">
            <a:avLst/>
          </a:prstGeom>
          <a:noFill/>
        </p:spPr>
        <p:txBody>
          <a:bodyPr wrap="square" rtlCol="0">
            <a:spAutoFit/>
          </a:bodyPr>
          <a:lstStyle/>
          <a:p>
            <a:pPr algn="ctr"/>
            <a:r>
              <a:rPr lang="en-US" sz="2000" dirty="0">
                <a:latin typeface="+mj-lt"/>
              </a:rPr>
              <a:t>Multiplier Array</a:t>
            </a:r>
          </a:p>
        </p:txBody>
      </p:sp>
      <p:sp>
        <p:nvSpPr>
          <p:cNvPr id="9" name="TextBox 8"/>
          <p:cNvSpPr txBox="1"/>
          <p:nvPr/>
        </p:nvSpPr>
        <p:spPr>
          <a:xfrm>
            <a:off x="5728391" y="4386431"/>
            <a:ext cx="2209800" cy="400110"/>
          </a:xfrm>
          <a:prstGeom prst="rect">
            <a:avLst/>
          </a:prstGeom>
          <a:noFill/>
        </p:spPr>
        <p:txBody>
          <a:bodyPr wrap="square" rtlCol="0">
            <a:spAutoFit/>
          </a:bodyPr>
          <a:lstStyle/>
          <a:p>
            <a:pPr algn="ctr"/>
            <a:r>
              <a:rPr lang="en-US" sz="2000" dirty="0">
                <a:latin typeface="+mj-lt"/>
              </a:rPr>
              <a:t>MODFLOW Array</a:t>
            </a:r>
          </a:p>
        </p:txBody>
      </p:sp>
      <p:sp>
        <p:nvSpPr>
          <p:cNvPr id="10" name="TextBox 9"/>
          <p:cNvSpPr txBox="1"/>
          <p:nvPr/>
        </p:nvSpPr>
        <p:spPr>
          <a:xfrm>
            <a:off x="3712789" y="4345193"/>
            <a:ext cx="1440626" cy="400110"/>
          </a:xfrm>
          <a:prstGeom prst="rect">
            <a:avLst/>
          </a:prstGeom>
          <a:noFill/>
        </p:spPr>
        <p:txBody>
          <a:bodyPr wrap="square" rtlCol="0">
            <a:spAutoFit/>
          </a:bodyPr>
          <a:lstStyle/>
          <a:p>
            <a:pPr algn="ctr"/>
            <a:r>
              <a:rPr lang="en-US" sz="2000" dirty="0">
                <a:latin typeface="+mj-lt"/>
              </a:rPr>
              <a:t>Parameter</a:t>
            </a:r>
          </a:p>
        </p:txBody>
      </p:sp>
      <p:sp>
        <p:nvSpPr>
          <p:cNvPr id="6" name="TextBox 5"/>
          <p:cNvSpPr txBox="1"/>
          <p:nvPr/>
        </p:nvSpPr>
        <p:spPr>
          <a:xfrm>
            <a:off x="1251304" y="5181600"/>
            <a:ext cx="636359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latin typeface="+mj-lt"/>
              </a:rPr>
              <a:t>One parameter controls the entire array, but the array is a warped function that is scaled up or down as opposed to a single zone.</a:t>
            </a:r>
          </a:p>
        </p:txBody>
      </p:sp>
    </p:spTree>
    <p:extLst>
      <p:ext uri="{BB962C8B-B14F-4D97-AF65-F5344CB8AC3E}">
        <p14:creationId xmlns:p14="http://schemas.microsoft.com/office/powerpoint/2010/main" val="328452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152400"/>
            <a:ext cx="7772400" cy="1143000"/>
          </a:xfrm>
        </p:spPr>
        <p:txBody>
          <a:bodyPr/>
          <a:lstStyle/>
          <a:p>
            <a:r>
              <a:rPr lang="en-US" dirty="0"/>
              <a:t>Pilot Point Method</a:t>
            </a:r>
          </a:p>
        </p:txBody>
      </p:sp>
      <p:sp>
        <p:nvSpPr>
          <p:cNvPr id="41987" name="Rectangle 3"/>
          <p:cNvSpPr>
            <a:spLocks noGrp="1" noChangeArrowheads="1"/>
          </p:cNvSpPr>
          <p:nvPr>
            <p:ph type="body" sz="half" idx="1"/>
          </p:nvPr>
        </p:nvSpPr>
        <p:spPr>
          <a:xfrm>
            <a:off x="457200" y="1981200"/>
            <a:ext cx="3810000" cy="2819400"/>
          </a:xfrm>
        </p:spPr>
        <p:txBody>
          <a:bodyPr/>
          <a:lstStyle/>
          <a:p>
            <a:r>
              <a:rPr lang="en-US" sz="2800" dirty="0"/>
              <a:t>Used for K and recharge only</a:t>
            </a:r>
          </a:p>
          <a:p>
            <a:r>
              <a:rPr lang="en-US" sz="2800" dirty="0"/>
              <a:t>Arrays are interpolated from values at scatter points</a:t>
            </a:r>
          </a:p>
        </p:txBody>
      </p:sp>
      <p:pic>
        <p:nvPicPr>
          <p:cNvPr id="41988" name="Picture 4" descr="639573422@03072002-15C3"/>
          <p:cNvPicPr>
            <a:picLocks noGrp="1" noChangeAspect="1" noChangeArrowheads="1"/>
          </p:cNvPicPr>
          <p:nvPr>
            <p:ph sz="half" idx="2"/>
          </p:nvPr>
        </p:nvPicPr>
        <p:blipFill>
          <a:blip r:embed="rId3" cstate="print"/>
          <a:srcRect/>
          <a:stretch>
            <a:fillRect/>
          </a:stretch>
        </p:blipFill>
        <p:spPr>
          <a:xfrm>
            <a:off x="4724400" y="1752600"/>
            <a:ext cx="3276600" cy="4912252"/>
          </a:xfrm>
          <a:noFill/>
          <a:ln/>
        </p:spPr>
      </p:pic>
      <p:sp>
        <p:nvSpPr>
          <p:cNvPr id="5" name="TextBox 4"/>
          <p:cNvSpPr txBox="1"/>
          <p:nvPr/>
        </p:nvSpPr>
        <p:spPr>
          <a:xfrm>
            <a:off x="914400" y="5105400"/>
            <a:ext cx="30480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t>We will cover this in more detail in our next lecture.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Key Values</a:t>
            </a:r>
          </a:p>
        </p:txBody>
      </p:sp>
      <p:sp>
        <p:nvSpPr>
          <p:cNvPr id="43011" name="Rectangle 3"/>
          <p:cNvSpPr>
            <a:spLocks noGrp="1" noChangeArrowheads="1"/>
          </p:cNvSpPr>
          <p:nvPr>
            <p:ph idx="1"/>
          </p:nvPr>
        </p:nvSpPr>
        <p:spPr>
          <a:xfrm>
            <a:off x="457200" y="1775191"/>
            <a:ext cx="3962400" cy="2415809"/>
          </a:xfrm>
        </p:spPr>
        <p:txBody>
          <a:bodyPr>
            <a:normAutofit/>
          </a:bodyPr>
          <a:lstStyle/>
          <a:p>
            <a:r>
              <a:rPr lang="en-US" sz="2400" dirty="0"/>
              <a:t>Parameter zones are defined by entering "key values"</a:t>
            </a:r>
          </a:p>
          <a:p>
            <a:r>
              <a:rPr lang="en-US" sz="2400" dirty="0"/>
              <a:t>Use a value that would not be expected in the input file (-900, -800, -700, etc.)</a:t>
            </a:r>
          </a:p>
        </p:txBody>
      </p:sp>
      <p:pic>
        <p:nvPicPr>
          <p:cNvPr id="4" name="Picture 6"/>
          <p:cNvPicPr>
            <a:picLocks noChangeAspect="1" noChangeArrowheads="1"/>
          </p:cNvPicPr>
          <p:nvPr/>
        </p:nvPicPr>
        <p:blipFill>
          <a:blip r:embed="rId3" cstate="print"/>
          <a:srcRect/>
          <a:stretch>
            <a:fillRect/>
          </a:stretch>
        </p:blipFill>
        <p:spPr bwMode="auto">
          <a:xfrm>
            <a:off x="4648200" y="1752600"/>
            <a:ext cx="3495675" cy="471487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85800" y="4558015"/>
            <a:ext cx="3352800" cy="1570038"/>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ctr">
              <a:defRPr/>
            </a:pPr>
            <a:r>
              <a:rPr lang="en-US" dirty="0"/>
              <a:t>These are not input values – they simply mark the locations of parameters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Step 4. Build Parameter List</a:t>
            </a:r>
          </a:p>
        </p:txBody>
      </p:sp>
      <p:pic>
        <p:nvPicPr>
          <p:cNvPr id="5122" name="Picture 2"/>
          <p:cNvPicPr>
            <a:picLocks noChangeAspect="1" noChangeArrowheads="1"/>
          </p:cNvPicPr>
          <p:nvPr/>
        </p:nvPicPr>
        <p:blipFill>
          <a:blip r:embed="rId3" cstate="print"/>
          <a:srcRect/>
          <a:stretch>
            <a:fillRect/>
          </a:stretch>
        </p:blipFill>
        <p:spPr bwMode="auto">
          <a:xfrm>
            <a:off x="381000" y="1981200"/>
            <a:ext cx="8275637" cy="33909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Parameters</a:t>
            </a:r>
          </a:p>
        </p:txBody>
      </p:sp>
      <p:sp>
        <p:nvSpPr>
          <p:cNvPr id="44035" name="Rectangle 3"/>
          <p:cNvSpPr>
            <a:spLocks noGrp="1" noChangeArrowheads="1"/>
          </p:cNvSpPr>
          <p:nvPr>
            <p:ph idx="1"/>
          </p:nvPr>
        </p:nvSpPr>
        <p:spPr>
          <a:xfrm>
            <a:off x="475593" y="2362200"/>
            <a:ext cx="8229600" cy="4114800"/>
          </a:xfrm>
        </p:spPr>
        <p:txBody>
          <a:bodyPr>
            <a:normAutofit fontScale="92500" lnSpcReduction="20000"/>
          </a:bodyPr>
          <a:lstStyle/>
          <a:p>
            <a:r>
              <a:rPr lang="en-US" dirty="0"/>
              <a:t>Forward run</a:t>
            </a:r>
          </a:p>
          <a:p>
            <a:pPr lvl="1"/>
            <a:r>
              <a:rPr lang="en-US" dirty="0"/>
              <a:t>Normal run where heads and flows are computed based on parameter values</a:t>
            </a:r>
          </a:p>
          <a:p>
            <a:pPr lvl="1"/>
            <a:r>
              <a:rPr lang="en-US" dirty="0"/>
              <a:t>Great for manual calibration</a:t>
            </a:r>
          </a:p>
          <a:p>
            <a:r>
              <a:rPr lang="en-US" dirty="0"/>
              <a:t>Inverse run</a:t>
            </a:r>
          </a:p>
          <a:p>
            <a:pPr lvl="1"/>
            <a:r>
              <a:rPr lang="en-US" dirty="0"/>
              <a:t>PEST is used to compute optimal parameter values that minimize residuals</a:t>
            </a:r>
          </a:p>
          <a:p>
            <a:pPr lvl="1"/>
            <a:r>
              <a:rPr lang="en-US" dirty="0"/>
              <a:t>May involve hundreds or thousands of model runs</a:t>
            </a:r>
          </a:p>
          <a:p>
            <a:r>
              <a:rPr lang="en-US" dirty="0"/>
              <a:t>Stochastic simulation</a:t>
            </a:r>
          </a:p>
          <a:p>
            <a:pPr lvl="1"/>
            <a:r>
              <a:rPr lang="en-US" dirty="0"/>
              <a:t>We will cover this layer</a:t>
            </a:r>
          </a:p>
        </p:txBody>
      </p:sp>
      <p:sp>
        <p:nvSpPr>
          <p:cNvPr id="4" name="TextBox 3"/>
          <p:cNvSpPr txBox="1"/>
          <p:nvPr/>
        </p:nvSpPr>
        <p:spPr>
          <a:xfrm>
            <a:off x="457200" y="1676400"/>
            <a:ext cx="8077200" cy="553998"/>
          </a:xfrm>
          <a:prstGeom prst="rect">
            <a:avLst/>
          </a:prstGeom>
          <a:noFill/>
        </p:spPr>
        <p:txBody>
          <a:bodyPr wrap="square" rtlCol="0">
            <a:spAutoFit/>
          </a:bodyPr>
          <a:lstStyle/>
          <a:p>
            <a:r>
              <a:rPr lang="en-US" sz="3000" dirty="0">
                <a:latin typeface="+mn-lt"/>
              </a:rPr>
              <a:t>A parameterized model can be used many ways: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77315" y="1676400"/>
            <a:ext cx="6701986" cy="4191000"/>
          </a:xfrm>
          <a:prstGeom prst="rect">
            <a:avLst/>
          </a:prstGeom>
        </p:spPr>
      </p:pic>
      <p:sp>
        <p:nvSpPr>
          <p:cNvPr id="46082" name="Rectangle 2"/>
          <p:cNvSpPr>
            <a:spLocks noGrp="1" noChangeArrowheads="1"/>
          </p:cNvSpPr>
          <p:nvPr>
            <p:ph type="title"/>
          </p:nvPr>
        </p:nvSpPr>
        <p:spPr/>
        <p:txBody>
          <a:bodyPr/>
          <a:lstStyle/>
          <a:p>
            <a:r>
              <a:rPr lang="en-US" sz="3600" dirty="0"/>
              <a:t>Step 5. Edit PEST options</a:t>
            </a:r>
          </a:p>
        </p:txBody>
      </p:sp>
      <p:sp>
        <p:nvSpPr>
          <p:cNvPr id="8" name="Right Arrow 7"/>
          <p:cNvSpPr/>
          <p:nvPr/>
        </p:nvSpPr>
        <p:spPr>
          <a:xfrm rot="20452341">
            <a:off x="1761359" y="2596554"/>
            <a:ext cx="698276" cy="5334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TextBox 8"/>
          <p:cNvSpPr txBox="1"/>
          <p:nvPr/>
        </p:nvSpPr>
        <p:spPr>
          <a:xfrm>
            <a:off x="228600" y="1981200"/>
            <a:ext cx="1447800"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a:t>Parallel PEST can be used with multi-core machines to reduce processing time.</a:t>
            </a:r>
          </a:p>
        </p:txBody>
      </p:sp>
      <p:sp>
        <p:nvSpPr>
          <p:cNvPr id="10" name="Right Arrow 9"/>
          <p:cNvSpPr/>
          <p:nvPr/>
        </p:nvSpPr>
        <p:spPr>
          <a:xfrm rot="20102676">
            <a:off x="1477216" y="4035803"/>
            <a:ext cx="990600" cy="5334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TextBox 10"/>
          <p:cNvSpPr txBox="1"/>
          <p:nvPr/>
        </p:nvSpPr>
        <p:spPr>
          <a:xfrm>
            <a:off x="241737" y="4687905"/>
            <a:ext cx="1891863" cy="206210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dirty="0"/>
              <a:t>SVD can make inversion process more efficient, especially with large numbers of parameters.</a:t>
            </a:r>
          </a:p>
          <a:p>
            <a:r>
              <a:rPr lang="en-US" sz="1600" dirty="0"/>
              <a:t>(see pilot point slides)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en-US" dirty="0"/>
              <a:t>Step 6. Edit Group Weight Multipliers</a:t>
            </a:r>
          </a:p>
        </p:txBody>
      </p:sp>
      <p:sp>
        <p:nvSpPr>
          <p:cNvPr id="6" name="TextBox 5"/>
          <p:cNvSpPr txBox="1"/>
          <p:nvPr/>
        </p:nvSpPr>
        <p:spPr>
          <a:xfrm>
            <a:off x="533400" y="5029200"/>
            <a:ext cx="40386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This is to ensure that head observations don’t overwhelm flow observations (or vice versa).</a:t>
            </a:r>
          </a:p>
        </p:txBody>
      </p:sp>
      <p:sp>
        <p:nvSpPr>
          <p:cNvPr id="5" name="TextBox 4"/>
          <p:cNvSpPr txBox="1"/>
          <p:nvPr/>
        </p:nvSpPr>
        <p:spPr>
          <a:xfrm>
            <a:off x="4800600" y="5029200"/>
            <a:ext cx="4038600"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a:t>This is typically done after first running PEST and checking the solution to see if the fit is balanced. </a:t>
            </a:r>
          </a:p>
        </p:txBody>
      </p:sp>
      <p:pic>
        <p:nvPicPr>
          <p:cNvPr id="2" name="Picture 1"/>
          <p:cNvPicPr>
            <a:picLocks noChangeAspect="1"/>
          </p:cNvPicPr>
          <p:nvPr/>
        </p:nvPicPr>
        <p:blipFill>
          <a:blip r:embed="rId3"/>
          <a:stretch>
            <a:fillRect/>
          </a:stretch>
        </p:blipFill>
        <p:spPr>
          <a:xfrm>
            <a:off x="1291047" y="1625855"/>
            <a:ext cx="6561905" cy="3180952"/>
          </a:xfrm>
          <a:prstGeom prst="rect">
            <a:avLst/>
          </a:prstGeom>
        </p:spPr>
      </p:pic>
      <p:sp>
        <p:nvSpPr>
          <p:cNvPr id="4" name="TextBox 3">
            <a:extLst>
              <a:ext uri="{FF2B5EF4-FFF2-40B4-BE49-F238E27FC236}">
                <a16:creationId xmlns:a16="http://schemas.microsoft.com/office/drawing/2014/main" id="{C6C59316-7E59-A543-A7C0-C3D8C5BE89D2}"/>
              </a:ext>
            </a:extLst>
          </p:cNvPr>
          <p:cNvSpPr txBox="1"/>
          <p:nvPr/>
        </p:nvSpPr>
        <p:spPr>
          <a:xfrm>
            <a:off x="2494722" y="6243935"/>
            <a:ext cx="4611756" cy="461665"/>
          </a:xfrm>
          <a:prstGeom prst="rect">
            <a:avLst/>
          </a:prstGeom>
          <a:noFill/>
        </p:spPr>
        <p:txBody>
          <a:bodyPr wrap="square">
            <a:spAutoFit/>
          </a:bodyPr>
          <a:lstStyle/>
          <a:p>
            <a:pPr algn="ctr"/>
            <a:r>
              <a:rPr lang="en-US" sz="2400" b="1" dirty="0">
                <a:latin typeface="+mj-lt"/>
              </a:rPr>
              <a:t>Defaults values are usually OK.</a:t>
            </a:r>
            <a:endParaRPr lang="en-US" b="1"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Step 7. Save and Run Model</a:t>
            </a:r>
          </a:p>
        </p:txBody>
      </p:sp>
      <p:pic>
        <p:nvPicPr>
          <p:cNvPr id="8194" name="Picture 2"/>
          <p:cNvPicPr>
            <a:picLocks noChangeAspect="1" noChangeArrowheads="1"/>
          </p:cNvPicPr>
          <p:nvPr/>
        </p:nvPicPr>
        <p:blipFill>
          <a:blip r:embed="rId3" cstate="print"/>
          <a:srcRect/>
          <a:stretch>
            <a:fillRect/>
          </a:stretch>
        </p:blipFill>
        <p:spPr bwMode="auto">
          <a:xfrm>
            <a:off x="990600" y="1600200"/>
            <a:ext cx="7335326" cy="4953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Step 8. View Output/Results</a:t>
            </a:r>
          </a:p>
        </p:txBody>
      </p:sp>
      <p:sp>
        <p:nvSpPr>
          <p:cNvPr id="49155" name="Rectangle 3"/>
          <p:cNvSpPr>
            <a:spLocks noGrp="1" noChangeArrowheads="1"/>
          </p:cNvSpPr>
          <p:nvPr>
            <p:ph idx="1"/>
          </p:nvPr>
        </p:nvSpPr>
        <p:spPr>
          <a:xfrm>
            <a:off x="228600" y="1905000"/>
            <a:ext cx="3810000" cy="4625609"/>
          </a:xfrm>
        </p:spPr>
        <p:txBody>
          <a:bodyPr>
            <a:noAutofit/>
          </a:bodyPr>
          <a:lstStyle/>
          <a:p>
            <a:r>
              <a:rPr lang="en-US" sz="2600" dirty="0"/>
              <a:t>MODFLOW solution corresponds to optimal parameter values</a:t>
            </a:r>
          </a:p>
          <a:p>
            <a:r>
              <a:rPr lang="en-US" sz="2600" dirty="0"/>
              <a:t>Calibration targets/plots are updated</a:t>
            </a:r>
          </a:p>
          <a:p>
            <a:r>
              <a:rPr lang="en-US" sz="2600" dirty="0"/>
              <a:t>Right click on solution folder in data tree to see global error norms</a:t>
            </a:r>
          </a:p>
        </p:txBody>
      </p:sp>
      <p:pic>
        <p:nvPicPr>
          <p:cNvPr id="9219" name="Picture 3"/>
          <p:cNvPicPr>
            <a:picLocks noChangeAspect="1" noChangeArrowheads="1"/>
          </p:cNvPicPr>
          <p:nvPr/>
        </p:nvPicPr>
        <p:blipFill>
          <a:blip r:embed="rId3" cstate="print"/>
          <a:srcRect/>
          <a:stretch>
            <a:fillRect/>
          </a:stretch>
        </p:blipFill>
        <p:spPr bwMode="auto">
          <a:xfrm>
            <a:off x="4267200" y="1676400"/>
            <a:ext cx="4724315" cy="4713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Parameter Estimation Software</a:t>
            </a:r>
          </a:p>
        </p:txBody>
      </p:sp>
      <p:sp>
        <p:nvSpPr>
          <p:cNvPr id="3" name="TextBox 2">
            <a:extLst>
              <a:ext uri="{FF2B5EF4-FFF2-40B4-BE49-F238E27FC236}">
                <a16:creationId xmlns:a16="http://schemas.microsoft.com/office/drawing/2014/main" id="{E158C6E9-EFE2-0F53-FF63-7B9C4C9AD2F8}"/>
              </a:ext>
            </a:extLst>
          </p:cNvPr>
          <p:cNvSpPr txBox="1"/>
          <p:nvPr/>
        </p:nvSpPr>
        <p:spPr>
          <a:xfrm>
            <a:off x="685800" y="1810232"/>
            <a:ext cx="76962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latin typeface="+mj-lt"/>
              </a:rPr>
              <a:t>Optimization algorithm that minimizes residual error by iteratively perturbing selected input parameters</a:t>
            </a:r>
          </a:p>
        </p:txBody>
      </p:sp>
      <p:sp>
        <p:nvSpPr>
          <p:cNvPr id="4" name="TextBox 3">
            <a:extLst>
              <a:ext uri="{FF2B5EF4-FFF2-40B4-BE49-F238E27FC236}">
                <a16:creationId xmlns:a16="http://schemas.microsoft.com/office/drawing/2014/main" id="{523D8038-2EDF-842A-DD12-E1212C86F50E}"/>
              </a:ext>
            </a:extLst>
          </p:cNvPr>
          <p:cNvSpPr txBox="1"/>
          <p:nvPr/>
        </p:nvSpPr>
        <p:spPr>
          <a:xfrm>
            <a:off x="5181600" y="3048000"/>
            <a:ext cx="3200400" cy="1938992"/>
          </a:xfrm>
          <a:prstGeom prst="rect">
            <a:avLst/>
          </a:prstGeom>
          <a:noFill/>
        </p:spPr>
        <p:txBody>
          <a:bodyPr wrap="square" rtlCol="0">
            <a:spAutoFit/>
          </a:bodyPr>
          <a:lstStyle/>
          <a:p>
            <a:r>
              <a:rPr lang="en-US" dirty="0">
                <a:latin typeface="+mj-lt"/>
              </a:rPr>
              <a:t>Developed by John Doherty (Brisbane, Australia)</a:t>
            </a:r>
          </a:p>
          <a:p>
            <a:endParaRPr lang="en-US" dirty="0">
              <a:latin typeface="+mj-lt"/>
            </a:endParaRPr>
          </a:p>
          <a:p>
            <a:r>
              <a:rPr lang="en-US" dirty="0">
                <a:latin typeface="+mj-lt"/>
              </a:rPr>
              <a:t>Fully integrated in GMS</a:t>
            </a:r>
          </a:p>
        </p:txBody>
      </p:sp>
      <p:pic>
        <p:nvPicPr>
          <p:cNvPr id="8" name="Picture 7">
            <a:extLst>
              <a:ext uri="{FF2B5EF4-FFF2-40B4-BE49-F238E27FC236}">
                <a16:creationId xmlns:a16="http://schemas.microsoft.com/office/drawing/2014/main" id="{7E60305E-F7D4-E41D-9C85-92D27787D01D}"/>
              </a:ext>
            </a:extLst>
          </p:cNvPr>
          <p:cNvPicPr>
            <a:picLocks noChangeAspect="1"/>
          </p:cNvPicPr>
          <p:nvPr/>
        </p:nvPicPr>
        <p:blipFill>
          <a:blip r:embed="rId3"/>
          <a:stretch>
            <a:fillRect/>
          </a:stretch>
        </p:blipFill>
        <p:spPr>
          <a:xfrm>
            <a:off x="762000" y="3048000"/>
            <a:ext cx="4131920" cy="3581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3600" dirty="0"/>
              <a:t>Step 9. Import Optimal Parameters</a:t>
            </a:r>
          </a:p>
        </p:txBody>
      </p:sp>
      <p:sp>
        <p:nvSpPr>
          <p:cNvPr id="50179" name="Rectangle 3"/>
          <p:cNvSpPr>
            <a:spLocks noGrp="1" noChangeArrowheads="1"/>
          </p:cNvSpPr>
          <p:nvPr>
            <p:ph idx="1"/>
          </p:nvPr>
        </p:nvSpPr>
        <p:spPr>
          <a:xfrm>
            <a:off x="407504" y="1613339"/>
            <a:ext cx="8229600" cy="1905000"/>
          </a:xfrm>
        </p:spPr>
        <p:txBody>
          <a:bodyPr>
            <a:noAutofit/>
          </a:bodyPr>
          <a:lstStyle/>
          <a:p>
            <a:r>
              <a:rPr lang="en-US" sz="2600" dirty="0"/>
              <a:t>Output from PEST is a list of optimal parameter values</a:t>
            </a:r>
          </a:p>
          <a:p>
            <a:r>
              <a:rPr lang="en-US" sz="2600" dirty="0"/>
              <a:t>Optimal values are not automatically imported to model</a:t>
            </a:r>
          </a:p>
          <a:p>
            <a:r>
              <a:rPr lang="en-US" sz="2600" dirty="0"/>
              <a:t>Can be loaded into starting value field in parameter list using the "Import Optimal Values" button</a:t>
            </a:r>
          </a:p>
        </p:txBody>
      </p:sp>
      <p:pic>
        <p:nvPicPr>
          <p:cNvPr id="10242" name="Picture 2"/>
          <p:cNvPicPr>
            <a:picLocks noChangeAspect="1" noChangeArrowheads="1"/>
          </p:cNvPicPr>
          <p:nvPr/>
        </p:nvPicPr>
        <p:blipFill>
          <a:blip r:embed="rId3" cstate="print"/>
          <a:srcRect/>
          <a:stretch>
            <a:fillRect/>
          </a:stretch>
        </p:blipFill>
        <p:spPr bwMode="auto">
          <a:xfrm>
            <a:off x="1066800" y="3723502"/>
            <a:ext cx="6523037" cy="2672781"/>
          </a:xfrm>
          <a:prstGeom prst="rect">
            <a:avLst/>
          </a:prstGeom>
          <a:noFill/>
          <a:ln w="9525">
            <a:noFill/>
            <a:miter lim="800000"/>
            <a:headEnd/>
            <a:tailEnd/>
          </a:ln>
        </p:spPr>
      </p:pic>
      <p:sp>
        <p:nvSpPr>
          <p:cNvPr id="2" name="Right Arrow 1"/>
          <p:cNvSpPr/>
          <p:nvPr/>
        </p:nvSpPr>
        <p:spPr>
          <a:xfrm rot="10800000">
            <a:off x="7315200" y="5389857"/>
            <a:ext cx="1295400" cy="990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Inverse Model Stability</a:t>
            </a:r>
            <a:endParaRPr lang="en-US" dirty="0"/>
          </a:p>
        </p:txBody>
      </p:sp>
      <p:sp>
        <p:nvSpPr>
          <p:cNvPr id="62465" name="Rectangle 3"/>
          <p:cNvSpPr>
            <a:spLocks noGrp="1" noChangeArrowheads="1"/>
          </p:cNvSpPr>
          <p:nvPr>
            <p:ph idx="1"/>
          </p:nvPr>
        </p:nvSpPr>
        <p:spPr>
          <a:xfrm>
            <a:off x="4114800" y="1775191"/>
            <a:ext cx="4572000" cy="4625609"/>
          </a:xfrm>
        </p:spPr>
        <p:txBody>
          <a:bodyPr>
            <a:noAutofit/>
          </a:bodyPr>
          <a:lstStyle/>
          <a:p>
            <a:r>
              <a:rPr lang="en-US" sz="2800" dirty="0"/>
              <a:t>MODFLOW solver must converge in order for PEST to run successfully</a:t>
            </a:r>
          </a:p>
          <a:p>
            <a:pPr lvl="1"/>
            <a:r>
              <a:rPr lang="en-US" sz="2400" dirty="0"/>
              <a:t>Increase max iterations</a:t>
            </a:r>
          </a:p>
          <a:p>
            <a:pPr lvl="1"/>
            <a:r>
              <a:rPr lang="en-US" sz="2400" dirty="0"/>
              <a:t>Decrease acceleration parameter</a:t>
            </a:r>
          </a:p>
          <a:p>
            <a:r>
              <a:rPr lang="en-US" sz="2800" dirty="0"/>
              <a:t>Cells going dry cause irregularities in objective function, resulting in instability in optimization algorithm</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213" r="30465"/>
          <a:stretch/>
        </p:blipFill>
        <p:spPr bwMode="auto">
          <a:xfrm>
            <a:off x="381000" y="2074718"/>
            <a:ext cx="3313605" cy="4026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68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Model Uniqueness</a:t>
            </a:r>
          </a:p>
        </p:txBody>
      </p:sp>
      <p:sp>
        <p:nvSpPr>
          <p:cNvPr id="87043" name="Rectangle 3"/>
          <p:cNvSpPr>
            <a:spLocks noGrp="1" noChangeArrowheads="1"/>
          </p:cNvSpPr>
          <p:nvPr>
            <p:ph idx="1"/>
          </p:nvPr>
        </p:nvSpPr>
        <p:spPr>
          <a:xfrm>
            <a:off x="762000" y="1981200"/>
            <a:ext cx="7772400" cy="2819400"/>
          </a:xfrm>
        </p:spPr>
        <p:txBody>
          <a:bodyPr/>
          <a:lstStyle/>
          <a:p>
            <a:r>
              <a:rPr lang="en-US" dirty="0"/>
              <a:t>When using PEST, look in the </a:t>
            </a:r>
            <a:r>
              <a:rPr lang="en-US" dirty="0">
                <a:solidFill>
                  <a:srgbClr val="FF0000"/>
                </a:solidFill>
              </a:rPr>
              <a:t>*.MTT</a:t>
            </a:r>
            <a:r>
              <a:rPr lang="en-US" dirty="0"/>
              <a:t> file and compare the max to min Eigen value</a:t>
            </a:r>
          </a:p>
          <a:p>
            <a:r>
              <a:rPr lang="en-US" dirty="0"/>
              <a:t>If max/min &gt; ~</a:t>
            </a:r>
            <a:r>
              <a:rPr lang="en-US" dirty="0">
                <a:solidFill>
                  <a:srgbClr val="FF0000"/>
                </a:solidFill>
              </a:rPr>
              <a:t>10</a:t>
            </a:r>
            <a:r>
              <a:rPr lang="en-US" baseline="30000" dirty="0">
                <a:solidFill>
                  <a:srgbClr val="FF0000"/>
                </a:solidFill>
              </a:rPr>
              <a:t>8</a:t>
            </a:r>
            <a:r>
              <a:rPr lang="en-US" dirty="0"/>
              <a:t>, then model is non-unique</a:t>
            </a:r>
          </a:p>
        </p:txBody>
      </p:sp>
      <p:pic>
        <p:nvPicPr>
          <p:cNvPr id="87044" name="Picture 4"/>
          <p:cNvPicPr>
            <a:picLocks noChangeAspect="1" noChangeArrowheads="1"/>
          </p:cNvPicPr>
          <p:nvPr/>
        </p:nvPicPr>
        <p:blipFill>
          <a:blip r:embed="rId3" cstate="print"/>
          <a:srcRect/>
          <a:stretch>
            <a:fillRect/>
          </a:stretch>
        </p:blipFill>
        <p:spPr bwMode="auto">
          <a:xfrm>
            <a:off x="481867" y="4648201"/>
            <a:ext cx="8210188" cy="725424"/>
          </a:xfrm>
          <a:prstGeom prst="rect">
            <a:avLst/>
          </a:prstGeom>
          <a:noFill/>
          <a:ln w="12700">
            <a:noFill/>
            <a:miter lim="800000"/>
            <a:headEnd type="none" w="sm" len="sm"/>
            <a:tailEnd type="none" w="sm" len="sm"/>
          </a:ln>
          <a:effectLst/>
        </p:spPr>
      </p:pic>
      <p:sp>
        <p:nvSpPr>
          <p:cNvPr id="2" name="TextBox 1">
            <a:extLst>
              <a:ext uri="{FF2B5EF4-FFF2-40B4-BE49-F238E27FC236}">
                <a16:creationId xmlns:a16="http://schemas.microsoft.com/office/drawing/2014/main" id="{A9A24E81-99E9-39A0-38BE-5A95F1AD74F3}"/>
              </a:ext>
            </a:extLst>
          </p:cNvPr>
          <p:cNvSpPr txBox="1"/>
          <p:nvPr/>
        </p:nvSpPr>
        <p:spPr>
          <a:xfrm>
            <a:off x="1524000" y="5562600"/>
            <a:ext cx="6477000" cy="461665"/>
          </a:xfrm>
          <a:prstGeom prst="rect">
            <a:avLst/>
          </a:prstGeom>
          <a:noFill/>
        </p:spPr>
        <p:txBody>
          <a:bodyPr wrap="square" rtlCol="0">
            <a:spAutoFit/>
          </a:bodyPr>
          <a:lstStyle/>
          <a:p>
            <a:r>
              <a:rPr lang="en-US" dirty="0"/>
              <a:t>max/min = 8.0549e-03/4.755e-09 = ~10</a:t>
            </a:r>
            <a:r>
              <a:rPr lang="en-US" baseline="30000" dirty="0"/>
              <a:t>6</a:t>
            </a:r>
            <a:r>
              <a:rPr lang="en-US" dirty="0"/>
              <a:t> (unique)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Sensitivities</a:t>
            </a:r>
          </a:p>
        </p:txBody>
      </p:sp>
      <p:sp>
        <p:nvSpPr>
          <p:cNvPr id="89091" name="Rectangle 3"/>
          <p:cNvSpPr>
            <a:spLocks noGrp="1" noChangeArrowheads="1"/>
          </p:cNvSpPr>
          <p:nvPr>
            <p:ph idx="1"/>
          </p:nvPr>
        </p:nvSpPr>
        <p:spPr>
          <a:xfrm>
            <a:off x="114300" y="1633735"/>
            <a:ext cx="8229600" cy="1185665"/>
          </a:xfrm>
        </p:spPr>
        <p:txBody>
          <a:bodyPr>
            <a:normAutofit/>
          </a:bodyPr>
          <a:lstStyle/>
          <a:p>
            <a:r>
              <a:rPr lang="en-US" sz="2000" dirty="0"/>
              <a:t>How much does a parameter affect the model error?</a:t>
            </a:r>
          </a:p>
          <a:p>
            <a:r>
              <a:rPr lang="en-US" sz="2000" dirty="0"/>
              <a:t>Look in the *.SEN file for a summary of parameter sensitivities relative to each observation group</a:t>
            </a:r>
          </a:p>
        </p:txBody>
      </p:sp>
      <p:pic>
        <p:nvPicPr>
          <p:cNvPr id="66563" name="Picture 4"/>
          <p:cNvPicPr>
            <a:picLocks noChangeAspect="1" noChangeArrowheads="1"/>
          </p:cNvPicPr>
          <p:nvPr/>
        </p:nvPicPr>
        <p:blipFill>
          <a:blip r:embed="rId2"/>
          <a:srcRect/>
          <a:stretch>
            <a:fillRect/>
          </a:stretch>
        </p:blipFill>
        <p:spPr bwMode="auto">
          <a:xfrm>
            <a:off x="1066800" y="2671051"/>
            <a:ext cx="6024562" cy="1712913"/>
          </a:xfrm>
          <a:prstGeom prst="rect">
            <a:avLst/>
          </a:prstGeom>
          <a:noFill/>
          <a:ln w="12700">
            <a:noFill/>
            <a:miter lim="800000"/>
            <a:headEnd type="none" w="sm" len="sm"/>
            <a:tailEnd type="none" w="sm" len="sm"/>
          </a:ln>
        </p:spPr>
      </p:pic>
      <p:pic>
        <p:nvPicPr>
          <p:cNvPr id="66564" name="Picture 2"/>
          <p:cNvPicPr>
            <a:picLocks noChangeAspect="1" noChangeArrowheads="1"/>
          </p:cNvPicPr>
          <p:nvPr/>
        </p:nvPicPr>
        <p:blipFill>
          <a:blip r:embed="rId3"/>
          <a:srcRect/>
          <a:stretch>
            <a:fillRect/>
          </a:stretch>
        </p:blipFill>
        <p:spPr bwMode="auto">
          <a:xfrm>
            <a:off x="1066800" y="4869446"/>
            <a:ext cx="6858000" cy="1851484"/>
          </a:xfrm>
          <a:prstGeom prst="rect">
            <a:avLst/>
          </a:prstGeom>
          <a:noFill/>
          <a:ln w="9525">
            <a:noFill/>
            <a:miter lim="800000"/>
            <a:headEnd/>
            <a:tailEnd/>
          </a:ln>
        </p:spPr>
      </p:pic>
      <p:sp>
        <p:nvSpPr>
          <p:cNvPr id="8" name="Rectangle 3"/>
          <p:cNvSpPr txBox="1">
            <a:spLocks noChangeArrowheads="1"/>
          </p:cNvSpPr>
          <p:nvPr/>
        </p:nvSpPr>
        <p:spPr>
          <a:xfrm>
            <a:off x="228600" y="4383964"/>
            <a:ext cx="8229600" cy="658547"/>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spcAft>
                <a:spcPts val="0"/>
              </a:spcAft>
            </a:pPr>
            <a:r>
              <a:rPr lang="en-US" sz="2000" dirty="0"/>
              <a:t>Or generate parameter sensitivity plot</a:t>
            </a:r>
          </a:p>
        </p:txBody>
      </p:sp>
    </p:spTree>
    <p:extLst>
      <p:ext uri="{BB962C8B-B14F-4D97-AF65-F5344CB8AC3E}">
        <p14:creationId xmlns:p14="http://schemas.microsoft.com/office/powerpoint/2010/main" val="301307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656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44AC-98A1-FC81-5986-413FEF41D447}"/>
              </a:ext>
            </a:extLst>
          </p:cNvPr>
          <p:cNvSpPr>
            <a:spLocks noGrp="1"/>
          </p:cNvSpPr>
          <p:nvPr>
            <p:ph type="title"/>
          </p:nvPr>
        </p:nvSpPr>
        <p:spPr/>
        <p:txBody>
          <a:bodyPr/>
          <a:lstStyle/>
          <a:p>
            <a:r>
              <a:rPr lang="en-US" dirty="0"/>
              <a:t>Sensitivity Plot</a:t>
            </a:r>
          </a:p>
        </p:txBody>
      </p:sp>
      <p:pic>
        <p:nvPicPr>
          <p:cNvPr id="5" name="Picture 4">
            <a:extLst>
              <a:ext uri="{FF2B5EF4-FFF2-40B4-BE49-F238E27FC236}">
                <a16:creationId xmlns:a16="http://schemas.microsoft.com/office/drawing/2014/main" id="{844F3352-87F5-AE45-16D8-26C471AF1223}"/>
              </a:ext>
            </a:extLst>
          </p:cNvPr>
          <p:cNvPicPr>
            <a:picLocks noChangeAspect="1"/>
          </p:cNvPicPr>
          <p:nvPr/>
        </p:nvPicPr>
        <p:blipFill>
          <a:blip r:embed="rId2"/>
          <a:stretch>
            <a:fillRect/>
          </a:stretch>
        </p:blipFill>
        <p:spPr>
          <a:xfrm>
            <a:off x="3048000" y="1981200"/>
            <a:ext cx="5505450" cy="4381500"/>
          </a:xfrm>
          <a:prstGeom prst="rect">
            <a:avLst/>
          </a:prstGeom>
        </p:spPr>
      </p:pic>
      <p:pic>
        <p:nvPicPr>
          <p:cNvPr id="7" name="Picture 6">
            <a:extLst>
              <a:ext uri="{FF2B5EF4-FFF2-40B4-BE49-F238E27FC236}">
                <a16:creationId xmlns:a16="http://schemas.microsoft.com/office/drawing/2014/main" id="{57A28417-1FB2-7126-CF71-97480EE9153A}"/>
              </a:ext>
            </a:extLst>
          </p:cNvPr>
          <p:cNvPicPr>
            <a:picLocks noChangeAspect="1"/>
          </p:cNvPicPr>
          <p:nvPr/>
        </p:nvPicPr>
        <p:blipFill>
          <a:blip r:embed="rId3"/>
          <a:stretch>
            <a:fillRect/>
          </a:stretch>
        </p:blipFill>
        <p:spPr>
          <a:xfrm>
            <a:off x="453887" y="2667000"/>
            <a:ext cx="2257425" cy="1400175"/>
          </a:xfrm>
          <a:prstGeom prst="rect">
            <a:avLst/>
          </a:prstGeom>
        </p:spPr>
      </p:pic>
    </p:spTree>
    <p:extLst>
      <p:ext uri="{BB962C8B-B14F-4D97-AF65-F5344CB8AC3E}">
        <p14:creationId xmlns:p14="http://schemas.microsoft.com/office/powerpoint/2010/main" val="373511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Automated Parameter Estimation</a:t>
            </a:r>
          </a:p>
        </p:txBody>
      </p:sp>
      <p:sp>
        <p:nvSpPr>
          <p:cNvPr id="34819" name="Rectangle 3"/>
          <p:cNvSpPr>
            <a:spLocks noGrp="1" noChangeArrowheads="1"/>
          </p:cNvSpPr>
          <p:nvPr>
            <p:ph idx="1"/>
          </p:nvPr>
        </p:nvSpPr>
        <p:spPr>
          <a:xfrm>
            <a:off x="457200" y="2475131"/>
            <a:ext cx="8229600" cy="3925669"/>
          </a:xfrm>
        </p:spPr>
        <p:txBody>
          <a:bodyPr>
            <a:normAutofit fontScale="92500" lnSpcReduction="10000"/>
          </a:bodyPr>
          <a:lstStyle/>
          <a:p>
            <a:pPr marL="633222" indent="-514350">
              <a:buFont typeface="+mj-lt"/>
              <a:buAutoNum type="arabicPeriod"/>
            </a:pPr>
            <a:r>
              <a:rPr lang="en-US" dirty="0"/>
              <a:t>Build a working MODFLOW model</a:t>
            </a:r>
          </a:p>
          <a:p>
            <a:pPr marL="633222" indent="-514350">
              <a:buFont typeface="+mj-lt"/>
              <a:buAutoNum type="arabicPeriod"/>
            </a:pPr>
            <a:r>
              <a:rPr lang="en-US" dirty="0"/>
              <a:t>Enter field-observed data</a:t>
            </a:r>
          </a:p>
          <a:p>
            <a:pPr marL="633222" indent="-514350">
              <a:buFont typeface="+mj-lt"/>
              <a:buAutoNum type="arabicPeriod"/>
            </a:pPr>
            <a:r>
              <a:rPr lang="en-US" dirty="0"/>
              <a:t>Parameterize the model</a:t>
            </a:r>
          </a:p>
          <a:p>
            <a:pPr marL="633222" indent="-514350">
              <a:buFont typeface="+mj-lt"/>
              <a:buAutoNum type="arabicPeriod"/>
            </a:pPr>
            <a:r>
              <a:rPr lang="en-US" dirty="0"/>
              <a:t>Build parameter list</a:t>
            </a:r>
          </a:p>
          <a:p>
            <a:pPr marL="633222" indent="-514350">
              <a:buFont typeface="+mj-lt"/>
              <a:buAutoNum type="arabicPeriod"/>
            </a:pPr>
            <a:r>
              <a:rPr lang="en-US" dirty="0"/>
              <a:t>Edit PEST options</a:t>
            </a:r>
          </a:p>
          <a:p>
            <a:pPr marL="633222" indent="-514350">
              <a:buFont typeface="+mj-lt"/>
              <a:buAutoNum type="arabicPeriod"/>
            </a:pPr>
            <a:r>
              <a:rPr lang="en-US" dirty="0"/>
              <a:t>Edit group weight multipliers</a:t>
            </a:r>
          </a:p>
          <a:p>
            <a:pPr marL="633222" indent="-514350">
              <a:buFont typeface="+mj-lt"/>
              <a:buAutoNum type="arabicPeriod"/>
            </a:pPr>
            <a:r>
              <a:rPr lang="en-US" dirty="0"/>
              <a:t>Save and run model</a:t>
            </a:r>
          </a:p>
          <a:p>
            <a:pPr marL="633222" indent="-514350">
              <a:buFont typeface="+mj-lt"/>
              <a:buAutoNum type="arabicPeriod"/>
            </a:pPr>
            <a:r>
              <a:rPr lang="en-US" dirty="0"/>
              <a:t>View output/results</a:t>
            </a:r>
          </a:p>
          <a:p>
            <a:pPr marL="633222" indent="-514350">
              <a:buFont typeface="+mj-lt"/>
              <a:buAutoNum type="arabicPeriod"/>
            </a:pPr>
            <a:r>
              <a:rPr lang="en-US" dirty="0"/>
              <a:t>Import optimal parameter values</a:t>
            </a:r>
          </a:p>
        </p:txBody>
      </p:sp>
      <p:sp>
        <p:nvSpPr>
          <p:cNvPr id="4" name="TextBox 3"/>
          <p:cNvSpPr txBox="1"/>
          <p:nvPr/>
        </p:nvSpPr>
        <p:spPr>
          <a:xfrm>
            <a:off x="344214" y="1828800"/>
            <a:ext cx="3886200" cy="646331"/>
          </a:xfrm>
          <a:prstGeom prst="rect">
            <a:avLst/>
          </a:prstGeom>
          <a:noFill/>
        </p:spPr>
        <p:txBody>
          <a:bodyPr wrap="square" rtlCol="0">
            <a:spAutoFit/>
          </a:bodyPr>
          <a:lstStyle/>
          <a:p>
            <a:r>
              <a:rPr lang="en-US" sz="3600" b="1" dirty="0">
                <a:latin typeface="+mj-lt"/>
              </a:rPr>
              <a:t>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152400"/>
            <a:ext cx="8382000" cy="1143000"/>
          </a:xfrm>
        </p:spPr>
        <p:txBody>
          <a:bodyPr>
            <a:normAutofit fontScale="90000"/>
          </a:bodyPr>
          <a:lstStyle/>
          <a:p>
            <a:r>
              <a:rPr lang="en-US" sz="4000" dirty="0"/>
              <a:t>Step 1. Build a Working MODFLOW Model</a:t>
            </a:r>
          </a:p>
        </p:txBody>
      </p:sp>
      <p:sp>
        <p:nvSpPr>
          <p:cNvPr id="35843" name="Rectangle 3"/>
          <p:cNvSpPr>
            <a:spLocks noGrp="1" noChangeArrowheads="1"/>
          </p:cNvSpPr>
          <p:nvPr>
            <p:ph idx="1"/>
          </p:nvPr>
        </p:nvSpPr>
        <p:spPr>
          <a:xfrm>
            <a:off x="304800" y="1828800"/>
            <a:ext cx="3886200" cy="4724400"/>
          </a:xfrm>
        </p:spPr>
        <p:txBody>
          <a:bodyPr>
            <a:noAutofit/>
          </a:bodyPr>
          <a:lstStyle/>
          <a:p>
            <a:r>
              <a:rPr lang="en-US" sz="2800" dirty="0"/>
              <a:t>You must have a stable, working MODFLOW model</a:t>
            </a:r>
          </a:p>
          <a:p>
            <a:r>
              <a:rPr lang="en-US" sz="2800" dirty="0"/>
              <a:t>Find good set of starting values for parameters</a:t>
            </a:r>
          </a:p>
          <a:p>
            <a:r>
              <a:rPr lang="en-US" sz="2800" dirty="0"/>
              <a:t>Copy computed heads to starting heads array for faster convergence</a:t>
            </a:r>
          </a:p>
        </p:txBody>
      </p:sp>
      <p:pic>
        <p:nvPicPr>
          <p:cNvPr id="1026" name="Picture 2"/>
          <p:cNvPicPr>
            <a:picLocks noChangeAspect="1" noChangeArrowheads="1"/>
          </p:cNvPicPr>
          <p:nvPr/>
        </p:nvPicPr>
        <p:blipFill>
          <a:blip r:embed="rId3" cstate="print"/>
          <a:srcRect/>
          <a:stretch>
            <a:fillRect/>
          </a:stretch>
        </p:blipFill>
        <p:spPr bwMode="auto">
          <a:xfrm>
            <a:off x="4343400" y="1981200"/>
            <a:ext cx="4342423" cy="4332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B34EEF-7A1C-E566-367E-FF2DC2751EE3}"/>
              </a:ext>
            </a:extLst>
          </p:cNvPr>
          <p:cNvPicPr>
            <a:picLocks noChangeAspect="1"/>
          </p:cNvPicPr>
          <p:nvPr/>
        </p:nvPicPr>
        <p:blipFill>
          <a:blip r:embed="rId3"/>
          <a:stretch>
            <a:fillRect/>
          </a:stretch>
        </p:blipFill>
        <p:spPr>
          <a:xfrm>
            <a:off x="347733" y="1981200"/>
            <a:ext cx="3318611" cy="4054303"/>
          </a:xfrm>
          <a:prstGeom prst="rect">
            <a:avLst/>
          </a:prstGeom>
        </p:spPr>
      </p:pic>
      <p:sp>
        <p:nvSpPr>
          <p:cNvPr id="2" name="Title 1">
            <a:extLst>
              <a:ext uri="{FF2B5EF4-FFF2-40B4-BE49-F238E27FC236}">
                <a16:creationId xmlns:a16="http://schemas.microsoft.com/office/drawing/2014/main" id="{F0A287CF-DC39-A4A3-3E09-3EA1D9F1035A}"/>
              </a:ext>
            </a:extLst>
          </p:cNvPr>
          <p:cNvSpPr>
            <a:spLocks noGrp="1"/>
          </p:cNvSpPr>
          <p:nvPr>
            <p:ph type="title"/>
          </p:nvPr>
        </p:nvSpPr>
        <p:spPr/>
        <p:txBody>
          <a:bodyPr/>
          <a:lstStyle/>
          <a:p>
            <a:r>
              <a:rPr lang="en-US" dirty="0"/>
              <a:t>Copying Starting Heads</a:t>
            </a:r>
          </a:p>
        </p:txBody>
      </p:sp>
      <p:pic>
        <p:nvPicPr>
          <p:cNvPr id="7" name="Picture 6">
            <a:extLst>
              <a:ext uri="{FF2B5EF4-FFF2-40B4-BE49-F238E27FC236}">
                <a16:creationId xmlns:a16="http://schemas.microsoft.com/office/drawing/2014/main" id="{2EFBDCB5-2151-BB4A-9083-B295C1FAF539}"/>
              </a:ext>
            </a:extLst>
          </p:cNvPr>
          <p:cNvPicPr>
            <a:picLocks noChangeAspect="1"/>
          </p:cNvPicPr>
          <p:nvPr/>
        </p:nvPicPr>
        <p:blipFill>
          <a:blip r:embed="rId4"/>
          <a:stretch>
            <a:fillRect/>
          </a:stretch>
        </p:blipFill>
        <p:spPr>
          <a:xfrm>
            <a:off x="3957046" y="1524000"/>
            <a:ext cx="5034554" cy="3443287"/>
          </a:xfrm>
          <a:prstGeom prst="rect">
            <a:avLst/>
          </a:prstGeom>
        </p:spPr>
      </p:pic>
      <p:pic>
        <p:nvPicPr>
          <p:cNvPr id="9" name="Picture 8">
            <a:extLst>
              <a:ext uri="{FF2B5EF4-FFF2-40B4-BE49-F238E27FC236}">
                <a16:creationId xmlns:a16="http://schemas.microsoft.com/office/drawing/2014/main" id="{3A4884BF-53FA-49FC-469F-9963B3DBEA11}"/>
              </a:ext>
            </a:extLst>
          </p:cNvPr>
          <p:cNvPicPr>
            <a:picLocks noChangeAspect="1"/>
          </p:cNvPicPr>
          <p:nvPr/>
        </p:nvPicPr>
        <p:blipFill>
          <a:blip r:embed="rId5"/>
          <a:stretch>
            <a:fillRect/>
          </a:stretch>
        </p:blipFill>
        <p:spPr>
          <a:xfrm>
            <a:off x="5257800" y="4181475"/>
            <a:ext cx="1783793" cy="2524125"/>
          </a:xfrm>
          <a:prstGeom prst="rect">
            <a:avLst/>
          </a:prstGeom>
        </p:spPr>
      </p:pic>
      <p:sp>
        <p:nvSpPr>
          <p:cNvPr id="10" name="TextBox 9">
            <a:extLst>
              <a:ext uri="{FF2B5EF4-FFF2-40B4-BE49-F238E27FC236}">
                <a16:creationId xmlns:a16="http://schemas.microsoft.com/office/drawing/2014/main" id="{ADDA4730-433B-3499-E291-D1D011E81E30}"/>
              </a:ext>
            </a:extLst>
          </p:cNvPr>
          <p:cNvSpPr txBox="1"/>
          <p:nvPr/>
        </p:nvSpPr>
        <p:spPr>
          <a:xfrm>
            <a:off x="1066800" y="5727412"/>
            <a:ext cx="457200" cy="5847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b="1" dirty="0">
                <a:latin typeface="+mj-lt"/>
              </a:rPr>
              <a:t>1</a:t>
            </a:r>
          </a:p>
        </p:txBody>
      </p:sp>
      <p:sp>
        <p:nvSpPr>
          <p:cNvPr id="11" name="TextBox 10">
            <a:extLst>
              <a:ext uri="{FF2B5EF4-FFF2-40B4-BE49-F238E27FC236}">
                <a16:creationId xmlns:a16="http://schemas.microsoft.com/office/drawing/2014/main" id="{DE806852-F29E-1B61-C1FC-A6D63D9F5A06}"/>
              </a:ext>
            </a:extLst>
          </p:cNvPr>
          <p:cNvSpPr txBox="1"/>
          <p:nvPr/>
        </p:nvSpPr>
        <p:spPr>
          <a:xfrm>
            <a:off x="7924800" y="2953255"/>
            <a:ext cx="457200" cy="5847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b="1" dirty="0">
                <a:latin typeface="+mj-lt"/>
              </a:rPr>
              <a:t>2</a:t>
            </a:r>
          </a:p>
        </p:txBody>
      </p:sp>
      <p:sp>
        <p:nvSpPr>
          <p:cNvPr id="12" name="TextBox 11">
            <a:extLst>
              <a:ext uri="{FF2B5EF4-FFF2-40B4-BE49-F238E27FC236}">
                <a16:creationId xmlns:a16="http://schemas.microsoft.com/office/drawing/2014/main" id="{5E35D533-365C-753A-18DF-2A24E07989C0}"/>
              </a:ext>
            </a:extLst>
          </p:cNvPr>
          <p:cNvSpPr txBox="1"/>
          <p:nvPr/>
        </p:nvSpPr>
        <p:spPr>
          <a:xfrm>
            <a:off x="6812993" y="5638800"/>
            <a:ext cx="457200" cy="5847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b="1" dirty="0">
                <a:latin typeface="+mj-lt"/>
              </a:rPr>
              <a:t>3</a:t>
            </a:r>
          </a:p>
        </p:txBody>
      </p:sp>
    </p:spTree>
    <p:extLst>
      <p:ext uri="{BB962C8B-B14F-4D97-AF65-F5344CB8AC3E}">
        <p14:creationId xmlns:p14="http://schemas.microsoft.com/office/powerpoint/2010/main" val="22754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Step 2. Enter Field-Observed Data</a:t>
            </a:r>
          </a:p>
        </p:txBody>
      </p:sp>
      <p:sp>
        <p:nvSpPr>
          <p:cNvPr id="36867" name="Rectangle 3"/>
          <p:cNvSpPr>
            <a:spLocks noGrp="1" noChangeArrowheads="1"/>
          </p:cNvSpPr>
          <p:nvPr>
            <p:ph idx="1"/>
          </p:nvPr>
        </p:nvSpPr>
        <p:spPr>
          <a:xfrm>
            <a:off x="139946" y="1796439"/>
            <a:ext cx="4038600" cy="4625609"/>
          </a:xfrm>
        </p:spPr>
        <p:txBody>
          <a:bodyPr>
            <a:normAutofit/>
          </a:bodyPr>
          <a:lstStyle/>
          <a:p>
            <a:r>
              <a:rPr lang="en-US" dirty="0"/>
              <a:t>Enter observed head and flows</a:t>
            </a:r>
          </a:p>
          <a:p>
            <a:r>
              <a:rPr lang="en-US" dirty="0"/>
              <a:t>Remember that calibration interval is used to assign weights to observations</a:t>
            </a:r>
          </a:p>
          <a:p>
            <a:pPr lvl="1"/>
            <a:r>
              <a:rPr lang="en-US" dirty="0"/>
              <a:t>Large int. = small wt.</a:t>
            </a:r>
          </a:p>
          <a:p>
            <a:pPr lvl="1"/>
            <a:r>
              <a:rPr lang="en-US" dirty="0"/>
              <a:t>Small int. = large wt.</a:t>
            </a:r>
          </a:p>
        </p:txBody>
      </p:sp>
      <p:pic>
        <p:nvPicPr>
          <p:cNvPr id="2050" name="Picture 2"/>
          <p:cNvPicPr>
            <a:picLocks noChangeAspect="1" noChangeArrowheads="1"/>
          </p:cNvPicPr>
          <p:nvPr/>
        </p:nvPicPr>
        <p:blipFill>
          <a:blip r:embed="rId3" cstate="print"/>
          <a:srcRect/>
          <a:stretch>
            <a:fillRect/>
          </a:stretch>
        </p:blipFill>
        <p:spPr bwMode="auto">
          <a:xfrm>
            <a:off x="4572000" y="1905000"/>
            <a:ext cx="4418802" cy="4408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Step 3. Parameterize the Model</a:t>
            </a:r>
          </a:p>
        </p:txBody>
      </p:sp>
      <p:sp>
        <p:nvSpPr>
          <p:cNvPr id="37891" name="Rectangle 3"/>
          <p:cNvSpPr>
            <a:spLocks noGrp="1" noChangeArrowheads="1"/>
          </p:cNvSpPr>
          <p:nvPr>
            <p:ph idx="1"/>
          </p:nvPr>
        </p:nvSpPr>
        <p:spPr/>
        <p:txBody>
          <a:bodyPr/>
          <a:lstStyle/>
          <a:p>
            <a:r>
              <a:rPr lang="en-US" dirty="0"/>
              <a:t>Identify set of input values you want the inverse model to optimize</a:t>
            </a:r>
          </a:p>
          <a:p>
            <a:r>
              <a:rPr lang="en-US" dirty="0"/>
              <a:t>Number of parameters must be less than the number of observations (except for pilot point option)</a:t>
            </a:r>
          </a:p>
          <a:p>
            <a:r>
              <a:rPr lang="en-US" dirty="0"/>
              <a:t>Primary methods:</a:t>
            </a:r>
          </a:p>
          <a:p>
            <a:pPr lvl="1"/>
            <a:r>
              <a:rPr lang="en-US" dirty="0"/>
              <a:t>Zonation</a:t>
            </a:r>
          </a:p>
          <a:p>
            <a:pPr lvl="1"/>
            <a:r>
              <a:rPr lang="en-US" dirty="0"/>
              <a:t>Multiplier arrays</a:t>
            </a:r>
          </a:p>
          <a:p>
            <a:pPr lvl="1"/>
            <a:r>
              <a:rPr lang="en-US" dirty="0"/>
              <a:t>Pilot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t>Legal Parameters</a:t>
            </a:r>
          </a:p>
        </p:txBody>
      </p:sp>
      <p:sp>
        <p:nvSpPr>
          <p:cNvPr id="5" name="Text Placeholder 4"/>
          <p:cNvSpPr>
            <a:spLocks noGrp="1"/>
          </p:cNvSpPr>
          <p:nvPr>
            <p:ph type="body" idx="1"/>
          </p:nvPr>
        </p:nvSpPr>
        <p:spPr/>
        <p:txBody>
          <a:bodyPr/>
          <a:lstStyle/>
          <a:p>
            <a:r>
              <a:rPr lang="en-US" dirty="0"/>
              <a:t>Flow package</a:t>
            </a:r>
          </a:p>
        </p:txBody>
      </p:sp>
      <p:sp>
        <p:nvSpPr>
          <p:cNvPr id="38915" name="Rectangle 3"/>
          <p:cNvSpPr>
            <a:spLocks noGrp="1" noChangeArrowheads="1"/>
          </p:cNvSpPr>
          <p:nvPr>
            <p:ph sz="half" idx="2"/>
          </p:nvPr>
        </p:nvSpPr>
        <p:spPr/>
        <p:txBody>
          <a:bodyPr>
            <a:normAutofit fontScale="92500" lnSpcReduction="10000"/>
          </a:bodyPr>
          <a:lstStyle/>
          <a:p>
            <a:pPr marL="118872" indent="0">
              <a:buNone/>
            </a:pPr>
            <a:r>
              <a:rPr lang="en-US" b="1" dirty="0"/>
              <a:t>HK</a:t>
            </a:r>
            <a:r>
              <a:rPr lang="en-US" dirty="0"/>
              <a:t> – Horizontal hydraulic conductivity*</a:t>
            </a:r>
          </a:p>
          <a:p>
            <a:pPr marL="118872" indent="0">
              <a:buNone/>
            </a:pPr>
            <a:r>
              <a:rPr lang="en-US" b="1" dirty="0"/>
              <a:t>HANI</a:t>
            </a:r>
            <a:r>
              <a:rPr lang="en-US" dirty="0"/>
              <a:t> – Horizontal anisotropy</a:t>
            </a:r>
          </a:p>
          <a:p>
            <a:pPr marL="118872" indent="0">
              <a:buNone/>
            </a:pPr>
            <a:r>
              <a:rPr lang="en-US" b="1" dirty="0"/>
              <a:t>VK</a:t>
            </a:r>
            <a:r>
              <a:rPr lang="en-US" dirty="0"/>
              <a:t> – Vertical hydraulic conductivity</a:t>
            </a:r>
          </a:p>
          <a:p>
            <a:pPr marL="118872" indent="0">
              <a:buNone/>
            </a:pPr>
            <a:r>
              <a:rPr lang="en-US" b="1" dirty="0"/>
              <a:t>VANI</a:t>
            </a:r>
            <a:r>
              <a:rPr lang="en-US" dirty="0"/>
              <a:t> – Vertical anisotropy (stored in the VK array)</a:t>
            </a:r>
          </a:p>
          <a:p>
            <a:pPr marL="118872" indent="0">
              <a:buNone/>
            </a:pPr>
            <a:r>
              <a:rPr lang="en-US" b="1" dirty="0"/>
              <a:t>SS</a:t>
            </a:r>
            <a:r>
              <a:rPr lang="en-US" dirty="0"/>
              <a:t> – Specific storage</a:t>
            </a:r>
          </a:p>
          <a:p>
            <a:pPr marL="118872" indent="0">
              <a:buNone/>
            </a:pPr>
            <a:r>
              <a:rPr lang="en-US" b="1" dirty="0"/>
              <a:t>SY</a:t>
            </a:r>
            <a:r>
              <a:rPr lang="en-US" dirty="0"/>
              <a:t> – Specific yield</a:t>
            </a:r>
          </a:p>
          <a:p>
            <a:pPr marL="118872" indent="0">
              <a:buNone/>
            </a:pPr>
            <a:r>
              <a:rPr lang="en-US" b="1" dirty="0"/>
              <a:t>VKCB</a:t>
            </a:r>
            <a:r>
              <a:rPr lang="en-US" dirty="0"/>
              <a:t> – Vertical hydraulic conductivity of quasi-3D confining layers</a:t>
            </a:r>
          </a:p>
        </p:txBody>
      </p:sp>
      <p:sp>
        <p:nvSpPr>
          <p:cNvPr id="6" name="Text Placeholder 5"/>
          <p:cNvSpPr>
            <a:spLocks noGrp="1"/>
          </p:cNvSpPr>
          <p:nvPr>
            <p:ph type="body" sz="quarter" idx="3"/>
          </p:nvPr>
        </p:nvSpPr>
        <p:spPr/>
        <p:txBody>
          <a:bodyPr/>
          <a:lstStyle/>
          <a:p>
            <a:r>
              <a:rPr lang="en-US" dirty="0"/>
              <a:t>Source/sink packages</a:t>
            </a:r>
          </a:p>
        </p:txBody>
      </p:sp>
      <p:sp>
        <p:nvSpPr>
          <p:cNvPr id="38916" name="Rectangle 4"/>
          <p:cNvSpPr>
            <a:spLocks noGrp="1" noChangeArrowheads="1"/>
          </p:cNvSpPr>
          <p:nvPr>
            <p:ph sz="quarter" idx="4"/>
          </p:nvPr>
        </p:nvSpPr>
        <p:spPr/>
        <p:txBody>
          <a:bodyPr>
            <a:normAutofit fontScale="92500" lnSpcReduction="10000"/>
          </a:bodyPr>
          <a:lstStyle/>
          <a:p>
            <a:pPr marL="118872" indent="0">
              <a:buNone/>
            </a:pPr>
            <a:r>
              <a:rPr lang="en-US" b="1" dirty="0"/>
              <a:t>RCH</a:t>
            </a:r>
            <a:r>
              <a:rPr lang="en-US" dirty="0"/>
              <a:t> – Recharge flux*</a:t>
            </a:r>
          </a:p>
          <a:p>
            <a:pPr marL="118872" indent="0">
              <a:buNone/>
            </a:pPr>
            <a:r>
              <a:rPr lang="en-US" b="1" dirty="0"/>
              <a:t>RIV</a:t>
            </a:r>
            <a:r>
              <a:rPr lang="en-US" dirty="0"/>
              <a:t> – Riverbed conductance</a:t>
            </a:r>
          </a:p>
          <a:p>
            <a:pPr marL="118872" indent="0">
              <a:buNone/>
            </a:pPr>
            <a:r>
              <a:rPr lang="en-US" b="1" dirty="0"/>
              <a:t>DRN, DRT </a:t>
            </a:r>
            <a:r>
              <a:rPr lang="en-US" dirty="0"/>
              <a:t>– Drain conductance</a:t>
            </a:r>
          </a:p>
          <a:p>
            <a:pPr marL="118872" indent="0">
              <a:buNone/>
            </a:pPr>
            <a:r>
              <a:rPr lang="en-US" b="1" dirty="0"/>
              <a:t>GHB</a:t>
            </a:r>
            <a:r>
              <a:rPr lang="en-US" dirty="0"/>
              <a:t> – General head conductance</a:t>
            </a:r>
          </a:p>
          <a:p>
            <a:pPr marL="118872" indent="0">
              <a:buNone/>
            </a:pPr>
            <a:r>
              <a:rPr lang="en-US" b="1" dirty="0"/>
              <a:t>STR, SFR </a:t>
            </a:r>
            <a:r>
              <a:rPr lang="en-US" dirty="0"/>
              <a:t>– Stream conductance</a:t>
            </a:r>
          </a:p>
          <a:p>
            <a:pPr marL="118872" indent="0">
              <a:buNone/>
            </a:pPr>
            <a:r>
              <a:rPr lang="en-US" b="1" dirty="0"/>
              <a:t>WEL</a:t>
            </a:r>
            <a:r>
              <a:rPr lang="en-US" dirty="0"/>
              <a:t> – Well pumping rate</a:t>
            </a:r>
          </a:p>
          <a:p>
            <a:pPr marL="118872" indent="0">
              <a:buNone/>
            </a:pPr>
            <a:r>
              <a:rPr lang="en-US" b="1" dirty="0"/>
              <a:t>CHD</a:t>
            </a:r>
            <a:r>
              <a:rPr lang="en-US" dirty="0"/>
              <a:t> – Time variant specified head</a:t>
            </a:r>
          </a:p>
          <a:p>
            <a:pPr marL="118872" indent="0">
              <a:buNone/>
            </a:pPr>
            <a:r>
              <a:rPr lang="en-US" b="1" dirty="0"/>
              <a:t>EVT, ETS </a:t>
            </a:r>
            <a:r>
              <a:rPr lang="en-US" dirty="0"/>
              <a:t>– Evapotranspiration rate</a:t>
            </a:r>
          </a:p>
          <a:p>
            <a:pPr marL="118872" indent="0">
              <a:buNone/>
            </a:pPr>
            <a:r>
              <a:rPr lang="en-US" b="1" dirty="0"/>
              <a:t>HFB</a:t>
            </a:r>
            <a:r>
              <a:rPr lang="en-US" dirty="0"/>
              <a:t> – Hydraulic characteristic</a:t>
            </a:r>
          </a:p>
        </p:txBody>
      </p:sp>
      <p:sp>
        <p:nvSpPr>
          <p:cNvPr id="7" name="TextBox 6"/>
          <p:cNvSpPr txBox="1"/>
          <p:nvPr/>
        </p:nvSpPr>
        <p:spPr>
          <a:xfrm>
            <a:off x="3352800" y="6435970"/>
            <a:ext cx="3657600" cy="400110"/>
          </a:xfrm>
          <a:prstGeom prst="rect">
            <a:avLst/>
          </a:prstGeom>
          <a:noFill/>
        </p:spPr>
        <p:txBody>
          <a:bodyPr wrap="square" rtlCol="0">
            <a:spAutoFit/>
          </a:bodyPr>
          <a:lstStyle/>
          <a:p>
            <a:r>
              <a:rPr lang="en-US" sz="2000" i="1" dirty="0">
                <a:latin typeface="+mn-lt"/>
              </a:rPr>
              <a:t>*most sensitive</a:t>
            </a:r>
          </a:p>
        </p:txBody>
      </p:sp>
    </p:spTree>
    <p:extLst>
      <p:ext uri="{BB962C8B-B14F-4D97-AF65-F5344CB8AC3E}">
        <p14:creationId xmlns:p14="http://schemas.microsoft.com/office/powerpoint/2010/main" val="149939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Zonation</a:t>
            </a:r>
            <a:endParaRPr lang="en-US" dirty="0"/>
          </a:p>
        </p:txBody>
      </p:sp>
      <p:sp>
        <p:nvSpPr>
          <p:cNvPr id="39939" name="Rectangle 3"/>
          <p:cNvSpPr>
            <a:spLocks noGrp="1" noChangeArrowheads="1"/>
          </p:cNvSpPr>
          <p:nvPr>
            <p:ph idx="1"/>
          </p:nvPr>
        </p:nvSpPr>
        <p:spPr>
          <a:xfrm>
            <a:off x="457200" y="1775192"/>
            <a:ext cx="8229600" cy="1506172"/>
          </a:xfrm>
        </p:spPr>
        <p:txBody>
          <a:bodyPr>
            <a:normAutofit lnSpcReduction="10000"/>
          </a:bodyPr>
          <a:lstStyle/>
          <a:p>
            <a:r>
              <a:rPr lang="en-US" dirty="0"/>
              <a:t>Arrays are split into zones</a:t>
            </a:r>
          </a:p>
          <a:p>
            <a:r>
              <a:rPr lang="en-US" dirty="0"/>
              <a:t>Zones best defined in conceptual model using polygons</a:t>
            </a:r>
          </a:p>
        </p:txBody>
      </p:sp>
      <p:sp>
        <p:nvSpPr>
          <p:cNvPr id="39940" name="AutoShape 4" descr="zonation"/>
          <p:cNvSpPr>
            <a:spLocks noChangeAspect="1" noChangeArrowheads="1"/>
          </p:cNvSpPr>
          <p:nvPr/>
        </p:nvSpPr>
        <p:spPr bwMode="auto">
          <a:xfrm>
            <a:off x="4424363" y="3281363"/>
            <a:ext cx="296862" cy="296862"/>
          </a:xfrm>
          <a:prstGeom prst="rect">
            <a:avLst/>
          </a:prstGeom>
          <a:noFill/>
        </p:spPr>
        <p:txBody>
          <a:bodyPr/>
          <a:lstStyle/>
          <a:p>
            <a:endParaRPr lang="en-US"/>
          </a:p>
        </p:txBody>
      </p:sp>
      <p:sp>
        <p:nvSpPr>
          <p:cNvPr id="39941" name="AutoShape 5" descr="zonation"/>
          <p:cNvSpPr>
            <a:spLocks noChangeAspect="1" noChangeArrowheads="1"/>
          </p:cNvSpPr>
          <p:nvPr/>
        </p:nvSpPr>
        <p:spPr bwMode="auto">
          <a:xfrm>
            <a:off x="4424363" y="3281363"/>
            <a:ext cx="296862" cy="296862"/>
          </a:xfrm>
          <a:prstGeom prst="rect">
            <a:avLst/>
          </a:prstGeom>
          <a:noFill/>
        </p:spPr>
        <p:txBody>
          <a:bodyPr/>
          <a:lstStyle/>
          <a:p>
            <a:endParaRPr lang="en-US"/>
          </a:p>
        </p:txBody>
      </p:sp>
      <p:pic>
        <p:nvPicPr>
          <p:cNvPr id="39942" name="Picture 6"/>
          <p:cNvPicPr>
            <a:picLocks noChangeAspect="1" noChangeArrowheads="1"/>
          </p:cNvPicPr>
          <p:nvPr/>
        </p:nvPicPr>
        <p:blipFill>
          <a:blip r:embed="rId3" cstate="print"/>
          <a:srcRect/>
          <a:stretch>
            <a:fillRect/>
          </a:stretch>
        </p:blipFill>
        <p:spPr bwMode="auto">
          <a:xfrm>
            <a:off x="1414463" y="3429000"/>
            <a:ext cx="6019800" cy="299949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2375</TotalTime>
  <Words>2174</Words>
  <Application>Microsoft Office PowerPoint</Application>
  <PresentationFormat>On-screen Show (4:3)</PresentationFormat>
  <Paragraphs>268</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Times New Roman</vt:lpstr>
      <vt:lpstr>Wingdings</vt:lpstr>
      <vt:lpstr>Wingdings 2</vt:lpstr>
      <vt:lpstr>Wingdings 3</vt:lpstr>
      <vt:lpstr>Module</vt:lpstr>
      <vt:lpstr>Automated Parameter Estimation</vt:lpstr>
      <vt:lpstr>Parameter Estimation Software</vt:lpstr>
      <vt:lpstr>Automated Parameter Estimation</vt:lpstr>
      <vt:lpstr>Step 1. Build a Working MODFLOW Model</vt:lpstr>
      <vt:lpstr>Copying Starting Heads</vt:lpstr>
      <vt:lpstr>Step 2. Enter Field-Observed Data</vt:lpstr>
      <vt:lpstr>Step 3. Parameterize the Model</vt:lpstr>
      <vt:lpstr>Legal Parameters</vt:lpstr>
      <vt:lpstr>Zonation</vt:lpstr>
      <vt:lpstr>Zonation</vt:lpstr>
      <vt:lpstr>Multiplier Arrays</vt:lpstr>
      <vt:lpstr>Pilot Point Method</vt:lpstr>
      <vt:lpstr>Key Values</vt:lpstr>
      <vt:lpstr>Step 4. Build Parameter List</vt:lpstr>
      <vt:lpstr>Parameters</vt:lpstr>
      <vt:lpstr>Step 5. Edit PEST options</vt:lpstr>
      <vt:lpstr>Step 6. Edit Group Weight Multipliers</vt:lpstr>
      <vt:lpstr>Step 7. Save and Run Model</vt:lpstr>
      <vt:lpstr>Step 8. View Output/Results</vt:lpstr>
      <vt:lpstr>Step 9. Import Optimal Parameters</vt:lpstr>
      <vt:lpstr>Inverse Model Stability</vt:lpstr>
      <vt:lpstr>Model Uniqueness</vt:lpstr>
      <vt:lpstr>Sensitivities</vt:lpstr>
      <vt:lpstr>Sensitivity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Parameter Estimation</dc:title>
  <dc:creator>Civil and Environmental Engin</dc:creator>
  <cp:lastModifiedBy>Norm Jones</cp:lastModifiedBy>
  <cp:revision>88</cp:revision>
  <cp:lastPrinted>2022-10-25T23:25:09Z</cp:lastPrinted>
  <dcterms:created xsi:type="dcterms:W3CDTF">2000-03-18T20:23:40Z</dcterms:created>
  <dcterms:modified xsi:type="dcterms:W3CDTF">2022-10-26T22:20:08Z</dcterms:modified>
</cp:coreProperties>
</file>