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63" r:id="rId2"/>
    <p:sldId id="272" r:id="rId3"/>
    <p:sldId id="275" r:id="rId4"/>
    <p:sldId id="276" r:id="rId5"/>
    <p:sldId id="277" r:id="rId6"/>
    <p:sldId id="278" r:id="rId7"/>
    <p:sldId id="279" r:id="rId8"/>
    <p:sldId id="267" r:id="rId9"/>
    <p:sldId id="283" r:id="rId10"/>
    <p:sldId id="284" r:id="rId11"/>
    <p:sldId id="261" r:id="rId12"/>
    <p:sldId id="290" r:id="rId13"/>
    <p:sldId id="285" r:id="rId14"/>
    <p:sldId id="286" r:id="rId15"/>
    <p:sldId id="287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864" autoAdjust="0"/>
  </p:normalViewPr>
  <p:slideViewPr>
    <p:cSldViewPr>
      <p:cViewPr varScale="1">
        <p:scale>
          <a:sx n="102" d="100"/>
          <a:sy n="102" d="100"/>
        </p:scale>
        <p:origin x="1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2104"/>
    </p:cViewPr>
  </p:sorterViewPr>
  <p:notesViewPr>
    <p:cSldViewPr>
      <p:cViewPr varScale="1">
        <p:scale>
          <a:sx n="71" d="100"/>
          <a:sy n="71" d="100"/>
        </p:scale>
        <p:origin x="-1746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3" tIns="46580" rIns="93163" bIns="46580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256" y="1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3" tIns="46580" rIns="93163" bIns="46580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3" tIns="46580" rIns="93163" bIns="46580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256" y="8830659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3" tIns="46580" rIns="93163" bIns="46580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charset="0"/>
              </a:defRPr>
            </a:lvl1pPr>
          </a:lstStyle>
          <a:p>
            <a:fld id="{E0A9344A-368E-419A-866B-E8EC375106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4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charset="0"/>
              </a:defRPr>
            </a:lvl1pPr>
          </a:lstStyle>
          <a:p>
            <a:fld id="{EC703AC6-C6AE-4F40-86E1-035E7B6066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43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  <a:ln/>
        </p:spPr>
        <p:txBody>
          <a:bodyPr/>
          <a:lstStyle/>
          <a:p>
            <a:fld id="{9BD45EA3-444E-4109-A2F1-01E89CB098B9}" type="slidenum">
              <a:rPr lang="en-US"/>
              <a:pPr/>
              <a:t>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4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872C08-A172-4C33-B74A-179724B39D68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0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03AC6-C6AE-4F40-86E1-035E7B60661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6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6130" indent="-275434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01738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42433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83128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2382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6451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0521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4590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3F7FAC4-1852-47D0-B4B1-AB37045B0868}" type="slidenum">
              <a:rPr lang="en-US" sz="1300">
                <a:latin typeface="Arial" charset="0"/>
              </a:rPr>
              <a:pPr eaLnBrk="1" hangingPunct="1"/>
              <a:t>2</a:t>
            </a:fld>
            <a:endParaRPr lang="en-US" sz="130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5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6130" indent="-275434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01738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42433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83128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2382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6451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0521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4590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62C4E1C-FDE5-497B-BFD2-880B9FE486F8}" type="slidenum">
              <a:rPr lang="en-US" sz="1300">
                <a:latin typeface="Arial" charset="0"/>
              </a:rPr>
              <a:pPr eaLnBrk="1" hangingPunct="1"/>
              <a:t>3</a:t>
            </a:fld>
            <a:endParaRPr lang="en-US" sz="1300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6130" indent="-275434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01738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42433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83128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2382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6451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0521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4590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52AE4AA-51AF-45F9-B567-1563D827B382}" type="slidenum">
              <a:rPr lang="en-US" sz="1300">
                <a:latin typeface="Arial" charset="0"/>
              </a:rPr>
              <a:pPr eaLnBrk="1" hangingPunct="1"/>
              <a:t>4</a:t>
            </a:fld>
            <a:endParaRPr lang="en-US" sz="1300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3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6130" indent="-275434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01738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42433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83128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2382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6451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0521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4590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9475AEB-709D-4F7B-B7DF-B9B1E9DD39CF}" type="slidenum">
              <a:rPr lang="en-US" sz="1300">
                <a:latin typeface="Arial" charset="0"/>
              </a:rPr>
              <a:pPr eaLnBrk="1" hangingPunct="1"/>
              <a:t>5</a:t>
            </a:fld>
            <a:endParaRPr lang="en-US" sz="130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8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6130" indent="-275434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01738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42433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83128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2382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6451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0521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4590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21A966E0-3FE9-493C-8AC0-FB8C49BC9E1B}" type="slidenum">
              <a:rPr lang="en-US" sz="1300">
                <a:latin typeface="Arial" charset="0"/>
              </a:rPr>
              <a:pPr eaLnBrk="1" hangingPunct="1"/>
              <a:t>6</a:t>
            </a:fld>
            <a:endParaRPr lang="en-US" sz="1300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33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6130" indent="-275434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01738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42433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83128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2382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6451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0521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4590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09861AA-C02D-419D-B89B-4084242B3345}" type="slidenum">
              <a:rPr lang="en-US" sz="1300">
                <a:latin typeface="Arial" charset="0"/>
              </a:rPr>
              <a:pPr eaLnBrk="1" hangingPunct="1"/>
              <a:t>7</a:t>
            </a:fld>
            <a:endParaRPr lang="en-US" sz="1300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10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6130" indent="-275434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01738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42433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83128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2382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6451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0521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4590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3F25543-B639-475B-A33B-401FC7D803F7}" type="slidenum">
              <a:rPr lang="en-US" sz="1300">
                <a:latin typeface="Arial" charset="0"/>
              </a:rPr>
              <a:pPr eaLnBrk="1" hangingPunct="1"/>
              <a:t>9</a:t>
            </a:fld>
            <a:endParaRPr lang="en-US" sz="1300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7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16130" indent="-275434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01738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42433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983128" indent="-220348" defTabSz="931887" eaLnBrk="0" hangingPunct="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2382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6451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05213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45908" indent="-220348" defTabSz="93188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B14359C-4091-4DE7-8EA2-806FFC636063}" type="slidenum">
              <a:rPr lang="en-US" sz="1300">
                <a:latin typeface="Arial" charset="0"/>
              </a:rPr>
              <a:pPr eaLnBrk="1" hangingPunct="1"/>
              <a:t>10</a:t>
            </a:fld>
            <a:endParaRPr lang="en-US" sz="1300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3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A391-D91F-4BFE-9E4C-D2998B0B79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4FF4-3606-4FC3-9DC6-D3BCDC409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2B71-3E0C-45F8-A975-2FFF0C667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D1F2-5E79-4F8B-A6FD-251C129A0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63EE-3B7B-4F05-A688-4E5E0880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C113-69D6-488C-81F5-9D27E1ED0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D076-1117-4639-A063-0DD7A3020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27FB-5896-46BF-B90B-90061B9FD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8AEE-F158-4A8C-B769-BD19BDD52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8E14-0BC9-4271-8BAE-7EBE8C8470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CB25D48-07E1-43D1-926C-219AD526BA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AAF9986-C990-4B07-ADF0-1DD4680BC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Parameter Estimation</a:t>
            </a:r>
            <a:br>
              <a:rPr lang="en-US" sz="4800" dirty="0"/>
            </a:br>
            <a:r>
              <a:rPr lang="en-US" sz="4800" dirty="0"/>
              <a:t>The Pilot Point Method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 547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Pilot Points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4191000" cy="4625609"/>
          </a:xfrm>
        </p:spPr>
        <p:txBody>
          <a:bodyPr>
            <a:normAutofit/>
          </a:bodyPr>
          <a:lstStyle/>
          <a:p>
            <a:r>
              <a:rPr lang="en-US" sz="2800" dirty="0"/>
              <a:t>Adaptive Placement</a:t>
            </a:r>
          </a:p>
          <a:p>
            <a:pPr lvl="1"/>
            <a:r>
              <a:rPr lang="en-US" sz="2400" dirty="0"/>
              <a:t>Manually create points in a non-uniform fashion</a:t>
            </a:r>
          </a:p>
          <a:p>
            <a:pPr lvl="1"/>
            <a:r>
              <a:rPr lang="en-US" sz="2400" dirty="0"/>
              <a:t>Points are strategically located based on </a:t>
            </a:r>
            <a:r>
              <a:rPr lang="en-US" sz="2400" dirty="0" err="1"/>
              <a:t>obs</a:t>
            </a:r>
            <a:r>
              <a:rPr lang="en-US" sz="2400" dirty="0"/>
              <a:t> well and boundary locations</a:t>
            </a:r>
          </a:p>
          <a:p>
            <a:r>
              <a:rPr lang="en-US" sz="2800" dirty="0"/>
              <a:t>Uniform Placement</a:t>
            </a:r>
          </a:p>
          <a:p>
            <a:pPr lvl="1"/>
            <a:r>
              <a:rPr lang="en-US" sz="2400" dirty="0"/>
              <a:t>Grid-based distribution</a:t>
            </a:r>
          </a:p>
          <a:p>
            <a:pPr lvl="1"/>
            <a:r>
              <a:rPr lang="en-US" sz="2400" dirty="0"/>
              <a:t>Simpler and works well in many cases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73020"/>
            <a:ext cx="404177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95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reeform 3"/>
          <p:cNvSpPr>
            <a:spLocks/>
          </p:cNvSpPr>
          <p:nvPr/>
        </p:nvSpPr>
        <p:spPr bwMode="auto">
          <a:xfrm>
            <a:off x="3036888" y="1712913"/>
            <a:ext cx="3176587" cy="4557712"/>
          </a:xfrm>
          <a:custGeom>
            <a:avLst/>
            <a:gdLst/>
            <a:ahLst/>
            <a:cxnLst>
              <a:cxn ang="0">
                <a:pos x="566" y="0"/>
              </a:cxn>
              <a:cxn ang="0">
                <a:pos x="1548" y="0"/>
              </a:cxn>
              <a:cxn ang="0">
                <a:pos x="1548" y="718"/>
              </a:cxn>
              <a:cxn ang="0">
                <a:pos x="1699" y="718"/>
              </a:cxn>
              <a:cxn ang="0">
                <a:pos x="1699" y="1436"/>
              </a:cxn>
              <a:cxn ang="0">
                <a:pos x="2001" y="1436"/>
              </a:cxn>
              <a:cxn ang="0">
                <a:pos x="2001" y="2531"/>
              </a:cxn>
              <a:cxn ang="0">
                <a:pos x="1813" y="2531"/>
              </a:cxn>
              <a:cxn ang="0">
                <a:pos x="1813" y="2871"/>
              </a:cxn>
              <a:cxn ang="0">
                <a:pos x="906" y="2871"/>
              </a:cxn>
              <a:cxn ang="0">
                <a:pos x="906" y="2267"/>
              </a:cxn>
              <a:cxn ang="0">
                <a:pos x="717" y="2267"/>
              </a:cxn>
              <a:cxn ang="0">
                <a:pos x="717" y="1965"/>
              </a:cxn>
              <a:cxn ang="0">
                <a:pos x="415" y="1965"/>
              </a:cxn>
              <a:cxn ang="0">
                <a:pos x="415" y="1738"/>
              </a:cxn>
              <a:cxn ang="0">
                <a:pos x="189" y="1738"/>
              </a:cxn>
              <a:cxn ang="0">
                <a:pos x="189" y="1436"/>
              </a:cxn>
              <a:cxn ang="0">
                <a:pos x="0" y="1436"/>
              </a:cxn>
              <a:cxn ang="0">
                <a:pos x="0" y="566"/>
              </a:cxn>
              <a:cxn ang="0">
                <a:pos x="151" y="566"/>
              </a:cxn>
              <a:cxn ang="0">
                <a:pos x="151" y="189"/>
              </a:cxn>
              <a:cxn ang="0">
                <a:pos x="377" y="189"/>
              </a:cxn>
              <a:cxn ang="0">
                <a:pos x="377" y="0"/>
              </a:cxn>
              <a:cxn ang="0">
                <a:pos x="566" y="0"/>
              </a:cxn>
            </a:cxnLst>
            <a:rect l="0" t="0" r="r" b="b"/>
            <a:pathLst>
              <a:path w="2001" h="2871">
                <a:moveTo>
                  <a:pt x="566" y="0"/>
                </a:moveTo>
                <a:lnTo>
                  <a:pt x="1548" y="0"/>
                </a:lnTo>
                <a:lnTo>
                  <a:pt x="1548" y="718"/>
                </a:lnTo>
                <a:lnTo>
                  <a:pt x="1699" y="718"/>
                </a:lnTo>
                <a:lnTo>
                  <a:pt x="1699" y="1436"/>
                </a:lnTo>
                <a:lnTo>
                  <a:pt x="2001" y="1436"/>
                </a:lnTo>
                <a:lnTo>
                  <a:pt x="2001" y="2531"/>
                </a:lnTo>
                <a:lnTo>
                  <a:pt x="1813" y="2531"/>
                </a:lnTo>
                <a:lnTo>
                  <a:pt x="1813" y="2871"/>
                </a:lnTo>
                <a:lnTo>
                  <a:pt x="906" y="2871"/>
                </a:lnTo>
                <a:lnTo>
                  <a:pt x="906" y="2267"/>
                </a:lnTo>
                <a:lnTo>
                  <a:pt x="717" y="2267"/>
                </a:lnTo>
                <a:lnTo>
                  <a:pt x="717" y="1965"/>
                </a:lnTo>
                <a:lnTo>
                  <a:pt x="415" y="1965"/>
                </a:lnTo>
                <a:lnTo>
                  <a:pt x="415" y="1738"/>
                </a:lnTo>
                <a:lnTo>
                  <a:pt x="189" y="1738"/>
                </a:lnTo>
                <a:lnTo>
                  <a:pt x="189" y="1436"/>
                </a:lnTo>
                <a:lnTo>
                  <a:pt x="0" y="1436"/>
                </a:lnTo>
                <a:lnTo>
                  <a:pt x="0" y="566"/>
                </a:lnTo>
                <a:lnTo>
                  <a:pt x="151" y="566"/>
                </a:lnTo>
                <a:lnTo>
                  <a:pt x="151" y="189"/>
                </a:lnTo>
                <a:lnTo>
                  <a:pt x="377" y="189"/>
                </a:lnTo>
                <a:lnTo>
                  <a:pt x="377" y="0"/>
                </a:lnTo>
                <a:lnTo>
                  <a:pt x="566" y="0"/>
                </a:lnTo>
                <a:close/>
              </a:path>
            </a:pathLst>
          </a:cu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41" name="Group 240"/>
          <p:cNvGrpSpPr/>
          <p:nvPr/>
        </p:nvGrpSpPr>
        <p:grpSpPr>
          <a:xfrm>
            <a:off x="3218213" y="1787236"/>
            <a:ext cx="2998519" cy="4073237"/>
            <a:chOff x="3218213" y="1787236"/>
            <a:chExt cx="2998519" cy="407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9" name="Freeform 228"/>
            <p:cNvSpPr/>
            <p:nvPr/>
          </p:nvSpPr>
          <p:spPr>
            <a:xfrm>
              <a:off x="4494810" y="5795158"/>
              <a:ext cx="1419102" cy="65315"/>
            </a:xfrm>
            <a:custGeom>
              <a:avLst/>
              <a:gdLst>
                <a:gd name="connsiteX0" fmla="*/ 0 w 1419102"/>
                <a:gd name="connsiteY0" fmla="*/ 59377 h 65315"/>
                <a:gd name="connsiteX1" fmla="*/ 688769 w 1419102"/>
                <a:gd name="connsiteY1" fmla="*/ 59377 h 65315"/>
                <a:gd name="connsiteX2" fmla="*/ 1074717 w 1419102"/>
                <a:gd name="connsiteY2" fmla="*/ 23751 h 65315"/>
                <a:gd name="connsiteX3" fmla="*/ 1419102 w 1419102"/>
                <a:gd name="connsiteY3" fmla="*/ 0 h 6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102" h="65315">
                  <a:moveTo>
                    <a:pt x="0" y="59377"/>
                  </a:moveTo>
                  <a:cubicBezTo>
                    <a:pt x="254825" y="62346"/>
                    <a:pt x="509650" y="65315"/>
                    <a:pt x="688769" y="59377"/>
                  </a:cubicBezTo>
                  <a:cubicBezTo>
                    <a:pt x="867888" y="53439"/>
                    <a:pt x="952995" y="33647"/>
                    <a:pt x="1074717" y="23751"/>
                  </a:cubicBezTo>
                  <a:cubicBezTo>
                    <a:pt x="1196439" y="13855"/>
                    <a:pt x="1307770" y="6927"/>
                    <a:pt x="1419102" y="0"/>
                  </a:cubicBezTo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reeform 229"/>
            <p:cNvSpPr/>
            <p:nvPr/>
          </p:nvSpPr>
          <p:spPr>
            <a:xfrm>
              <a:off x="4476997" y="4779818"/>
              <a:ext cx="1656608" cy="774865"/>
            </a:xfrm>
            <a:custGeom>
              <a:avLst/>
              <a:gdLst>
                <a:gd name="connsiteX0" fmla="*/ 0 w 1656608"/>
                <a:gd name="connsiteY0" fmla="*/ 765959 h 774865"/>
                <a:gd name="connsiteX1" fmla="*/ 385948 w 1656608"/>
                <a:gd name="connsiteY1" fmla="*/ 760021 h 774865"/>
                <a:gd name="connsiteX2" fmla="*/ 765959 w 1656608"/>
                <a:gd name="connsiteY2" fmla="*/ 676894 h 774865"/>
                <a:gd name="connsiteX3" fmla="*/ 1134094 w 1656608"/>
                <a:gd name="connsiteY3" fmla="*/ 498764 h 774865"/>
                <a:gd name="connsiteX4" fmla="*/ 1335974 w 1656608"/>
                <a:gd name="connsiteY4" fmla="*/ 344385 h 774865"/>
                <a:gd name="connsiteX5" fmla="*/ 1656608 w 1656608"/>
                <a:gd name="connsiteY5" fmla="*/ 0 h 77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6608" h="774865">
                  <a:moveTo>
                    <a:pt x="0" y="765959"/>
                  </a:moveTo>
                  <a:cubicBezTo>
                    <a:pt x="129144" y="770412"/>
                    <a:pt x="258288" y="774865"/>
                    <a:pt x="385948" y="760021"/>
                  </a:cubicBezTo>
                  <a:cubicBezTo>
                    <a:pt x="513608" y="745177"/>
                    <a:pt x="641268" y="720437"/>
                    <a:pt x="765959" y="676894"/>
                  </a:cubicBezTo>
                  <a:cubicBezTo>
                    <a:pt x="890650" y="633351"/>
                    <a:pt x="1039092" y="554182"/>
                    <a:pt x="1134094" y="498764"/>
                  </a:cubicBezTo>
                  <a:cubicBezTo>
                    <a:pt x="1229096" y="443346"/>
                    <a:pt x="1248888" y="427512"/>
                    <a:pt x="1335974" y="344385"/>
                  </a:cubicBezTo>
                  <a:cubicBezTo>
                    <a:pt x="1423060" y="261258"/>
                    <a:pt x="1539834" y="130629"/>
                    <a:pt x="1656608" y="0"/>
                  </a:cubicBezTo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reeform 230"/>
            <p:cNvSpPr/>
            <p:nvPr/>
          </p:nvSpPr>
          <p:spPr>
            <a:xfrm>
              <a:off x="4476997" y="4061361"/>
              <a:ext cx="1496291" cy="1252847"/>
            </a:xfrm>
            <a:custGeom>
              <a:avLst/>
              <a:gdLst>
                <a:gd name="connsiteX0" fmla="*/ 0 w 1496291"/>
                <a:gd name="connsiteY0" fmla="*/ 1252847 h 1252847"/>
                <a:gd name="connsiteX1" fmla="*/ 243445 w 1496291"/>
                <a:gd name="connsiteY1" fmla="*/ 1116281 h 1252847"/>
                <a:gd name="connsiteX2" fmla="*/ 552203 w 1496291"/>
                <a:gd name="connsiteY2" fmla="*/ 932213 h 1252847"/>
                <a:gd name="connsiteX3" fmla="*/ 807522 w 1496291"/>
                <a:gd name="connsiteY3" fmla="*/ 813460 h 1252847"/>
                <a:gd name="connsiteX4" fmla="*/ 1003465 w 1496291"/>
                <a:gd name="connsiteY4" fmla="*/ 665018 h 1252847"/>
                <a:gd name="connsiteX5" fmla="*/ 1276598 w 1496291"/>
                <a:gd name="connsiteY5" fmla="*/ 356260 h 1252847"/>
                <a:gd name="connsiteX6" fmla="*/ 1496291 w 1496291"/>
                <a:gd name="connsiteY6" fmla="*/ 0 h 125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6291" h="1252847">
                  <a:moveTo>
                    <a:pt x="0" y="1252847"/>
                  </a:moveTo>
                  <a:cubicBezTo>
                    <a:pt x="75705" y="1211283"/>
                    <a:pt x="151411" y="1169720"/>
                    <a:pt x="243445" y="1116281"/>
                  </a:cubicBezTo>
                  <a:cubicBezTo>
                    <a:pt x="335479" y="1062842"/>
                    <a:pt x="458190" y="982683"/>
                    <a:pt x="552203" y="932213"/>
                  </a:cubicBezTo>
                  <a:cubicBezTo>
                    <a:pt x="646216" y="881743"/>
                    <a:pt x="732312" y="857992"/>
                    <a:pt x="807522" y="813460"/>
                  </a:cubicBezTo>
                  <a:cubicBezTo>
                    <a:pt x="882732" y="768928"/>
                    <a:pt x="925286" y="741218"/>
                    <a:pt x="1003465" y="665018"/>
                  </a:cubicBezTo>
                  <a:cubicBezTo>
                    <a:pt x="1081644" y="588818"/>
                    <a:pt x="1194460" y="467096"/>
                    <a:pt x="1276598" y="356260"/>
                  </a:cubicBezTo>
                  <a:cubicBezTo>
                    <a:pt x="1358736" y="245424"/>
                    <a:pt x="1427513" y="122712"/>
                    <a:pt x="1496291" y="0"/>
                  </a:cubicBezTo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 231"/>
            <p:cNvSpPr/>
            <p:nvPr/>
          </p:nvSpPr>
          <p:spPr>
            <a:xfrm>
              <a:off x="4310743" y="4108862"/>
              <a:ext cx="1359725" cy="843148"/>
            </a:xfrm>
            <a:custGeom>
              <a:avLst/>
              <a:gdLst>
                <a:gd name="connsiteX0" fmla="*/ 0 w 1359725"/>
                <a:gd name="connsiteY0" fmla="*/ 843148 h 843148"/>
                <a:gd name="connsiteX1" fmla="*/ 469075 w 1359725"/>
                <a:gd name="connsiteY1" fmla="*/ 629393 h 843148"/>
                <a:gd name="connsiteX2" fmla="*/ 676893 w 1359725"/>
                <a:gd name="connsiteY2" fmla="*/ 510639 h 843148"/>
                <a:gd name="connsiteX3" fmla="*/ 908462 w 1359725"/>
                <a:gd name="connsiteY3" fmla="*/ 344385 h 843148"/>
                <a:gd name="connsiteX4" fmla="*/ 1116280 w 1359725"/>
                <a:gd name="connsiteY4" fmla="*/ 195943 h 843148"/>
                <a:gd name="connsiteX5" fmla="*/ 1359725 w 1359725"/>
                <a:gd name="connsiteY5" fmla="*/ 0 h 8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9725" h="843148">
                  <a:moveTo>
                    <a:pt x="0" y="843148"/>
                  </a:moveTo>
                  <a:cubicBezTo>
                    <a:pt x="178130" y="763979"/>
                    <a:pt x="356260" y="684811"/>
                    <a:pt x="469075" y="629393"/>
                  </a:cubicBezTo>
                  <a:cubicBezTo>
                    <a:pt x="581891" y="573975"/>
                    <a:pt x="603662" y="558140"/>
                    <a:pt x="676893" y="510639"/>
                  </a:cubicBezTo>
                  <a:cubicBezTo>
                    <a:pt x="750124" y="463138"/>
                    <a:pt x="908462" y="344385"/>
                    <a:pt x="908462" y="344385"/>
                  </a:cubicBezTo>
                  <a:cubicBezTo>
                    <a:pt x="981693" y="291936"/>
                    <a:pt x="1041070" y="253340"/>
                    <a:pt x="1116280" y="195943"/>
                  </a:cubicBezTo>
                  <a:cubicBezTo>
                    <a:pt x="1191490" y="138546"/>
                    <a:pt x="1275607" y="69273"/>
                    <a:pt x="1359725" y="0"/>
                  </a:cubicBezTo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4180114" y="3996047"/>
              <a:ext cx="1377538" cy="771896"/>
            </a:xfrm>
            <a:custGeom>
              <a:avLst/>
              <a:gdLst>
                <a:gd name="connsiteX0" fmla="*/ 0 w 1377538"/>
                <a:gd name="connsiteY0" fmla="*/ 771896 h 771896"/>
                <a:gd name="connsiteX1" fmla="*/ 362198 w 1377538"/>
                <a:gd name="connsiteY1" fmla="*/ 641267 h 771896"/>
                <a:gd name="connsiteX2" fmla="*/ 641268 w 1377538"/>
                <a:gd name="connsiteY2" fmla="*/ 522514 h 771896"/>
                <a:gd name="connsiteX3" fmla="*/ 890650 w 1377538"/>
                <a:gd name="connsiteY3" fmla="*/ 415636 h 771896"/>
                <a:gd name="connsiteX4" fmla="*/ 1045029 w 1377538"/>
                <a:gd name="connsiteY4" fmla="*/ 326571 h 771896"/>
                <a:gd name="connsiteX5" fmla="*/ 1270660 w 1377538"/>
                <a:gd name="connsiteY5" fmla="*/ 136566 h 771896"/>
                <a:gd name="connsiteX6" fmla="*/ 1377538 w 1377538"/>
                <a:gd name="connsiteY6" fmla="*/ 0 h 771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538" h="771896">
                  <a:moveTo>
                    <a:pt x="0" y="771896"/>
                  </a:moveTo>
                  <a:cubicBezTo>
                    <a:pt x="127660" y="727363"/>
                    <a:pt x="255320" y="682831"/>
                    <a:pt x="362198" y="641267"/>
                  </a:cubicBezTo>
                  <a:cubicBezTo>
                    <a:pt x="469076" y="599703"/>
                    <a:pt x="641268" y="522514"/>
                    <a:pt x="641268" y="522514"/>
                  </a:cubicBezTo>
                  <a:cubicBezTo>
                    <a:pt x="729343" y="484909"/>
                    <a:pt x="823357" y="448293"/>
                    <a:pt x="890650" y="415636"/>
                  </a:cubicBezTo>
                  <a:cubicBezTo>
                    <a:pt x="957943" y="382979"/>
                    <a:pt x="981694" y="373083"/>
                    <a:pt x="1045029" y="326571"/>
                  </a:cubicBezTo>
                  <a:cubicBezTo>
                    <a:pt x="1108364" y="280059"/>
                    <a:pt x="1215242" y="190995"/>
                    <a:pt x="1270660" y="136566"/>
                  </a:cubicBezTo>
                  <a:cubicBezTo>
                    <a:pt x="1326078" y="82138"/>
                    <a:pt x="1361704" y="21771"/>
                    <a:pt x="1377538" y="0"/>
                  </a:cubicBezTo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Freeform 233"/>
            <p:cNvSpPr/>
            <p:nvPr/>
          </p:nvSpPr>
          <p:spPr>
            <a:xfrm>
              <a:off x="4114800" y="3883231"/>
              <a:ext cx="1436914" cy="706582"/>
            </a:xfrm>
            <a:custGeom>
              <a:avLst/>
              <a:gdLst>
                <a:gd name="connsiteX0" fmla="*/ 0 w 1436914"/>
                <a:gd name="connsiteY0" fmla="*/ 706582 h 706582"/>
                <a:gd name="connsiteX1" fmla="*/ 255319 w 1436914"/>
                <a:gd name="connsiteY1" fmla="*/ 641268 h 706582"/>
                <a:gd name="connsiteX2" fmla="*/ 564078 w 1436914"/>
                <a:gd name="connsiteY2" fmla="*/ 546265 h 706582"/>
                <a:gd name="connsiteX3" fmla="*/ 860961 w 1436914"/>
                <a:gd name="connsiteY3" fmla="*/ 433450 h 706582"/>
                <a:gd name="connsiteX4" fmla="*/ 1187532 w 1436914"/>
                <a:gd name="connsiteY4" fmla="*/ 225631 h 706582"/>
                <a:gd name="connsiteX5" fmla="*/ 1436914 w 1436914"/>
                <a:gd name="connsiteY5" fmla="*/ 0 h 706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914" h="706582">
                  <a:moveTo>
                    <a:pt x="0" y="706582"/>
                  </a:moveTo>
                  <a:cubicBezTo>
                    <a:pt x="80653" y="687284"/>
                    <a:pt x="161306" y="667987"/>
                    <a:pt x="255319" y="641268"/>
                  </a:cubicBezTo>
                  <a:cubicBezTo>
                    <a:pt x="349332" y="614549"/>
                    <a:pt x="463138" y="580901"/>
                    <a:pt x="564078" y="546265"/>
                  </a:cubicBezTo>
                  <a:cubicBezTo>
                    <a:pt x="665018" y="511629"/>
                    <a:pt x="757052" y="486889"/>
                    <a:pt x="860961" y="433450"/>
                  </a:cubicBezTo>
                  <a:cubicBezTo>
                    <a:pt x="964870" y="380011"/>
                    <a:pt x="1091540" y="297873"/>
                    <a:pt x="1187532" y="225631"/>
                  </a:cubicBezTo>
                  <a:cubicBezTo>
                    <a:pt x="1283524" y="153389"/>
                    <a:pt x="1360219" y="76694"/>
                    <a:pt x="1436914" y="0"/>
                  </a:cubicBezTo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3823855" y="3574473"/>
              <a:ext cx="1609106" cy="837210"/>
            </a:xfrm>
            <a:custGeom>
              <a:avLst/>
              <a:gdLst>
                <a:gd name="connsiteX0" fmla="*/ 0 w 1609106"/>
                <a:gd name="connsiteY0" fmla="*/ 837210 h 837210"/>
                <a:gd name="connsiteX1" fmla="*/ 332509 w 1609106"/>
                <a:gd name="connsiteY1" fmla="*/ 754083 h 837210"/>
                <a:gd name="connsiteX2" fmla="*/ 611579 w 1609106"/>
                <a:gd name="connsiteY2" fmla="*/ 653143 h 837210"/>
                <a:gd name="connsiteX3" fmla="*/ 872836 w 1609106"/>
                <a:gd name="connsiteY3" fmla="*/ 510639 h 837210"/>
                <a:gd name="connsiteX4" fmla="*/ 1175657 w 1609106"/>
                <a:gd name="connsiteY4" fmla="*/ 285008 h 837210"/>
                <a:gd name="connsiteX5" fmla="*/ 1371600 w 1609106"/>
                <a:gd name="connsiteY5" fmla="*/ 142504 h 837210"/>
                <a:gd name="connsiteX6" fmla="*/ 1609106 w 1609106"/>
                <a:gd name="connsiteY6" fmla="*/ 0 h 8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9106" h="837210">
                  <a:moveTo>
                    <a:pt x="0" y="837210"/>
                  </a:moveTo>
                  <a:cubicBezTo>
                    <a:pt x="115289" y="810985"/>
                    <a:pt x="230579" y="784761"/>
                    <a:pt x="332509" y="754083"/>
                  </a:cubicBezTo>
                  <a:cubicBezTo>
                    <a:pt x="434439" y="723405"/>
                    <a:pt x="521525" y="693717"/>
                    <a:pt x="611579" y="653143"/>
                  </a:cubicBezTo>
                  <a:cubicBezTo>
                    <a:pt x="701633" y="612569"/>
                    <a:pt x="778823" y="571995"/>
                    <a:pt x="872836" y="510639"/>
                  </a:cubicBezTo>
                  <a:cubicBezTo>
                    <a:pt x="966849" y="449283"/>
                    <a:pt x="1092530" y="346364"/>
                    <a:pt x="1175657" y="285008"/>
                  </a:cubicBezTo>
                  <a:cubicBezTo>
                    <a:pt x="1258784" y="223652"/>
                    <a:pt x="1299359" y="190005"/>
                    <a:pt x="1371600" y="142504"/>
                  </a:cubicBezTo>
                  <a:cubicBezTo>
                    <a:pt x="1443841" y="95003"/>
                    <a:pt x="1609106" y="0"/>
                    <a:pt x="1609106" y="0"/>
                  </a:cubicBezTo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Freeform 235"/>
            <p:cNvSpPr/>
            <p:nvPr/>
          </p:nvSpPr>
          <p:spPr>
            <a:xfrm>
              <a:off x="3586348" y="2974769"/>
              <a:ext cx="1858488" cy="1193470"/>
            </a:xfrm>
            <a:custGeom>
              <a:avLst/>
              <a:gdLst>
                <a:gd name="connsiteX0" fmla="*/ 0 w 1858488"/>
                <a:gd name="connsiteY0" fmla="*/ 1193470 h 1193470"/>
                <a:gd name="connsiteX1" fmla="*/ 492826 w 1858488"/>
                <a:gd name="connsiteY1" fmla="*/ 961901 h 1193470"/>
                <a:gd name="connsiteX2" fmla="*/ 902525 w 1858488"/>
                <a:gd name="connsiteY2" fmla="*/ 730332 h 1193470"/>
                <a:gd name="connsiteX3" fmla="*/ 1359725 w 1858488"/>
                <a:gd name="connsiteY3" fmla="*/ 409699 h 1193470"/>
                <a:gd name="connsiteX4" fmla="*/ 1858488 w 1858488"/>
                <a:gd name="connsiteY4" fmla="*/ 0 h 119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488" h="1193470">
                  <a:moveTo>
                    <a:pt x="0" y="1193470"/>
                  </a:moveTo>
                  <a:cubicBezTo>
                    <a:pt x="171202" y="1116280"/>
                    <a:pt x="342405" y="1039091"/>
                    <a:pt x="492826" y="961901"/>
                  </a:cubicBezTo>
                  <a:cubicBezTo>
                    <a:pt x="643247" y="884711"/>
                    <a:pt x="758042" y="822366"/>
                    <a:pt x="902525" y="730332"/>
                  </a:cubicBezTo>
                  <a:cubicBezTo>
                    <a:pt x="1047008" y="638298"/>
                    <a:pt x="1200398" y="531421"/>
                    <a:pt x="1359725" y="409699"/>
                  </a:cubicBezTo>
                  <a:cubicBezTo>
                    <a:pt x="1519052" y="287977"/>
                    <a:pt x="1688770" y="143988"/>
                    <a:pt x="1858488" y="0"/>
                  </a:cubicBezTo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3384468" y="2565070"/>
              <a:ext cx="1929740" cy="1246909"/>
            </a:xfrm>
            <a:custGeom>
              <a:avLst/>
              <a:gdLst>
                <a:gd name="connsiteX0" fmla="*/ 0 w 1929740"/>
                <a:gd name="connsiteY0" fmla="*/ 1246909 h 1246909"/>
                <a:gd name="connsiteX1" fmla="*/ 605641 w 1929740"/>
                <a:gd name="connsiteY1" fmla="*/ 979714 h 1246909"/>
                <a:gd name="connsiteX2" fmla="*/ 1015340 w 1929740"/>
                <a:gd name="connsiteY2" fmla="*/ 754083 h 1246909"/>
                <a:gd name="connsiteX3" fmla="*/ 1448789 w 1929740"/>
                <a:gd name="connsiteY3" fmla="*/ 427512 h 1246909"/>
                <a:gd name="connsiteX4" fmla="*/ 1662545 w 1929740"/>
                <a:gd name="connsiteY4" fmla="*/ 249382 h 1246909"/>
                <a:gd name="connsiteX5" fmla="*/ 1858488 w 1929740"/>
                <a:gd name="connsiteY5" fmla="*/ 95003 h 1246909"/>
                <a:gd name="connsiteX6" fmla="*/ 1929740 w 1929740"/>
                <a:gd name="connsiteY6" fmla="*/ 0 h 124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9740" h="1246909">
                  <a:moveTo>
                    <a:pt x="0" y="1246909"/>
                  </a:moveTo>
                  <a:cubicBezTo>
                    <a:pt x="218209" y="1154380"/>
                    <a:pt x="436418" y="1061852"/>
                    <a:pt x="605641" y="979714"/>
                  </a:cubicBezTo>
                  <a:cubicBezTo>
                    <a:pt x="774864" y="897576"/>
                    <a:pt x="874815" y="846117"/>
                    <a:pt x="1015340" y="754083"/>
                  </a:cubicBezTo>
                  <a:cubicBezTo>
                    <a:pt x="1155865" y="662049"/>
                    <a:pt x="1340922" y="511629"/>
                    <a:pt x="1448789" y="427512"/>
                  </a:cubicBezTo>
                  <a:cubicBezTo>
                    <a:pt x="1556657" y="343395"/>
                    <a:pt x="1594262" y="304800"/>
                    <a:pt x="1662545" y="249382"/>
                  </a:cubicBezTo>
                  <a:cubicBezTo>
                    <a:pt x="1730828" y="193964"/>
                    <a:pt x="1813956" y="136567"/>
                    <a:pt x="1858488" y="95003"/>
                  </a:cubicBezTo>
                  <a:cubicBezTo>
                    <a:pt x="1903020" y="53439"/>
                    <a:pt x="1929740" y="0"/>
                    <a:pt x="1929740" y="0"/>
                  </a:cubicBezTo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Freeform 237"/>
            <p:cNvSpPr/>
            <p:nvPr/>
          </p:nvSpPr>
          <p:spPr>
            <a:xfrm>
              <a:off x="3277590" y="2196935"/>
              <a:ext cx="1917865" cy="1252847"/>
            </a:xfrm>
            <a:custGeom>
              <a:avLst/>
              <a:gdLst>
                <a:gd name="connsiteX0" fmla="*/ 0 w 1917865"/>
                <a:gd name="connsiteY0" fmla="*/ 1252847 h 1252847"/>
                <a:gd name="connsiteX1" fmla="*/ 528452 w 1917865"/>
                <a:gd name="connsiteY1" fmla="*/ 973777 h 1252847"/>
                <a:gd name="connsiteX2" fmla="*/ 860961 w 1917865"/>
                <a:gd name="connsiteY2" fmla="*/ 789709 h 1252847"/>
                <a:gd name="connsiteX3" fmla="*/ 1104405 w 1917865"/>
                <a:gd name="connsiteY3" fmla="*/ 647205 h 1252847"/>
                <a:gd name="connsiteX4" fmla="*/ 1347849 w 1917865"/>
                <a:gd name="connsiteY4" fmla="*/ 463138 h 1252847"/>
                <a:gd name="connsiteX5" fmla="*/ 1656607 w 1917865"/>
                <a:gd name="connsiteY5" fmla="*/ 195943 h 1252847"/>
                <a:gd name="connsiteX6" fmla="*/ 1917865 w 1917865"/>
                <a:gd name="connsiteY6" fmla="*/ 0 h 125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7865" h="1252847">
                  <a:moveTo>
                    <a:pt x="0" y="1252847"/>
                  </a:moveTo>
                  <a:lnTo>
                    <a:pt x="528452" y="973777"/>
                  </a:lnTo>
                  <a:cubicBezTo>
                    <a:pt x="671945" y="896587"/>
                    <a:pt x="764969" y="844138"/>
                    <a:pt x="860961" y="789709"/>
                  </a:cubicBezTo>
                  <a:cubicBezTo>
                    <a:pt x="956953" y="735280"/>
                    <a:pt x="1023257" y="701633"/>
                    <a:pt x="1104405" y="647205"/>
                  </a:cubicBezTo>
                  <a:cubicBezTo>
                    <a:pt x="1185553" y="592777"/>
                    <a:pt x="1255815" y="538348"/>
                    <a:pt x="1347849" y="463138"/>
                  </a:cubicBezTo>
                  <a:cubicBezTo>
                    <a:pt x="1439883" y="387928"/>
                    <a:pt x="1561604" y="273133"/>
                    <a:pt x="1656607" y="195943"/>
                  </a:cubicBezTo>
                  <a:cubicBezTo>
                    <a:pt x="1751610" y="118753"/>
                    <a:pt x="1834737" y="59376"/>
                    <a:pt x="1917865" y="0"/>
                  </a:cubicBezTo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3218213" y="2078182"/>
              <a:ext cx="1365662" cy="831273"/>
            </a:xfrm>
            <a:custGeom>
              <a:avLst/>
              <a:gdLst>
                <a:gd name="connsiteX0" fmla="*/ 0 w 1365662"/>
                <a:gd name="connsiteY0" fmla="*/ 831273 h 831273"/>
                <a:gd name="connsiteX1" fmla="*/ 296883 w 1365662"/>
                <a:gd name="connsiteY1" fmla="*/ 712519 h 831273"/>
                <a:gd name="connsiteX2" fmla="*/ 623455 w 1365662"/>
                <a:gd name="connsiteY2" fmla="*/ 564078 h 831273"/>
                <a:gd name="connsiteX3" fmla="*/ 890649 w 1365662"/>
                <a:gd name="connsiteY3" fmla="*/ 421574 h 831273"/>
                <a:gd name="connsiteX4" fmla="*/ 1151906 w 1365662"/>
                <a:gd name="connsiteY4" fmla="*/ 237506 h 831273"/>
                <a:gd name="connsiteX5" fmla="*/ 1365662 w 1365662"/>
                <a:gd name="connsiteY5" fmla="*/ 0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5662" h="831273">
                  <a:moveTo>
                    <a:pt x="0" y="831273"/>
                  </a:moveTo>
                  <a:cubicBezTo>
                    <a:pt x="96487" y="794162"/>
                    <a:pt x="192974" y="757052"/>
                    <a:pt x="296883" y="712519"/>
                  </a:cubicBezTo>
                  <a:cubicBezTo>
                    <a:pt x="400792" y="667987"/>
                    <a:pt x="524494" y="612569"/>
                    <a:pt x="623455" y="564078"/>
                  </a:cubicBezTo>
                  <a:cubicBezTo>
                    <a:pt x="722416" y="515587"/>
                    <a:pt x="802574" y="476003"/>
                    <a:pt x="890649" y="421574"/>
                  </a:cubicBezTo>
                  <a:cubicBezTo>
                    <a:pt x="978724" y="367145"/>
                    <a:pt x="1072737" y="307768"/>
                    <a:pt x="1151906" y="237506"/>
                  </a:cubicBezTo>
                  <a:cubicBezTo>
                    <a:pt x="1231075" y="167244"/>
                    <a:pt x="1298368" y="83622"/>
                    <a:pt x="1365662" y="0"/>
                  </a:cubicBezTo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Freeform 239"/>
            <p:cNvSpPr/>
            <p:nvPr/>
          </p:nvSpPr>
          <p:spPr>
            <a:xfrm>
              <a:off x="5955475" y="1787236"/>
              <a:ext cx="261257" cy="100941"/>
            </a:xfrm>
            <a:custGeom>
              <a:avLst/>
              <a:gdLst>
                <a:gd name="connsiteX0" fmla="*/ 0 w 261257"/>
                <a:gd name="connsiteY0" fmla="*/ 0 h 100941"/>
                <a:gd name="connsiteX1" fmla="*/ 89065 w 261257"/>
                <a:gd name="connsiteY1" fmla="*/ 95003 h 100941"/>
                <a:gd name="connsiteX2" fmla="*/ 261257 w 261257"/>
                <a:gd name="connsiteY2" fmla="*/ 35626 h 10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7" h="100941">
                  <a:moveTo>
                    <a:pt x="0" y="0"/>
                  </a:moveTo>
                  <a:cubicBezTo>
                    <a:pt x="22761" y="44532"/>
                    <a:pt x="45522" y="89065"/>
                    <a:pt x="89065" y="95003"/>
                  </a:cubicBezTo>
                  <a:cubicBezTo>
                    <a:pt x="132608" y="100941"/>
                    <a:pt x="196932" y="68283"/>
                    <a:pt x="261257" y="35626"/>
                  </a:cubicBezTo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Placement Strategy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4475163" y="6091238"/>
            <a:ext cx="1439862" cy="179387"/>
            <a:chOff x="2819" y="3837"/>
            <a:chExt cx="907" cy="113"/>
          </a:xfrm>
        </p:grpSpPr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2819" y="3837"/>
              <a:ext cx="907" cy="11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819" y="3837"/>
              <a:ext cx="907" cy="11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324600" y="2124075"/>
            <a:ext cx="67326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latin typeface="Arial" charset="0"/>
              </a:rPr>
              <a:t>Pilot point</a:t>
            </a:r>
            <a:endParaRPr lang="en-US" dirty="0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324600" y="2543175"/>
            <a:ext cx="113332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latin typeface="Arial" charset="0"/>
              </a:rPr>
              <a:t>Observation well</a:t>
            </a:r>
            <a:endParaRPr lang="en-US" dirty="0"/>
          </a:p>
        </p:txBody>
      </p:sp>
      <p:grpSp>
        <p:nvGrpSpPr>
          <p:cNvPr id="11293" name="Group 29"/>
          <p:cNvGrpSpPr>
            <a:grpSpLocks/>
          </p:cNvGrpSpPr>
          <p:nvPr/>
        </p:nvGrpSpPr>
        <p:grpSpPr bwMode="auto">
          <a:xfrm>
            <a:off x="3695700" y="2611438"/>
            <a:ext cx="2413000" cy="2835275"/>
            <a:chOff x="2328" y="1645"/>
            <a:chExt cx="1520" cy="1786"/>
          </a:xfrm>
        </p:grpSpPr>
        <p:sp>
          <p:nvSpPr>
            <p:cNvPr id="11294" name="Oval 30"/>
            <p:cNvSpPr>
              <a:spLocks noChangeArrowheads="1"/>
            </p:cNvSpPr>
            <p:nvPr/>
          </p:nvSpPr>
          <p:spPr bwMode="auto">
            <a:xfrm>
              <a:off x="2404" y="1872"/>
              <a:ext cx="47" cy="4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295" name="Oval 31"/>
            <p:cNvSpPr>
              <a:spLocks noChangeArrowheads="1"/>
            </p:cNvSpPr>
            <p:nvPr/>
          </p:nvSpPr>
          <p:spPr bwMode="auto">
            <a:xfrm>
              <a:off x="2706" y="1910"/>
              <a:ext cx="47" cy="47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296" name="Oval 32"/>
            <p:cNvSpPr>
              <a:spLocks noChangeArrowheads="1"/>
            </p:cNvSpPr>
            <p:nvPr/>
          </p:nvSpPr>
          <p:spPr bwMode="auto">
            <a:xfrm>
              <a:off x="2328" y="2212"/>
              <a:ext cx="47" cy="4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297" name="Oval 33"/>
            <p:cNvSpPr>
              <a:spLocks noChangeArrowheads="1"/>
            </p:cNvSpPr>
            <p:nvPr/>
          </p:nvSpPr>
          <p:spPr bwMode="auto">
            <a:xfrm>
              <a:off x="3234" y="2023"/>
              <a:ext cx="48" cy="4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298" name="Oval 34"/>
            <p:cNvSpPr>
              <a:spLocks noChangeArrowheads="1"/>
            </p:cNvSpPr>
            <p:nvPr/>
          </p:nvSpPr>
          <p:spPr bwMode="auto">
            <a:xfrm>
              <a:off x="2404" y="2476"/>
              <a:ext cx="47" cy="4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299" name="Oval 35"/>
            <p:cNvSpPr>
              <a:spLocks noChangeArrowheads="1"/>
            </p:cNvSpPr>
            <p:nvPr/>
          </p:nvSpPr>
          <p:spPr bwMode="auto">
            <a:xfrm>
              <a:off x="2895" y="2250"/>
              <a:ext cx="47" cy="47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00" name="Oval 36"/>
            <p:cNvSpPr>
              <a:spLocks noChangeArrowheads="1"/>
            </p:cNvSpPr>
            <p:nvPr/>
          </p:nvSpPr>
          <p:spPr bwMode="auto">
            <a:xfrm>
              <a:off x="3348" y="2476"/>
              <a:ext cx="47" cy="4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01" name="Oval 37"/>
            <p:cNvSpPr>
              <a:spLocks noChangeArrowheads="1"/>
            </p:cNvSpPr>
            <p:nvPr/>
          </p:nvSpPr>
          <p:spPr bwMode="auto">
            <a:xfrm>
              <a:off x="2593" y="2779"/>
              <a:ext cx="47" cy="47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02" name="Oval 38"/>
            <p:cNvSpPr>
              <a:spLocks noChangeArrowheads="1"/>
            </p:cNvSpPr>
            <p:nvPr/>
          </p:nvSpPr>
          <p:spPr bwMode="auto">
            <a:xfrm>
              <a:off x="2970" y="2779"/>
              <a:ext cx="47" cy="47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03" name="Oval 39"/>
            <p:cNvSpPr>
              <a:spLocks noChangeArrowheads="1"/>
            </p:cNvSpPr>
            <p:nvPr/>
          </p:nvSpPr>
          <p:spPr bwMode="auto">
            <a:xfrm>
              <a:off x="3687" y="2892"/>
              <a:ext cx="48" cy="47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04" name="Oval 40"/>
            <p:cNvSpPr>
              <a:spLocks noChangeArrowheads="1"/>
            </p:cNvSpPr>
            <p:nvPr/>
          </p:nvSpPr>
          <p:spPr bwMode="auto">
            <a:xfrm>
              <a:off x="3234" y="3081"/>
              <a:ext cx="48" cy="4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05" name="Oval 41"/>
            <p:cNvSpPr>
              <a:spLocks noChangeArrowheads="1"/>
            </p:cNvSpPr>
            <p:nvPr/>
          </p:nvSpPr>
          <p:spPr bwMode="auto">
            <a:xfrm>
              <a:off x="3008" y="3384"/>
              <a:ext cx="48" cy="47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06" name="Oval 42"/>
            <p:cNvSpPr>
              <a:spLocks noChangeArrowheads="1"/>
            </p:cNvSpPr>
            <p:nvPr/>
          </p:nvSpPr>
          <p:spPr bwMode="auto">
            <a:xfrm>
              <a:off x="3499" y="3384"/>
              <a:ext cx="48" cy="47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07" name="Oval 43"/>
            <p:cNvSpPr>
              <a:spLocks noChangeArrowheads="1"/>
            </p:cNvSpPr>
            <p:nvPr/>
          </p:nvSpPr>
          <p:spPr bwMode="auto">
            <a:xfrm>
              <a:off x="2819" y="2439"/>
              <a:ext cx="48" cy="47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08" name="Oval 44"/>
            <p:cNvSpPr>
              <a:spLocks noChangeArrowheads="1"/>
            </p:cNvSpPr>
            <p:nvPr/>
          </p:nvSpPr>
          <p:spPr bwMode="auto">
            <a:xfrm>
              <a:off x="2668" y="2363"/>
              <a:ext cx="48" cy="4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09" name="Oval 45"/>
            <p:cNvSpPr>
              <a:spLocks noChangeArrowheads="1"/>
            </p:cNvSpPr>
            <p:nvPr/>
          </p:nvSpPr>
          <p:spPr bwMode="auto">
            <a:xfrm>
              <a:off x="3008" y="2136"/>
              <a:ext cx="48" cy="4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10" name="Oval 46"/>
            <p:cNvSpPr>
              <a:spLocks noChangeArrowheads="1"/>
            </p:cNvSpPr>
            <p:nvPr/>
          </p:nvSpPr>
          <p:spPr bwMode="auto">
            <a:xfrm>
              <a:off x="2970" y="2439"/>
              <a:ext cx="47" cy="47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11" name="Oval 47"/>
            <p:cNvSpPr>
              <a:spLocks noChangeArrowheads="1"/>
            </p:cNvSpPr>
            <p:nvPr/>
          </p:nvSpPr>
          <p:spPr bwMode="auto">
            <a:xfrm>
              <a:off x="2593" y="2136"/>
              <a:ext cx="47" cy="4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12" name="Oval 48"/>
            <p:cNvSpPr>
              <a:spLocks noChangeArrowheads="1"/>
            </p:cNvSpPr>
            <p:nvPr/>
          </p:nvSpPr>
          <p:spPr bwMode="auto">
            <a:xfrm>
              <a:off x="2706" y="2552"/>
              <a:ext cx="47" cy="4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13" name="Oval 49"/>
            <p:cNvSpPr>
              <a:spLocks noChangeArrowheads="1"/>
            </p:cNvSpPr>
            <p:nvPr/>
          </p:nvSpPr>
          <p:spPr bwMode="auto">
            <a:xfrm>
              <a:off x="3800" y="1645"/>
              <a:ext cx="48" cy="47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14" name="Oval 50"/>
            <p:cNvSpPr>
              <a:spLocks noChangeArrowheads="1"/>
            </p:cNvSpPr>
            <p:nvPr/>
          </p:nvSpPr>
          <p:spPr bwMode="auto">
            <a:xfrm>
              <a:off x="2857" y="1959"/>
              <a:ext cx="47" cy="47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1332" name="Group 68"/>
          <p:cNvGrpSpPr>
            <a:grpSpLocks/>
          </p:cNvGrpSpPr>
          <p:nvPr/>
        </p:nvGrpSpPr>
        <p:grpSpPr bwMode="auto">
          <a:xfrm>
            <a:off x="3276600" y="2132013"/>
            <a:ext cx="2846388" cy="3810000"/>
            <a:chOff x="2064" y="1343"/>
            <a:chExt cx="1793" cy="2400"/>
          </a:xfrm>
        </p:grpSpPr>
        <p:grpSp>
          <p:nvGrpSpPr>
            <p:cNvPr id="11333" name="Group 69"/>
            <p:cNvGrpSpPr>
              <a:grpSpLocks/>
            </p:cNvGrpSpPr>
            <p:nvPr/>
          </p:nvGrpSpPr>
          <p:grpSpPr bwMode="auto">
            <a:xfrm>
              <a:off x="3800" y="1343"/>
              <a:ext cx="57" cy="57"/>
              <a:chOff x="3800" y="1343"/>
              <a:chExt cx="57" cy="57"/>
            </a:xfrm>
          </p:grpSpPr>
          <p:sp>
            <p:nvSpPr>
              <p:cNvPr id="11334" name="Freeform 70"/>
              <p:cNvSpPr>
                <a:spLocks/>
              </p:cNvSpPr>
              <p:nvPr/>
            </p:nvSpPr>
            <p:spPr bwMode="auto">
              <a:xfrm>
                <a:off x="3800" y="1343"/>
                <a:ext cx="57" cy="5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6"/>
                  </a:cxn>
                  <a:cxn ang="0">
                    <a:pos x="11" y="57"/>
                  </a:cxn>
                  <a:cxn ang="0">
                    <a:pos x="29" y="44"/>
                  </a:cxn>
                  <a:cxn ang="0">
                    <a:pos x="46" y="57"/>
                  </a:cxn>
                  <a:cxn ang="0">
                    <a:pos x="40" y="36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9" y="0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6"/>
                    </a:lnTo>
                    <a:lnTo>
                      <a:pt x="11" y="57"/>
                    </a:lnTo>
                    <a:lnTo>
                      <a:pt x="29" y="44"/>
                    </a:lnTo>
                    <a:lnTo>
                      <a:pt x="46" y="57"/>
                    </a:lnTo>
                    <a:lnTo>
                      <a:pt x="40" y="36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9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35" name="Freeform 71"/>
              <p:cNvSpPr>
                <a:spLocks/>
              </p:cNvSpPr>
              <p:nvPr/>
            </p:nvSpPr>
            <p:spPr bwMode="auto">
              <a:xfrm>
                <a:off x="3800" y="1343"/>
                <a:ext cx="57" cy="5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6"/>
                  </a:cxn>
                  <a:cxn ang="0">
                    <a:pos x="11" y="57"/>
                  </a:cxn>
                  <a:cxn ang="0">
                    <a:pos x="29" y="44"/>
                  </a:cxn>
                  <a:cxn ang="0">
                    <a:pos x="46" y="57"/>
                  </a:cxn>
                  <a:cxn ang="0">
                    <a:pos x="40" y="36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9" y="0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6"/>
                    </a:lnTo>
                    <a:lnTo>
                      <a:pt x="11" y="57"/>
                    </a:lnTo>
                    <a:lnTo>
                      <a:pt x="29" y="44"/>
                    </a:lnTo>
                    <a:lnTo>
                      <a:pt x="46" y="57"/>
                    </a:lnTo>
                    <a:lnTo>
                      <a:pt x="40" y="36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9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36" name="Group 72"/>
            <p:cNvGrpSpPr>
              <a:grpSpLocks/>
            </p:cNvGrpSpPr>
            <p:nvPr/>
          </p:nvGrpSpPr>
          <p:grpSpPr bwMode="auto">
            <a:xfrm>
              <a:off x="2857" y="2628"/>
              <a:ext cx="56" cy="57"/>
              <a:chOff x="2857" y="2628"/>
              <a:chExt cx="56" cy="57"/>
            </a:xfrm>
          </p:grpSpPr>
          <p:sp>
            <p:nvSpPr>
              <p:cNvPr id="11337" name="Freeform 73"/>
              <p:cNvSpPr>
                <a:spLocks/>
              </p:cNvSpPr>
              <p:nvPr/>
            </p:nvSpPr>
            <p:spPr bwMode="auto">
              <a:xfrm>
                <a:off x="2857" y="2628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5"/>
                  </a:cxn>
                  <a:cxn ang="0">
                    <a:pos x="11" y="57"/>
                  </a:cxn>
                  <a:cxn ang="0">
                    <a:pos x="28" y="43"/>
                  </a:cxn>
                  <a:cxn ang="0">
                    <a:pos x="45" y="57"/>
                  </a:cxn>
                  <a:cxn ang="0">
                    <a:pos x="39" y="35"/>
                  </a:cxn>
                  <a:cxn ang="0">
                    <a:pos x="56" y="22"/>
                  </a:cxn>
                  <a:cxn ang="0">
                    <a:pos x="34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5"/>
                    </a:lnTo>
                    <a:lnTo>
                      <a:pt x="11" y="57"/>
                    </a:lnTo>
                    <a:lnTo>
                      <a:pt x="28" y="43"/>
                    </a:lnTo>
                    <a:lnTo>
                      <a:pt x="45" y="57"/>
                    </a:lnTo>
                    <a:lnTo>
                      <a:pt x="39" y="35"/>
                    </a:lnTo>
                    <a:lnTo>
                      <a:pt x="56" y="22"/>
                    </a:lnTo>
                    <a:lnTo>
                      <a:pt x="34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38" name="Freeform 74"/>
              <p:cNvSpPr>
                <a:spLocks/>
              </p:cNvSpPr>
              <p:nvPr/>
            </p:nvSpPr>
            <p:spPr bwMode="auto">
              <a:xfrm>
                <a:off x="2857" y="2628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5"/>
                  </a:cxn>
                  <a:cxn ang="0">
                    <a:pos x="11" y="57"/>
                  </a:cxn>
                  <a:cxn ang="0">
                    <a:pos x="28" y="43"/>
                  </a:cxn>
                  <a:cxn ang="0">
                    <a:pos x="45" y="57"/>
                  </a:cxn>
                  <a:cxn ang="0">
                    <a:pos x="39" y="35"/>
                  </a:cxn>
                  <a:cxn ang="0">
                    <a:pos x="56" y="22"/>
                  </a:cxn>
                  <a:cxn ang="0">
                    <a:pos x="34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5"/>
                    </a:lnTo>
                    <a:lnTo>
                      <a:pt x="11" y="57"/>
                    </a:lnTo>
                    <a:lnTo>
                      <a:pt x="28" y="43"/>
                    </a:lnTo>
                    <a:lnTo>
                      <a:pt x="45" y="57"/>
                    </a:lnTo>
                    <a:lnTo>
                      <a:pt x="39" y="35"/>
                    </a:lnTo>
                    <a:lnTo>
                      <a:pt x="56" y="22"/>
                    </a:lnTo>
                    <a:lnTo>
                      <a:pt x="34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39" name="Group 75"/>
            <p:cNvGrpSpPr>
              <a:grpSpLocks/>
            </p:cNvGrpSpPr>
            <p:nvPr/>
          </p:nvGrpSpPr>
          <p:grpSpPr bwMode="auto">
            <a:xfrm>
              <a:off x="2857" y="1947"/>
              <a:ext cx="56" cy="57"/>
              <a:chOff x="2857" y="1947"/>
              <a:chExt cx="56" cy="57"/>
            </a:xfrm>
          </p:grpSpPr>
          <p:sp>
            <p:nvSpPr>
              <p:cNvPr id="11340" name="Freeform 76"/>
              <p:cNvSpPr>
                <a:spLocks/>
              </p:cNvSpPr>
              <p:nvPr/>
            </p:nvSpPr>
            <p:spPr bwMode="auto">
              <a:xfrm>
                <a:off x="2857" y="1947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6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5" y="57"/>
                  </a:cxn>
                  <a:cxn ang="0">
                    <a:pos x="39" y="36"/>
                  </a:cxn>
                  <a:cxn ang="0">
                    <a:pos x="56" y="22"/>
                  </a:cxn>
                  <a:cxn ang="0">
                    <a:pos x="34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6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5" y="57"/>
                    </a:lnTo>
                    <a:lnTo>
                      <a:pt x="39" y="36"/>
                    </a:lnTo>
                    <a:lnTo>
                      <a:pt x="56" y="22"/>
                    </a:lnTo>
                    <a:lnTo>
                      <a:pt x="34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41" name="Freeform 77"/>
              <p:cNvSpPr>
                <a:spLocks/>
              </p:cNvSpPr>
              <p:nvPr/>
            </p:nvSpPr>
            <p:spPr bwMode="auto">
              <a:xfrm>
                <a:off x="2857" y="1947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6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5" y="57"/>
                  </a:cxn>
                  <a:cxn ang="0">
                    <a:pos x="39" y="36"/>
                  </a:cxn>
                  <a:cxn ang="0">
                    <a:pos x="56" y="22"/>
                  </a:cxn>
                  <a:cxn ang="0">
                    <a:pos x="34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6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5" y="57"/>
                    </a:lnTo>
                    <a:lnTo>
                      <a:pt x="39" y="36"/>
                    </a:lnTo>
                    <a:lnTo>
                      <a:pt x="56" y="22"/>
                    </a:lnTo>
                    <a:lnTo>
                      <a:pt x="34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42" name="Group 78"/>
            <p:cNvGrpSpPr>
              <a:grpSpLocks/>
            </p:cNvGrpSpPr>
            <p:nvPr/>
          </p:nvGrpSpPr>
          <p:grpSpPr bwMode="auto">
            <a:xfrm>
              <a:off x="2668" y="1381"/>
              <a:ext cx="57" cy="57"/>
              <a:chOff x="2668" y="1381"/>
              <a:chExt cx="57" cy="57"/>
            </a:xfrm>
          </p:grpSpPr>
          <p:sp>
            <p:nvSpPr>
              <p:cNvPr id="11343" name="Freeform 79"/>
              <p:cNvSpPr>
                <a:spLocks/>
              </p:cNvSpPr>
              <p:nvPr/>
            </p:nvSpPr>
            <p:spPr bwMode="auto">
              <a:xfrm>
                <a:off x="2668" y="1381"/>
                <a:ext cx="57" cy="5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7"/>
                  </a:cxn>
                  <a:cxn ang="0">
                    <a:pos x="29" y="43"/>
                  </a:cxn>
                  <a:cxn ang="0">
                    <a:pos x="46" y="57"/>
                  </a:cxn>
                  <a:cxn ang="0">
                    <a:pos x="39" y="35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9" y="0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7"/>
                    </a:lnTo>
                    <a:lnTo>
                      <a:pt x="29" y="43"/>
                    </a:lnTo>
                    <a:lnTo>
                      <a:pt x="46" y="57"/>
                    </a:lnTo>
                    <a:lnTo>
                      <a:pt x="39" y="35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9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44" name="Freeform 80"/>
              <p:cNvSpPr>
                <a:spLocks/>
              </p:cNvSpPr>
              <p:nvPr/>
            </p:nvSpPr>
            <p:spPr bwMode="auto">
              <a:xfrm>
                <a:off x="2668" y="1381"/>
                <a:ext cx="57" cy="5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7"/>
                  </a:cxn>
                  <a:cxn ang="0">
                    <a:pos x="29" y="43"/>
                  </a:cxn>
                  <a:cxn ang="0">
                    <a:pos x="46" y="57"/>
                  </a:cxn>
                  <a:cxn ang="0">
                    <a:pos x="39" y="35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9" y="0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7"/>
                    </a:lnTo>
                    <a:lnTo>
                      <a:pt x="29" y="43"/>
                    </a:lnTo>
                    <a:lnTo>
                      <a:pt x="46" y="57"/>
                    </a:lnTo>
                    <a:lnTo>
                      <a:pt x="39" y="35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9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45" name="Group 81"/>
            <p:cNvGrpSpPr>
              <a:grpSpLocks/>
            </p:cNvGrpSpPr>
            <p:nvPr/>
          </p:nvGrpSpPr>
          <p:grpSpPr bwMode="auto">
            <a:xfrm>
              <a:off x="3084" y="1343"/>
              <a:ext cx="56" cy="57"/>
              <a:chOff x="3084" y="1343"/>
              <a:chExt cx="56" cy="57"/>
            </a:xfrm>
          </p:grpSpPr>
          <p:sp>
            <p:nvSpPr>
              <p:cNvPr id="11346" name="Freeform 82"/>
              <p:cNvSpPr>
                <a:spLocks/>
              </p:cNvSpPr>
              <p:nvPr/>
            </p:nvSpPr>
            <p:spPr bwMode="auto">
              <a:xfrm>
                <a:off x="3084" y="1343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6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5" y="57"/>
                  </a:cxn>
                  <a:cxn ang="0">
                    <a:pos x="39" y="36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6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5" y="57"/>
                    </a:lnTo>
                    <a:lnTo>
                      <a:pt x="39" y="36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47" name="Freeform 83"/>
              <p:cNvSpPr>
                <a:spLocks/>
              </p:cNvSpPr>
              <p:nvPr/>
            </p:nvSpPr>
            <p:spPr bwMode="auto">
              <a:xfrm>
                <a:off x="3084" y="1343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6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5" y="57"/>
                  </a:cxn>
                  <a:cxn ang="0">
                    <a:pos x="39" y="36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6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5" y="57"/>
                    </a:lnTo>
                    <a:lnTo>
                      <a:pt x="39" y="36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48" name="Group 84"/>
            <p:cNvGrpSpPr>
              <a:grpSpLocks/>
            </p:cNvGrpSpPr>
            <p:nvPr/>
          </p:nvGrpSpPr>
          <p:grpSpPr bwMode="auto">
            <a:xfrm>
              <a:off x="2064" y="1872"/>
              <a:ext cx="57" cy="57"/>
              <a:chOff x="2064" y="1872"/>
              <a:chExt cx="57" cy="57"/>
            </a:xfrm>
          </p:grpSpPr>
          <p:sp>
            <p:nvSpPr>
              <p:cNvPr id="11349" name="Freeform 85"/>
              <p:cNvSpPr>
                <a:spLocks/>
              </p:cNvSpPr>
              <p:nvPr/>
            </p:nvSpPr>
            <p:spPr bwMode="auto">
              <a:xfrm>
                <a:off x="2064" y="1872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6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6" y="57"/>
                  </a:cxn>
                  <a:cxn ang="0">
                    <a:pos x="39" y="36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6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6" y="57"/>
                    </a:lnTo>
                    <a:lnTo>
                      <a:pt x="39" y="36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50" name="Freeform 86"/>
              <p:cNvSpPr>
                <a:spLocks/>
              </p:cNvSpPr>
              <p:nvPr/>
            </p:nvSpPr>
            <p:spPr bwMode="auto">
              <a:xfrm>
                <a:off x="2064" y="1872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6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6" y="57"/>
                  </a:cxn>
                  <a:cxn ang="0">
                    <a:pos x="39" y="36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6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6" y="57"/>
                    </a:lnTo>
                    <a:lnTo>
                      <a:pt x="39" y="36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51" name="Group 87"/>
            <p:cNvGrpSpPr>
              <a:grpSpLocks/>
            </p:cNvGrpSpPr>
            <p:nvPr/>
          </p:nvGrpSpPr>
          <p:grpSpPr bwMode="auto">
            <a:xfrm>
              <a:off x="3272" y="2212"/>
              <a:ext cx="56" cy="57"/>
              <a:chOff x="3272" y="2212"/>
              <a:chExt cx="56" cy="57"/>
            </a:xfrm>
          </p:grpSpPr>
          <p:sp>
            <p:nvSpPr>
              <p:cNvPr id="11352" name="Freeform 88"/>
              <p:cNvSpPr>
                <a:spLocks/>
              </p:cNvSpPr>
              <p:nvPr/>
            </p:nvSpPr>
            <p:spPr bwMode="auto">
              <a:xfrm>
                <a:off x="3272" y="2212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6" y="57"/>
                  </a:cxn>
                  <a:cxn ang="0">
                    <a:pos x="39" y="35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6" y="57"/>
                    </a:lnTo>
                    <a:lnTo>
                      <a:pt x="39" y="35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53" name="Freeform 89"/>
              <p:cNvSpPr>
                <a:spLocks/>
              </p:cNvSpPr>
              <p:nvPr/>
            </p:nvSpPr>
            <p:spPr bwMode="auto">
              <a:xfrm>
                <a:off x="3272" y="2212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6" y="57"/>
                  </a:cxn>
                  <a:cxn ang="0">
                    <a:pos x="39" y="35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6" y="57"/>
                    </a:lnTo>
                    <a:lnTo>
                      <a:pt x="39" y="35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54" name="Group 90"/>
            <p:cNvGrpSpPr>
              <a:grpSpLocks/>
            </p:cNvGrpSpPr>
            <p:nvPr/>
          </p:nvGrpSpPr>
          <p:grpSpPr bwMode="auto">
            <a:xfrm>
              <a:off x="3159" y="2439"/>
              <a:ext cx="56" cy="56"/>
              <a:chOff x="3159" y="2439"/>
              <a:chExt cx="56" cy="56"/>
            </a:xfrm>
          </p:grpSpPr>
          <p:sp>
            <p:nvSpPr>
              <p:cNvPr id="11355" name="Freeform 91"/>
              <p:cNvSpPr>
                <a:spLocks/>
              </p:cNvSpPr>
              <p:nvPr/>
            </p:nvSpPr>
            <p:spPr bwMode="auto">
              <a:xfrm>
                <a:off x="3159" y="2439"/>
                <a:ext cx="56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5" y="56"/>
                  </a:cxn>
                  <a:cxn ang="0">
                    <a:pos x="39" y="35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5" y="56"/>
                    </a:lnTo>
                    <a:lnTo>
                      <a:pt x="39" y="35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56" name="Freeform 92"/>
              <p:cNvSpPr>
                <a:spLocks/>
              </p:cNvSpPr>
              <p:nvPr/>
            </p:nvSpPr>
            <p:spPr bwMode="auto">
              <a:xfrm>
                <a:off x="3159" y="2439"/>
                <a:ext cx="56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5" y="56"/>
                  </a:cxn>
                  <a:cxn ang="0">
                    <a:pos x="39" y="35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5" y="56"/>
                    </a:lnTo>
                    <a:lnTo>
                      <a:pt x="39" y="35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57" name="Group 93"/>
            <p:cNvGrpSpPr>
              <a:grpSpLocks/>
            </p:cNvGrpSpPr>
            <p:nvPr/>
          </p:nvGrpSpPr>
          <p:grpSpPr bwMode="auto">
            <a:xfrm>
              <a:off x="3461" y="2703"/>
              <a:ext cx="56" cy="56"/>
              <a:chOff x="3461" y="2703"/>
              <a:chExt cx="56" cy="56"/>
            </a:xfrm>
          </p:grpSpPr>
          <p:sp>
            <p:nvSpPr>
              <p:cNvPr id="11358" name="Freeform 94"/>
              <p:cNvSpPr>
                <a:spLocks/>
              </p:cNvSpPr>
              <p:nvPr/>
            </p:nvSpPr>
            <p:spPr bwMode="auto">
              <a:xfrm>
                <a:off x="3461" y="2703"/>
                <a:ext cx="56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1"/>
                  </a:cxn>
                  <a:cxn ang="0">
                    <a:pos x="0" y="21"/>
                  </a:cxn>
                  <a:cxn ang="0">
                    <a:pos x="17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5" y="56"/>
                  </a:cxn>
                  <a:cxn ang="0">
                    <a:pos x="39" y="35"/>
                  </a:cxn>
                  <a:cxn ang="0">
                    <a:pos x="56" y="21"/>
                  </a:cxn>
                  <a:cxn ang="0">
                    <a:pos x="35" y="21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2" y="21"/>
                    </a:lnTo>
                    <a:lnTo>
                      <a:pt x="0" y="21"/>
                    </a:lnTo>
                    <a:lnTo>
                      <a:pt x="17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5" y="56"/>
                    </a:lnTo>
                    <a:lnTo>
                      <a:pt x="39" y="35"/>
                    </a:lnTo>
                    <a:lnTo>
                      <a:pt x="56" y="21"/>
                    </a:lnTo>
                    <a:lnTo>
                      <a:pt x="35" y="21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59" name="Freeform 95"/>
              <p:cNvSpPr>
                <a:spLocks/>
              </p:cNvSpPr>
              <p:nvPr/>
            </p:nvSpPr>
            <p:spPr bwMode="auto">
              <a:xfrm>
                <a:off x="3461" y="2703"/>
                <a:ext cx="56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1"/>
                  </a:cxn>
                  <a:cxn ang="0">
                    <a:pos x="0" y="21"/>
                  </a:cxn>
                  <a:cxn ang="0">
                    <a:pos x="17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5" y="56"/>
                  </a:cxn>
                  <a:cxn ang="0">
                    <a:pos x="39" y="35"/>
                  </a:cxn>
                  <a:cxn ang="0">
                    <a:pos x="56" y="21"/>
                  </a:cxn>
                  <a:cxn ang="0">
                    <a:pos x="35" y="21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2" y="21"/>
                    </a:lnTo>
                    <a:lnTo>
                      <a:pt x="0" y="21"/>
                    </a:lnTo>
                    <a:lnTo>
                      <a:pt x="17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5" y="56"/>
                    </a:lnTo>
                    <a:lnTo>
                      <a:pt x="39" y="35"/>
                    </a:lnTo>
                    <a:lnTo>
                      <a:pt x="56" y="21"/>
                    </a:lnTo>
                    <a:lnTo>
                      <a:pt x="35" y="21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60" name="Group 96"/>
            <p:cNvGrpSpPr>
              <a:grpSpLocks/>
            </p:cNvGrpSpPr>
            <p:nvPr/>
          </p:nvGrpSpPr>
          <p:grpSpPr bwMode="auto">
            <a:xfrm>
              <a:off x="3234" y="2817"/>
              <a:ext cx="57" cy="57"/>
              <a:chOff x="3234" y="2817"/>
              <a:chExt cx="57" cy="57"/>
            </a:xfrm>
          </p:grpSpPr>
          <p:sp>
            <p:nvSpPr>
              <p:cNvPr id="11361" name="Freeform 97"/>
              <p:cNvSpPr>
                <a:spLocks/>
              </p:cNvSpPr>
              <p:nvPr/>
            </p:nvSpPr>
            <p:spPr bwMode="auto">
              <a:xfrm>
                <a:off x="3234" y="2817"/>
                <a:ext cx="57" cy="5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7"/>
                  </a:cxn>
                  <a:cxn ang="0">
                    <a:pos x="29" y="43"/>
                  </a:cxn>
                  <a:cxn ang="0">
                    <a:pos x="46" y="57"/>
                  </a:cxn>
                  <a:cxn ang="0">
                    <a:pos x="39" y="35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9" y="0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7"/>
                    </a:lnTo>
                    <a:lnTo>
                      <a:pt x="29" y="43"/>
                    </a:lnTo>
                    <a:lnTo>
                      <a:pt x="46" y="57"/>
                    </a:lnTo>
                    <a:lnTo>
                      <a:pt x="39" y="35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9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62" name="Freeform 98"/>
              <p:cNvSpPr>
                <a:spLocks/>
              </p:cNvSpPr>
              <p:nvPr/>
            </p:nvSpPr>
            <p:spPr bwMode="auto">
              <a:xfrm>
                <a:off x="3234" y="2817"/>
                <a:ext cx="57" cy="5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7"/>
                  </a:cxn>
                  <a:cxn ang="0">
                    <a:pos x="29" y="43"/>
                  </a:cxn>
                  <a:cxn ang="0">
                    <a:pos x="46" y="57"/>
                  </a:cxn>
                  <a:cxn ang="0">
                    <a:pos x="39" y="35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9" y="0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7"/>
                    </a:lnTo>
                    <a:lnTo>
                      <a:pt x="29" y="43"/>
                    </a:lnTo>
                    <a:lnTo>
                      <a:pt x="46" y="57"/>
                    </a:lnTo>
                    <a:lnTo>
                      <a:pt x="39" y="35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9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63" name="Group 99"/>
            <p:cNvGrpSpPr>
              <a:grpSpLocks/>
            </p:cNvGrpSpPr>
            <p:nvPr/>
          </p:nvGrpSpPr>
          <p:grpSpPr bwMode="auto">
            <a:xfrm>
              <a:off x="3008" y="3232"/>
              <a:ext cx="57" cy="56"/>
              <a:chOff x="3008" y="3232"/>
              <a:chExt cx="57" cy="56"/>
            </a:xfrm>
          </p:grpSpPr>
          <p:sp>
            <p:nvSpPr>
              <p:cNvPr id="11364" name="Freeform 100"/>
              <p:cNvSpPr>
                <a:spLocks/>
              </p:cNvSpPr>
              <p:nvPr/>
            </p:nvSpPr>
            <p:spPr bwMode="auto">
              <a:xfrm>
                <a:off x="3008" y="3232"/>
                <a:ext cx="57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1"/>
                  </a:cxn>
                  <a:cxn ang="0">
                    <a:pos x="0" y="21"/>
                  </a:cxn>
                  <a:cxn ang="0">
                    <a:pos x="18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6" y="56"/>
                  </a:cxn>
                  <a:cxn ang="0">
                    <a:pos x="39" y="35"/>
                  </a:cxn>
                  <a:cxn ang="0">
                    <a:pos x="57" y="21"/>
                  </a:cxn>
                  <a:cxn ang="0">
                    <a:pos x="35" y="21"/>
                  </a:cxn>
                  <a:cxn ang="0">
                    <a:pos x="28" y="0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22" y="21"/>
                    </a:lnTo>
                    <a:lnTo>
                      <a:pt x="0" y="21"/>
                    </a:lnTo>
                    <a:lnTo>
                      <a:pt x="18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6" y="56"/>
                    </a:lnTo>
                    <a:lnTo>
                      <a:pt x="39" y="35"/>
                    </a:lnTo>
                    <a:lnTo>
                      <a:pt x="57" y="21"/>
                    </a:lnTo>
                    <a:lnTo>
                      <a:pt x="35" y="21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65" name="Freeform 101"/>
              <p:cNvSpPr>
                <a:spLocks/>
              </p:cNvSpPr>
              <p:nvPr/>
            </p:nvSpPr>
            <p:spPr bwMode="auto">
              <a:xfrm>
                <a:off x="3008" y="3232"/>
                <a:ext cx="57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1"/>
                  </a:cxn>
                  <a:cxn ang="0">
                    <a:pos x="0" y="21"/>
                  </a:cxn>
                  <a:cxn ang="0">
                    <a:pos x="18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6" y="56"/>
                  </a:cxn>
                  <a:cxn ang="0">
                    <a:pos x="39" y="35"/>
                  </a:cxn>
                  <a:cxn ang="0">
                    <a:pos x="57" y="21"/>
                  </a:cxn>
                  <a:cxn ang="0">
                    <a:pos x="35" y="21"/>
                  </a:cxn>
                  <a:cxn ang="0">
                    <a:pos x="28" y="0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22" y="21"/>
                    </a:lnTo>
                    <a:lnTo>
                      <a:pt x="0" y="21"/>
                    </a:lnTo>
                    <a:lnTo>
                      <a:pt x="18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6" y="56"/>
                    </a:lnTo>
                    <a:lnTo>
                      <a:pt x="39" y="35"/>
                    </a:lnTo>
                    <a:lnTo>
                      <a:pt x="57" y="21"/>
                    </a:lnTo>
                    <a:lnTo>
                      <a:pt x="35" y="21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66" name="Group 102"/>
            <p:cNvGrpSpPr>
              <a:grpSpLocks/>
            </p:cNvGrpSpPr>
            <p:nvPr/>
          </p:nvGrpSpPr>
          <p:grpSpPr bwMode="auto">
            <a:xfrm>
              <a:off x="2970" y="3044"/>
              <a:ext cx="56" cy="56"/>
              <a:chOff x="2970" y="3044"/>
              <a:chExt cx="56" cy="56"/>
            </a:xfrm>
          </p:grpSpPr>
          <p:sp>
            <p:nvSpPr>
              <p:cNvPr id="11367" name="Freeform 103"/>
              <p:cNvSpPr>
                <a:spLocks/>
              </p:cNvSpPr>
              <p:nvPr/>
            </p:nvSpPr>
            <p:spPr bwMode="auto">
              <a:xfrm>
                <a:off x="2970" y="3044"/>
                <a:ext cx="56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1"/>
                  </a:cxn>
                  <a:cxn ang="0">
                    <a:pos x="0" y="21"/>
                  </a:cxn>
                  <a:cxn ang="0">
                    <a:pos x="17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5" y="56"/>
                  </a:cxn>
                  <a:cxn ang="0">
                    <a:pos x="39" y="35"/>
                  </a:cxn>
                  <a:cxn ang="0">
                    <a:pos x="56" y="21"/>
                  </a:cxn>
                  <a:cxn ang="0">
                    <a:pos x="35" y="21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1" y="21"/>
                    </a:lnTo>
                    <a:lnTo>
                      <a:pt x="0" y="21"/>
                    </a:lnTo>
                    <a:lnTo>
                      <a:pt x="17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5" y="56"/>
                    </a:lnTo>
                    <a:lnTo>
                      <a:pt x="39" y="35"/>
                    </a:lnTo>
                    <a:lnTo>
                      <a:pt x="56" y="21"/>
                    </a:lnTo>
                    <a:lnTo>
                      <a:pt x="35" y="21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68" name="Freeform 104"/>
              <p:cNvSpPr>
                <a:spLocks/>
              </p:cNvSpPr>
              <p:nvPr/>
            </p:nvSpPr>
            <p:spPr bwMode="auto">
              <a:xfrm>
                <a:off x="2970" y="3044"/>
                <a:ext cx="56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1"/>
                  </a:cxn>
                  <a:cxn ang="0">
                    <a:pos x="0" y="21"/>
                  </a:cxn>
                  <a:cxn ang="0">
                    <a:pos x="17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5" y="56"/>
                  </a:cxn>
                  <a:cxn ang="0">
                    <a:pos x="39" y="35"/>
                  </a:cxn>
                  <a:cxn ang="0">
                    <a:pos x="56" y="21"/>
                  </a:cxn>
                  <a:cxn ang="0">
                    <a:pos x="35" y="21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1" y="21"/>
                    </a:lnTo>
                    <a:lnTo>
                      <a:pt x="0" y="21"/>
                    </a:lnTo>
                    <a:lnTo>
                      <a:pt x="17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5" y="56"/>
                    </a:lnTo>
                    <a:lnTo>
                      <a:pt x="39" y="35"/>
                    </a:lnTo>
                    <a:lnTo>
                      <a:pt x="56" y="21"/>
                    </a:lnTo>
                    <a:lnTo>
                      <a:pt x="35" y="21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69" name="Group 105"/>
            <p:cNvGrpSpPr>
              <a:grpSpLocks/>
            </p:cNvGrpSpPr>
            <p:nvPr/>
          </p:nvGrpSpPr>
          <p:grpSpPr bwMode="auto">
            <a:xfrm>
              <a:off x="2895" y="3686"/>
              <a:ext cx="57" cy="57"/>
              <a:chOff x="2895" y="3686"/>
              <a:chExt cx="57" cy="57"/>
            </a:xfrm>
          </p:grpSpPr>
          <p:sp>
            <p:nvSpPr>
              <p:cNvPr id="11370" name="Freeform 106"/>
              <p:cNvSpPr>
                <a:spLocks/>
              </p:cNvSpPr>
              <p:nvPr/>
            </p:nvSpPr>
            <p:spPr bwMode="auto">
              <a:xfrm>
                <a:off x="2895" y="3686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7"/>
                  </a:cxn>
                  <a:cxn ang="0">
                    <a:pos x="28" y="43"/>
                  </a:cxn>
                  <a:cxn ang="0">
                    <a:pos x="46" y="57"/>
                  </a:cxn>
                  <a:cxn ang="0">
                    <a:pos x="39" y="35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7"/>
                    </a:lnTo>
                    <a:lnTo>
                      <a:pt x="28" y="43"/>
                    </a:lnTo>
                    <a:lnTo>
                      <a:pt x="46" y="57"/>
                    </a:lnTo>
                    <a:lnTo>
                      <a:pt x="39" y="35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71" name="Freeform 107"/>
              <p:cNvSpPr>
                <a:spLocks/>
              </p:cNvSpPr>
              <p:nvPr/>
            </p:nvSpPr>
            <p:spPr bwMode="auto">
              <a:xfrm>
                <a:off x="2895" y="3686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7"/>
                  </a:cxn>
                  <a:cxn ang="0">
                    <a:pos x="28" y="43"/>
                  </a:cxn>
                  <a:cxn ang="0">
                    <a:pos x="46" y="57"/>
                  </a:cxn>
                  <a:cxn ang="0">
                    <a:pos x="39" y="35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7"/>
                    </a:lnTo>
                    <a:lnTo>
                      <a:pt x="28" y="43"/>
                    </a:lnTo>
                    <a:lnTo>
                      <a:pt x="46" y="57"/>
                    </a:lnTo>
                    <a:lnTo>
                      <a:pt x="39" y="35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72" name="Group 108"/>
            <p:cNvGrpSpPr>
              <a:grpSpLocks/>
            </p:cNvGrpSpPr>
            <p:nvPr/>
          </p:nvGrpSpPr>
          <p:grpSpPr bwMode="auto">
            <a:xfrm>
              <a:off x="3197" y="3610"/>
              <a:ext cx="57" cy="57"/>
              <a:chOff x="3197" y="3610"/>
              <a:chExt cx="57" cy="57"/>
            </a:xfrm>
          </p:grpSpPr>
          <p:sp>
            <p:nvSpPr>
              <p:cNvPr id="11373" name="Freeform 109"/>
              <p:cNvSpPr>
                <a:spLocks/>
              </p:cNvSpPr>
              <p:nvPr/>
            </p:nvSpPr>
            <p:spPr bwMode="auto">
              <a:xfrm>
                <a:off x="3197" y="3610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6" y="57"/>
                  </a:cxn>
                  <a:cxn ang="0">
                    <a:pos x="39" y="35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6" y="57"/>
                    </a:lnTo>
                    <a:lnTo>
                      <a:pt x="39" y="35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74" name="Freeform 110"/>
              <p:cNvSpPr>
                <a:spLocks/>
              </p:cNvSpPr>
              <p:nvPr/>
            </p:nvSpPr>
            <p:spPr bwMode="auto">
              <a:xfrm>
                <a:off x="3197" y="3610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6" y="57"/>
                  </a:cxn>
                  <a:cxn ang="0">
                    <a:pos x="39" y="35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6" y="57"/>
                    </a:lnTo>
                    <a:lnTo>
                      <a:pt x="39" y="35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75" name="Group 111"/>
            <p:cNvGrpSpPr>
              <a:grpSpLocks/>
            </p:cNvGrpSpPr>
            <p:nvPr/>
          </p:nvGrpSpPr>
          <p:grpSpPr bwMode="auto">
            <a:xfrm>
              <a:off x="3574" y="3573"/>
              <a:ext cx="57" cy="56"/>
              <a:chOff x="3574" y="3573"/>
              <a:chExt cx="57" cy="56"/>
            </a:xfrm>
          </p:grpSpPr>
          <p:sp>
            <p:nvSpPr>
              <p:cNvPr id="11376" name="Freeform 112"/>
              <p:cNvSpPr>
                <a:spLocks/>
              </p:cNvSpPr>
              <p:nvPr/>
            </p:nvSpPr>
            <p:spPr bwMode="auto">
              <a:xfrm>
                <a:off x="3574" y="3573"/>
                <a:ext cx="57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1"/>
                  </a:cxn>
                  <a:cxn ang="0">
                    <a:pos x="0" y="21"/>
                  </a:cxn>
                  <a:cxn ang="0">
                    <a:pos x="18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6" y="56"/>
                  </a:cxn>
                  <a:cxn ang="0">
                    <a:pos x="39" y="35"/>
                  </a:cxn>
                  <a:cxn ang="0">
                    <a:pos x="57" y="21"/>
                  </a:cxn>
                  <a:cxn ang="0">
                    <a:pos x="35" y="21"/>
                  </a:cxn>
                  <a:cxn ang="0">
                    <a:pos x="28" y="0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22" y="21"/>
                    </a:lnTo>
                    <a:lnTo>
                      <a:pt x="0" y="21"/>
                    </a:lnTo>
                    <a:lnTo>
                      <a:pt x="18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6" y="56"/>
                    </a:lnTo>
                    <a:lnTo>
                      <a:pt x="39" y="35"/>
                    </a:lnTo>
                    <a:lnTo>
                      <a:pt x="57" y="21"/>
                    </a:lnTo>
                    <a:lnTo>
                      <a:pt x="35" y="21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77" name="Freeform 113"/>
              <p:cNvSpPr>
                <a:spLocks/>
              </p:cNvSpPr>
              <p:nvPr/>
            </p:nvSpPr>
            <p:spPr bwMode="auto">
              <a:xfrm>
                <a:off x="3574" y="3573"/>
                <a:ext cx="57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1"/>
                  </a:cxn>
                  <a:cxn ang="0">
                    <a:pos x="0" y="21"/>
                  </a:cxn>
                  <a:cxn ang="0">
                    <a:pos x="18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6" y="56"/>
                  </a:cxn>
                  <a:cxn ang="0">
                    <a:pos x="39" y="35"/>
                  </a:cxn>
                  <a:cxn ang="0">
                    <a:pos x="57" y="21"/>
                  </a:cxn>
                  <a:cxn ang="0">
                    <a:pos x="35" y="21"/>
                  </a:cxn>
                  <a:cxn ang="0">
                    <a:pos x="28" y="0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22" y="21"/>
                    </a:lnTo>
                    <a:lnTo>
                      <a:pt x="0" y="21"/>
                    </a:lnTo>
                    <a:lnTo>
                      <a:pt x="18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6" y="56"/>
                    </a:lnTo>
                    <a:lnTo>
                      <a:pt x="39" y="35"/>
                    </a:lnTo>
                    <a:lnTo>
                      <a:pt x="57" y="21"/>
                    </a:lnTo>
                    <a:lnTo>
                      <a:pt x="35" y="21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78" name="Group 114"/>
            <p:cNvGrpSpPr>
              <a:grpSpLocks/>
            </p:cNvGrpSpPr>
            <p:nvPr/>
          </p:nvGrpSpPr>
          <p:grpSpPr bwMode="auto">
            <a:xfrm>
              <a:off x="2479" y="2288"/>
              <a:ext cx="57" cy="57"/>
              <a:chOff x="2479" y="2288"/>
              <a:chExt cx="57" cy="57"/>
            </a:xfrm>
          </p:grpSpPr>
          <p:sp>
            <p:nvSpPr>
              <p:cNvPr id="11379" name="Freeform 115"/>
              <p:cNvSpPr>
                <a:spLocks/>
              </p:cNvSpPr>
              <p:nvPr/>
            </p:nvSpPr>
            <p:spPr bwMode="auto">
              <a:xfrm>
                <a:off x="2479" y="2288"/>
                <a:ext cx="57" cy="5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7"/>
                  </a:cxn>
                  <a:cxn ang="0">
                    <a:pos x="29" y="44"/>
                  </a:cxn>
                  <a:cxn ang="0">
                    <a:pos x="46" y="57"/>
                  </a:cxn>
                  <a:cxn ang="0">
                    <a:pos x="40" y="35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9" y="0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7"/>
                    </a:lnTo>
                    <a:lnTo>
                      <a:pt x="29" y="44"/>
                    </a:lnTo>
                    <a:lnTo>
                      <a:pt x="46" y="57"/>
                    </a:lnTo>
                    <a:lnTo>
                      <a:pt x="40" y="35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9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80" name="Freeform 116"/>
              <p:cNvSpPr>
                <a:spLocks/>
              </p:cNvSpPr>
              <p:nvPr/>
            </p:nvSpPr>
            <p:spPr bwMode="auto">
              <a:xfrm>
                <a:off x="2479" y="2288"/>
                <a:ext cx="57" cy="5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7"/>
                  </a:cxn>
                  <a:cxn ang="0">
                    <a:pos x="29" y="44"/>
                  </a:cxn>
                  <a:cxn ang="0">
                    <a:pos x="46" y="57"/>
                  </a:cxn>
                  <a:cxn ang="0">
                    <a:pos x="40" y="35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9" y="0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7"/>
                    </a:lnTo>
                    <a:lnTo>
                      <a:pt x="29" y="44"/>
                    </a:lnTo>
                    <a:lnTo>
                      <a:pt x="46" y="57"/>
                    </a:lnTo>
                    <a:lnTo>
                      <a:pt x="40" y="35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9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81" name="Group 117"/>
            <p:cNvGrpSpPr>
              <a:grpSpLocks/>
            </p:cNvGrpSpPr>
            <p:nvPr/>
          </p:nvGrpSpPr>
          <p:grpSpPr bwMode="auto">
            <a:xfrm>
              <a:off x="3084" y="2288"/>
              <a:ext cx="56" cy="57"/>
              <a:chOff x="3084" y="2288"/>
              <a:chExt cx="56" cy="57"/>
            </a:xfrm>
          </p:grpSpPr>
          <p:sp>
            <p:nvSpPr>
              <p:cNvPr id="11382" name="Freeform 118"/>
              <p:cNvSpPr>
                <a:spLocks/>
              </p:cNvSpPr>
              <p:nvPr/>
            </p:nvSpPr>
            <p:spPr bwMode="auto">
              <a:xfrm>
                <a:off x="3084" y="2288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5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5" y="57"/>
                  </a:cxn>
                  <a:cxn ang="0">
                    <a:pos x="39" y="35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5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5" y="57"/>
                    </a:lnTo>
                    <a:lnTo>
                      <a:pt x="39" y="35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83" name="Freeform 119"/>
              <p:cNvSpPr>
                <a:spLocks/>
              </p:cNvSpPr>
              <p:nvPr/>
            </p:nvSpPr>
            <p:spPr bwMode="auto">
              <a:xfrm>
                <a:off x="3084" y="2288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5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5" y="57"/>
                  </a:cxn>
                  <a:cxn ang="0">
                    <a:pos x="39" y="35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5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5" y="57"/>
                    </a:lnTo>
                    <a:lnTo>
                      <a:pt x="39" y="35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84" name="Group 120"/>
            <p:cNvGrpSpPr>
              <a:grpSpLocks/>
            </p:cNvGrpSpPr>
            <p:nvPr/>
          </p:nvGrpSpPr>
          <p:grpSpPr bwMode="auto">
            <a:xfrm>
              <a:off x="2366" y="1607"/>
              <a:ext cx="57" cy="57"/>
              <a:chOff x="2366" y="1607"/>
              <a:chExt cx="57" cy="57"/>
            </a:xfrm>
          </p:grpSpPr>
          <p:sp>
            <p:nvSpPr>
              <p:cNvPr id="11385" name="Freeform 121"/>
              <p:cNvSpPr>
                <a:spLocks/>
              </p:cNvSpPr>
              <p:nvPr/>
            </p:nvSpPr>
            <p:spPr bwMode="auto">
              <a:xfrm>
                <a:off x="2366" y="1607"/>
                <a:ext cx="57" cy="5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6"/>
                  </a:cxn>
                  <a:cxn ang="0">
                    <a:pos x="11" y="57"/>
                  </a:cxn>
                  <a:cxn ang="0">
                    <a:pos x="29" y="44"/>
                  </a:cxn>
                  <a:cxn ang="0">
                    <a:pos x="46" y="57"/>
                  </a:cxn>
                  <a:cxn ang="0">
                    <a:pos x="39" y="36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9" y="0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6"/>
                    </a:lnTo>
                    <a:lnTo>
                      <a:pt x="11" y="57"/>
                    </a:lnTo>
                    <a:lnTo>
                      <a:pt x="29" y="44"/>
                    </a:lnTo>
                    <a:lnTo>
                      <a:pt x="46" y="57"/>
                    </a:lnTo>
                    <a:lnTo>
                      <a:pt x="39" y="36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9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86" name="Freeform 122"/>
              <p:cNvSpPr>
                <a:spLocks/>
              </p:cNvSpPr>
              <p:nvPr/>
            </p:nvSpPr>
            <p:spPr bwMode="auto">
              <a:xfrm>
                <a:off x="2366" y="1607"/>
                <a:ext cx="57" cy="5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6"/>
                  </a:cxn>
                  <a:cxn ang="0">
                    <a:pos x="11" y="57"/>
                  </a:cxn>
                  <a:cxn ang="0">
                    <a:pos x="29" y="44"/>
                  </a:cxn>
                  <a:cxn ang="0">
                    <a:pos x="46" y="57"/>
                  </a:cxn>
                  <a:cxn ang="0">
                    <a:pos x="39" y="36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9" y="0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6"/>
                    </a:lnTo>
                    <a:lnTo>
                      <a:pt x="11" y="57"/>
                    </a:lnTo>
                    <a:lnTo>
                      <a:pt x="29" y="44"/>
                    </a:lnTo>
                    <a:lnTo>
                      <a:pt x="46" y="57"/>
                    </a:lnTo>
                    <a:lnTo>
                      <a:pt x="39" y="36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9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87" name="Group 123"/>
            <p:cNvGrpSpPr>
              <a:grpSpLocks/>
            </p:cNvGrpSpPr>
            <p:nvPr/>
          </p:nvGrpSpPr>
          <p:grpSpPr bwMode="auto">
            <a:xfrm>
              <a:off x="2782" y="2174"/>
              <a:ext cx="56" cy="57"/>
              <a:chOff x="2782" y="2174"/>
              <a:chExt cx="56" cy="57"/>
            </a:xfrm>
          </p:grpSpPr>
          <p:sp>
            <p:nvSpPr>
              <p:cNvPr id="11388" name="Freeform 124"/>
              <p:cNvSpPr>
                <a:spLocks/>
              </p:cNvSpPr>
              <p:nvPr/>
            </p:nvSpPr>
            <p:spPr bwMode="auto">
              <a:xfrm>
                <a:off x="2782" y="2174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5"/>
                  </a:cxn>
                  <a:cxn ang="0">
                    <a:pos x="11" y="57"/>
                  </a:cxn>
                  <a:cxn ang="0">
                    <a:pos x="28" y="43"/>
                  </a:cxn>
                  <a:cxn ang="0">
                    <a:pos x="45" y="57"/>
                  </a:cxn>
                  <a:cxn ang="0">
                    <a:pos x="39" y="35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5"/>
                    </a:lnTo>
                    <a:lnTo>
                      <a:pt x="11" y="57"/>
                    </a:lnTo>
                    <a:lnTo>
                      <a:pt x="28" y="43"/>
                    </a:lnTo>
                    <a:lnTo>
                      <a:pt x="45" y="57"/>
                    </a:lnTo>
                    <a:lnTo>
                      <a:pt x="39" y="35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89" name="Freeform 125"/>
              <p:cNvSpPr>
                <a:spLocks/>
              </p:cNvSpPr>
              <p:nvPr/>
            </p:nvSpPr>
            <p:spPr bwMode="auto">
              <a:xfrm>
                <a:off x="2782" y="2174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5"/>
                  </a:cxn>
                  <a:cxn ang="0">
                    <a:pos x="11" y="57"/>
                  </a:cxn>
                  <a:cxn ang="0">
                    <a:pos x="28" y="43"/>
                  </a:cxn>
                  <a:cxn ang="0">
                    <a:pos x="45" y="57"/>
                  </a:cxn>
                  <a:cxn ang="0">
                    <a:pos x="39" y="35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5"/>
                    </a:lnTo>
                    <a:lnTo>
                      <a:pt x="11" y="57"/>
                    </a:lnTo>
                    <a:lnTo>
                      <a:pt x="28" y="43"/>
                    </a:lnTo>
                    <a:lnTo>
                      <a:pt x="45" y="57"/>
                    </a:lnTo>
                    <a:lnTo>
                      <a:pt x="39" y="35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90" name="Group 126"/>
            <p:cNvGrpSpPr>
              <a:grpSpLocks/>
            </p:cNvGrpSpPr>
            <p:nvPr/>
          </p:nvGrpSpPr>
          <p:grpSpPr bwMode="auto">
            <a:xfrm>
              <a:off x="2404" y="2023"/>
              <a:ext cx="56" cy="57"/>
              <a:chOff x="2404" y="2023"/>
              <a:chExt cx="56" cy="57"/>
            </a:xfrm>
          </p:grpSpPr>
          <p:sp>
            <p:nvSpPr>
              <p:cNvPr id="11391" name="Freeform 127"/>
              <p:cNvSpPr>
                <a:spLocks/>
              </p:cNvSpPr>
              <p:nvPr/>
            </p:nvSpPr>
            <p:spPr bwMode="auto">
              <a:xfrm>
                <a:off x="2404" y="2023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5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5" y="57"/>
                  </a:cxn>
                  <a:cxn ang="0">
                    <a:pos x="39" y="35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5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5" y="57"/>
                    </a:lnTo>
                    <a:lnTo>
                      <a:pt x="39" y="35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92" name="Freeform 128"/>
              <p:cNvSpPr>
                <a:spLocks/>
              </p:cNvSpPr>
              <p:nvPr/>
            </p:nvSpPr>
            <p:spPr bwMode="auto">
              <a:xfrm>
                <a:off x="2404" y="2023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5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5" y="57"/>
                  </a:cxn>
                  <a:cxn ang="0">
                    <a:pos x="39" y="35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5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5" y="57"/>
                    </a:lnTo>
                    <a:lnTo>
                      <a:pt x="39" y="35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93" name="Group 129"/>
            <p:cNvGrpSpPr>
              <a:grpSpLocks/>
            </p:cNvGrpSpPr>
            <p:nvPr/>
          </p:nvGrpSpPr>
          <p:grpSpPr bwMode="auto">
            <a:xfrm>
              <a:off x="2064" y="2326"/>
              <a:ext cx="57" cy="56"/>
              <a:chOff x="2064" y="2326"/>
              <a:chExt cx="57" cy="56"/>
            </a:xfrm>
          </p:grpSpPr>
          <p:sp>
            <p:nvSpPr>
              <p:cNvPr id="11394" name="Freeform 130"/>
              <p:cNvSpPr>
                <a:spLocks/>
              </p:cNvSpPr>
              <p:nvPr/>
            </p:nvSpPr>
            <p:spPr bwMode="auto">
              <a:xfrm>
                <a:off x="2064" y="2326"/>
                <a:ext cx="57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1"/>
                  </a:cxn>
                  <a:cxn ang="0">
                    <a:pos x="0" y="21"/>
                  </a:cxn>
                  <a:cxn ang="0">
                    <a:pos x="18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6" y="56"/>
                  </a:cxn>
                  <a:cxn ang="0">
                    <a:pos x="39" y="35"/>
                  </a:cxn>
                  <a:cxn ang="0">
                    <a:pos x="57" y="21"/>
                  </a:cxn>
                  <a:cxn ang="0">
                    <a:pos x="35" y="21"/>
                  </a:cxn>
                  <a:cxn ang="0">
                    <a:pos x="28" y="0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22" y="21"/>
                    </a:lnTo>
                    <a:lnTo>
                      <a:pt x="0" y="21"/>
                    </a:lnTo>
                    <a:lnTo>
                      <a:pt x="18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6" y="56"/>
                    </a:lnTo>
                    <a:lnTo>
                      <a:pt x="39" y="35"/>
                    </a:lnTo>
                    <a:lnTo>
                      <a:pt x="57" y="21"/>
                    </a:lnTo>
                    <a:lnTo>
                      <a:pt x="35" y="21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95" name="Freeform 131"/>
              <p:cNvSpPr>
                <a:spLocks/>
              </p:cNvSpPr>
              <p:nvPr/>
            </p:nvSpPr>
            <p:spPr bwMode="auto">
              <a:xfrm>
                <a:off x="2064" y="2326"/>
                <a:ext cx="57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1"/>
                  </a:cxn>
                  <a:cxn ang="0">
                    <a:pos x="0" y="21"/>
                  </a:cxn>
                  <a:cxn ang="0">
                    <a:pos x="18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6" y="56"/>
                  </a:cxn>
                  <a:cxn ang="0">
                    <a:pos x="39" y="35"/>
                  </a:cxn>
                  <a:cxn ang="0">
                    <a:pos x="57" y="21"/>
                  </a:cxn>
                  <a:cxn ang="0">
                    <a:pos x="35" y="21"/>
                  </a:cxn>
                  <a:cxn ang="0">
                    <a:pos x="28" y="0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22" y="21"/>
                    </a:lnTo>
                    <a:lnTo>
                      <a:pt x="0" y="21"/>
                    </a:lnTo>
                    <a:lnTo>
                      <a:pt x="18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6" y="56"/>
                    </a:lnTo>
                    <a:lnTo>
                      <a:pt x="39" y="35"/>
                    </a:lnTo>
                    <a:lnTo>
                      <a:pt x="57" y="21"/>
                    </a:lnTo>
                    <a:lnTo>
                      <a:pt x="35" y="21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96" name="Group 132"/>
            <p:cNvGrpSpPr>
              <a:grpSpLocks/>
            </p:cNvGrpSpPr>
            <p:nvPr/>
          </p:nvGrpSpPr>
          <p:grpSpPr bwMode="auto">
            <a:xfrm>
              <a:off x="2479" y="2854"/>
              <a:ext cx="57" cy="57"/>
              <a:chOff x="2479" y="2854"/>
              <a:chExt cx="57" cy="57"/>
            </a:xfrm>
          </p:grpSpPr>
          <p:sp>
            <p:nvSpPr>
              <p:cNvPr id="11397" name="Freeform 133"/>
              <p:cNvSpPr>
                <a:spLocks/>
              </p:cNvSpPr>
              <p:nvPr/>
            </p:nvSpPr>
            <p:spPr bwMode="auto">
              <a:xfrm>
                <a:off x="2479" y="2854"/>
                <a:ext cx="57" cy="5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6"/>
                  </a:cxn>
                  <a:cxn ang="0">
                    <a:pos x="11" y="57"/>
                  </a:cxn>
                  <a:cxn ang="0">
                    <a:pos x="29" y="44"/>
                  </a:cxn>
                  <a:cxn ang="0">
                    <a:pos x="46" y="57"/>
                  </a:cxn>
                  <a:cxn ang="0">
                    <a:pos x="40" y="36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9" y="0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6"/>
                    </a:lnTo>
                    <a:lnTo>
                      <a:pt x="11" y="57"/>
                    </a:lnTo>
                    <a:lnTo>
                      <a:pt x="29" y="44"/>
                    </a:lnTo>
                    <a:lnTo>
                      <a:pt x="46" y="57"/>
                    </a:lnTo>
                    <a:lnTo>
                      <a:pt x="40" y="36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9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98" name="Freeform 134"/>
              <p:cNvSpPr>
                <a:spLocks/>
              </p:cNvSpPr>
              <p:nvPr/>
            </p:nvSpPr>
            <p:spPr bwMode="auto">
              <a:xfrm>
                <a:off x="2479" y="2854"/>
                <a:ext cx="57" cy="5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6"/>
                  </a:cxn>
                  <a:cxn ang="0">
                    <a:pos x="11" y="57"/>
                  </a:cxn>
                  <a:cxn ang="0">
                    <a:pos x="29" y="44"/>
                  </a:cxn>
                  <a:cxn ang="0">
                    <a:pos x="46" y="57"/>
                  </a:cxn>
                  <a:cxn ang="0">
                    <a:pos x="40" y="36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9" y="0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6"/>
                    </a:lnTo>
                    <a:lnTo>
                      <a:pt x="11" y="57"/>
                    </a:lnTo>
                    <a:lnTo>
                      <a:pt x="29" y="44"/>
                    </a:lnTo>
                    <a:lnTo>
                      <a:pt x="46" y="57"/>
                    </a:lnTo>
                    <a:lnTo>
                      <a:pt x="40" y="36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9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99" name="Group 135"/>
            <p:cNvGrpSpPr>
              <a:grpSpLocks/>
            </p:cNvGrpSpPr>
            <p:nvPr/>
          </p:nvGrpSpPr>
          <p:grpSpPr bwMode="auto">
            <a:xfrm>
              <a:off x="2479" y="2552"/>
              <a:ext cx="57" cy="57"/>
              <a:chOff x="2479" y="2552"/>
              <a:chExt cx="57" cy="57"/>
            </a:xfrm>
          </p:grpSpPr>
          <p:sp>
            <p:nvSpPr>
              <p:cNvPr id="11400" name="Freeform 136"/>
              <p:cNvSpPr>
                <a:spLocks/>
              </p:cNvSpPr>
              <p:nvPr/>
            </p:nvSpPr>
            <p:spPr bwMode="auto">
              <a:xfrm>
                <a:off x="2479" y="2552"/>
                <a:ext cx="57" cy="5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7"/>
                  </a:cxn>
                  <a:cxn ang="0">
                    <a:pos x="29" y="44"/>
                  </a:cxn>
                  <a:cxn ang="0">
                    <a:pos x="46" y="57"/>
                  </a:cxn>
                  <a:cxn ang="0">
                    <a:pos x="40" y="35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9" y="0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7"/>
                    </a:lnTo>
                    <a:lnTo>
                      <a:pt x="29" y="44"/>
                    </a:lnTo>
                    <a:lnTo>
                      <a:pt x="46" y="57"/>
                    </a:lnTo>
                    <a:lnTo>
                      <a:pt x="40" y="35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9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01" name="Freeform 137"/>
              <p:cNvSpPr>
                <a:spLocks/>
              </p:cNvSpPr>
              <p:nvPr/>
            </p:nvSpPr>
            <p:spPr bwMode="auto">
              <a:xfrm>
                <a:off x="2479" y="2552"/>
                <a:ext cx="57" cy="5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7"/>
                  </a:cxn>
                  <a:cxn ang="0">
                    <a:pos x="29" y="44"/>
                  </a:cxn>
                  <a:cxn ang="0">
                    <a:pos x="46" y="57"/>
                  </a:cxn>
                  <a:cxn ang="0">
                    <a:pos x="40" y="35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9" y="0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7"/>
                    </a:lnTo>
                    <a:lnTo>
                      <a:pt x="29" y="44"/>
                    </a:lnTo>
                    <a:lnTo>
                      <a:pt x="46" y="57"/>
                    </a:lnTo>
                    <a:lnTo>
                      <a:pt x="40" y="35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9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02" name="Group 138"/>
            <p:cNvGrpSpPr>
              <a:grpSpLocks/>
            </p:cNvGrpSpPr>
            <p:nvPr/>
          </p:nvGrpSpPr>
          <p:grpSpPr bwMode="auto">
            <a:xfrm>
              <a:off x="2782" y="2779"/>
              <a:ext cx="56" cy="56"/>
              <a:chOff x="2782" y="2779"/>
              <a:chExt cx="56" cy="56"/>
            </a:xfrm>
          </p:grpSpPr>
          <p:sp>
            <p:nvSpPr>
              <p:cNvPr id="11403" name="Freeform 139"/>
              <p:cNvSpPr>
                <a:spLocks/>
              </p:cNvSpPr>
              <p:nvPr/>
            </p:nvSpPr>
            <p:spPr bwMode="auto">
              <a:xfrm>
                <a:off x="2782" y="2779"/>
                <a:ext cx="56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1"/>
                  </a:cxn>
                  <a:cxn ang="0">
                    <a:pos x="0" y="21"/>
                  </a:cxn>
                  <a:cxn ang="0">
                    <a:pos x="17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5" y="56"/>
                  </a:cxn>
                  <a:cxn ang="0">
                    <a:pos x="39" y="35"/>
                  </a:cxn>
                  <a:cxn ang="0">
                    <a:pos x="56" y="21"/>
                  </a:cxn>
                  <a:cxn ang="0">
                    <a:pos x="35" y="21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1" y="21"/>
                    </a:lnTo>
                    <a:lnTo>
                      <a:pt x="0" y="21"/>
                    </a:lnTo>
                    <a:lnTo>
                      <a:pt x="17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5" y="56"/>
                    </a:lnTo>
                    <a:lnTo>
                      <a:pt x="39" y="35"/>
                    </a:lnTo>
                    <a:lnTo>
                      <a:pt x="56" y="21"/>
                    </a:lnTo>
                    <a:lnTo>
                      <a:pt x="35" y="21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04" name="Freeform 140"/>
              <p:cNvSpPr>
                <a:spLocks/>
              </p:cNvSpPr>
              <p:nvPr/>
            </p:nvSpPr>
            <p:spPr bwMode="auto">
              <a:xfrm>
                <a:off x="2782" y="2779"/>
                <a:ext cx="56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1"/>
                  </a:cxn>
                  <a:cxn ang="0">
                    <a:pos x="0" y="21"/>
                  </a:cxn>
                  <a:cxn ang="0">
                    <a:pos x="17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5" y="56"/>
                  </a:cxn>
                  <a:cxn ang="0">
                    <a:pos x="39" y="35"/>
                  </a:cxn>
                  <a:cxn ang="0">
                    <a:pos x="56" y="21"/>
                  </a:cxn>
                  <a:cxn ang="0">
                    <a:pos x="35" y="21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1" y="21"/>
                    </a:lnTo>
                    <a:lnTo>
                      <a:pt x="0" y="21"/>
                    </a:lnTo>
                    <a:lnTo>
                      <a:pt x="17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5" y="56"/>
                    </a:lnTo>
                    <a:lnTo>
                      <a:pt x="39" y="35"/>
                    </a:lnTo>
                    <a:lnTo>
                      <a:pt x="56" y="21"/>
                    </a:lnTo>
                    <a:lnTo>
                      <a:pt x="35" y="21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05" name="Group 141"/>
            <p:cNvGrpSpPr>
              <a:grpSpLocks/>
            </p:cNvGrpSpPr>
            <p:nvPr/>
          </p:nvGrpSpPr>
          <p:grpSpPr bwMode="auto">
            <a:xfrm>
              <a:off x="3084" y="2665"/>
              <a:ext cx="56" cy="57"/>
              <a:chOff x="3084" y="2665"/>
              <a:chExt cx="56" cy="57"/>
            </a:xfrm>
          </p:grpSpPr>
          <p:sp>
            <p:nvSpPr>
              <p:cNvPr id="11406" name="Freeform 142"/>
              <p:cNvSpPr>
                <a:spLocks/>
              </p:cNvSpPr>
              <p:nvPr/>
            </p:nvSpPr>
            <p:spPr bwMode="auto">
              <a:xfrm>
                <a:off x="3084" y="2665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6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5" y="57"/>
                  </a:cxn>
                  <a:cxn ang="0">
                    <a:pos x="39" y="36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6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5" y="57"/>
                    </a:lnTo>
                    <a:lnTo>
                      <a:pt x="39" y="36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07" name="Freeform 143"/>
              <p:cNvSpPr>
                <a:spLocks/>
              </p:cNvSpPr>
              <p:nvPr/>
            </p:nvSpPr>
            <p:spPr bwMode="auto">
              <a:xfrm>
                <a:off x="3084" y="2665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6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5" y="57"/>
                  </a:cxn>
                  <a:cxn ang="0">
                    <a:pos x="39" y="36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6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5" y="57"/>
                    </a:lnTo>
                    <a:lnTo>
                      <a:pt x="39" y="36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08" name="Group 144"/>
            <p:cNvGrpSpPr>
              <a:grpSpLocks/>
            </p:cNvGrpSpPr>
            <p:nvPr/>
          </p:nvGrpSpPr>
          <p:grpSpPr bwMode="auto">
            <a:xfrm>
              <a:off x="2857" y="2326"/>
              <a:ext cx="56" cy="56"/>
              <a:chOff x="2857" y="2326"/>
              <a:chExt cx="56" cy="56"/>
            </a:xfrm>
          </p:grpSpPr>
          <p:sp>
            <p:nvSpPr>
              <p:cNvPr id="11409" name="Freeform 145"/>
              <p:cNvSpPr>
                <a:spLocks/>
              </p:cNvSpPr>
              <p:nvPr/>
            </p:nvSpPr>
            <p:spPr bwMode="auto">
              <a:xfrm>
                <a:off x="2857" y="2326"/>
                <a:ext cx="56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1"/>
                  </a:cxn>
                  <a:cxn ang="0">
                    <a:pos x="0" y="21"/>
                  </a:cxn>
                  <a:cxn ang="0">
                    <a:pos x="17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5" y="56"/>
                  </a:cxn>
                  <a:cxn ang="0">
                    <a:pos x="39" y="35"/>
                  </a:cxn>
                  <a:cxn ang="0">
                    <a:pos x="56" y="21"/>
                  </a:cxn>
                  <a:cxn ang="0">
                    <a:pos x="34" y="21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1" y="21"/>
                    </a:lnTo>
                    <a:lnTo>
                      <a:pt x="0" y="21"/>
                    </a:lnTo>
                    <a:lnTo>
                      <a:pt x="17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5" y="56"/>
                    </a:lnTo>
                    <a:lnTo>
                      <a:pt x="39" y="35"/>
                    </a:lnTo>
                    <a:lnTo>
                      <a:pt x="56" y="21"/>
                    </a:lnTo>
                    <a:lnTo>
                      <a:pt x="34" y="21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10" name="Freeform 146"/>
              <p:cNvSpPr>
                <a:spLocks/>
              </p:cNvSpPr>
              <p:nvPr/>
            </p:nvSpPr>
            <p:spPr bwMode="auto">
              <a:xfrm>
                <a:off x="2857" y="2326"/>
                <a:ext cx="56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1"/>
                  </a:cxn>
                  <a:cxn ang="0">
                    <a:pos x="0" y="21"/>
                  </a:cxn>
                  <a:cxn ang="0">
                    <a:pos x="17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5" y="56"/>
                  </a:cxn>
                  <a:cxn ang="0">
                    <a:pos x="39" y="35"/>
                  </a:cxn>
                  <a:cxn ang="0">
                    <a:pos x="56" y="21"/>
                  </a:cxn>
                  <a:cxn ang="0">
                    <a:pos x="34" y="21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1" y="21"/>
                    </a:lnTo>
                    <a:lnTo>
                      <a:pt x="0" y="21"/>
                    </a:lnTo>
                    <a:lnTo>
                      <a:pt x="17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5" y="56"/>
                    </a:lnTo>
                    <a:lnTo>
                      <a:pt x="39" y="35"/>
                    </a:lnTo>
                    <a:lnTo>
                      <a:pt x="56" y="21"/>
                    </a:lnTo>
                    <a:lnTo>
                      <a:pt x="34" y="21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11" name="Group 147"/>
            <p:cNvGrpSpPr>
              <a:grpSpLocks/>
            </p:cNvGrpSpPr>
            <p:nvPr/>
          </p:nvGrpSpPr>
          <p:grpSpPr bwMode="auto">
            <a:xfrm>
              <a:off x="2215" y="2476"/>
              <a:ext cx="56" cy="57"/>
              <a:chOff x="2215" y="2476"/>
              <a:chExt cx="56" cy="57"/>
            </a:xfrm>
          </p:grpSpPr>
          <p:sp>
            <p:nvSpPr>
              <p:cNvPr id="11412" name="Freeform 148"/>
              <p:cNvSpPr>
                <a:spLocks/>
              </p:cNvSpPr>
              <p:nvPr/>
            </p:nvSpPr>
            <p:spPr bwMode="auto">
              <a:xfrm>
                <a:off x="2215" y="2476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5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5" y="57"/>
                  </a:cxn>
                  <a:cxn ang="0">
                    <a:pos x="39" y="35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5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5" y="57"/>
                    </a:lnTo>
                    <a:lnTo>
                      <a:pt x="39" y="35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13" name="Freeform 149"/>
              <p:cNvSpPr>
                <a:spLocks/>
              </p:cNvSpPr>
              <p:nvPr/>
            </p:nvSpPr>
            <p:spPr bwMode="auto">
              <a:xfrm>
                <a:off x="2215" y="2476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5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5" y="57"/>
                  </a:cxn>
                  <a:cxn ang="0">
                    <a:pos x="39" y="35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5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5" y="57"/>
                    </a:lnTo>
                    <a:lnTo>
                      <a:pt x="39" y="35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14" name="Group 150"/>
            <p:cNvGrpSpPr>
              <a:grpSpLocks/>
            </p:cNvGrpSpPr>
            <p:nvPr/>
          </p:nvGrpSpPr>
          <p:grpSpPr bwMode="auto">
            <a:xfrm>
              <a:off x="3763" y="3232"/>
              <a:ext cx="57" cy="56"/>
              <a:chOff x="3763" y="3232"/>
              <a:chExt cx="57" cy="56"/>
            </a:xfrm>
          </p:grpSpPr>
          <p:sp>
            <p:nvSpPr>
              <p:cNvPr id="11415" name="Freeform 151"/>
              <p:cNvSpPr>
                <a:spLocks/>
              </p:cNvSpPr>
              <p:nvPr/>
            </p:nvSpPr>
            <p:spPr bwMode="auto">
              <a:xfrm>
                <a:off x="3763" y="3232"/>
                <a:ext cx="57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1"/>
                  </a:cxn>
                  <a:cxn ang="0">
                    <a:pos x="0" y="21"/>
                  </a:cxn>
                  <a:cxn ang="0">
                    <a:pos x="18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6" y="56"/>
                  </a:cxn>
                  <a:cxn ang="0">
                    <a:pos x="39" y="35"/>
                  </a:cxn>
                  <a:cxn ang="0">
                    <a:pos x="57" y="21"/>
                  </a:cxn>
                  <a:cxn ang="0">
                    <a:pos x="35" y="21"/>
                  </a:cxn>
                  <a:cxn ang="0">
                    <a:pos x="28" y="0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22" y="21"/>
                    </a:lnTo>
                    <a:lnTo>
                      <a:pt x="0" y="21"/>
                    </a:lnTo>
                    <a:lnTo>
                      <a:pt x="18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6" y="56"/>
                    </a:lnTo>
                    <a:lnTo>
                      <a:pt x="39" y="35"/>
                    </a:lnTo>
                    <a:lnTo>
                      <a:pt x="57" y="21"/>
                    </a:lnTo>
                    <a:lnTo>
                      <a:pt x="35" y="21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16" name="Freeform 152"/>
              <p:cNvSpPr>
                <a:spLocks/>
              </p:cNvSpPr>
              <p:nvPr/>
            </p:nvSpPr>
            <p:spPr bwMode="auto">
              <a:xfrm>
                <a:off x="3763" y="3232"/>
                <a:ext cx="57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1"/>
                  </a:cxn>
                  <a:cxn ang="0">
                    <a:pos x="0" y="21"/>
                  </a:cxn>
                  <a:cxn ang="0">
                    <a:pos x="18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6" y="56"/>
                  </a:cxn>
                  <a:cxn ang="0">
                    <a:pos x="39" y="35"/>
                  </a:cxn>
                  <a:cxn ang="0">
                    <a:pos x="57" y="21"/>
                  </a:cxn>
                  <a:cxn ang="0">
                    <a:pos x="35" y="21"/>
                  </a:cxn>
                  <a:cxn ang="0">
                    <a:pos x="28" y="0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22" y="21"/>
                    </a:lnTo>
                    <a:lnTo>
                      <a:pt x="0" y="21"/>
                    </a:lnTo>
                    <a:lnTo>
                      <a:pt x="18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6" y="56"/>
                    </a:lnTo>
                    <a:lnTo>
                      <a:pt x="39" y="35"/>
                    </a:lnTo>
                    <a:lnTo>
                      <a:pt x="57" y="21"/>
                    </a:lnTo>
                    <a:lnTo>
                      <a:pt x="35" y="21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17" name="Group 153"/>
            <p:cNvGrpSpPr>
              <a:grpSpLocks/>
            </p:cNvGrpSpPr>
            <p:nvPr/>
          </p:nvGrpSpPr>
          <p:grpSpPr bwMode="auto">
            <a:xfrm>
              <a:off x="2630" y="2439"/>
              <a:ext cx="57" cy="56"/>
              <a:chOff x="2630" y="2439"/>
              <a:chExt cx="57" cy="56"/>
            </a:xfrm>
          </p:grpSpPr>
          <p:sp>
            <p:nvSpPr>
              <p:cNvPr id="11418" name="Freeform 154"/>
              <p:cNvSpPr>
                <a:spLocks/>
              </p:cNvSpPr>
              <p:nvPr/>
            </p:nvSpPr>
            <p:spPr bwMode="auto">
              <a:xfrm>
                <a:off x="2630" y="2439"/>
                <a:ext cx="57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6" y="56"/>
                  </a:cxn>
                  <a:cxn ang="0">
                    <a:pos x="39" y="35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6" y="56"/>
                    </a:lnTo>
                    <a:lnTo>
                      <a:pt x="39" y="35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19" name="Freeform 155"/>
              <p:cNvSpPr>
                <a:spLocks/>
              </p:cNvSpPr>
              <p:nvPr/>
            </p:nvSpPr>
            <p:spPr bwMode="auto">
              <a:xfrm>
                <a:off x="2630" y="2439"/>
                <a:ext cx="57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6" y="56"/>
                  </a:cxn>
                  <a:cxn ang="0">
                    <a:pos x="39" y="35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6" y="56"/>
                    </a:lnTo>
                    <a:lnTo>
                      <a:pt x="39" y="35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20" name="Group 156"/>
            <p:cNvGrpSpPr>
              <a:grpSpLocks/>
            </p:cNvGrpSpPr>
            <p:nvPr/>
          </p:nvGrpSpPr>
          <p:grpSpPr bwMode="auto">
            <a:xfrm>
              <a:off x="3234" y="1947"/>
              <a:ext cx="57" cy="57"/>
              <a:chOff x="3234" y="1947"/>
              <a:chExt cx="57" cy="57"/>
            </a:xfrm>
          </p:grpSpPr>
          <p:sp>
            <p:nvSpPr>
              <p:cNvPr id="11421" name="Freeform 157"/>
              <p:cNvSpPr>
                <a:spLocks/>
              </p:cNvSpPr>
              <p:nvPr/>
            </p:nvSpPr>
            <p:spPr bwMode="auto">
              <a:xfrm>
                <a:off x="3234" y="1947"/>
                <a:ext cx="57" cy="5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6"/>
                  </a:cxn>
                  <a:cxn ang="0">
                    <a:pos x="11" y="57"/>
                  </a:cxn>
                  <a:cxn ang="0">
                    <a:pos x="29" y="44"/>
                  </a:cxn>
                  <a:cxn ang="0">
                    <a:pos x="46" y="57"/>
                  </a:cxn>
                  <a:cxn ang="0">
                    <a:pos x="39" y="36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9" y="0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6"/>
                    </a:lnTo>
                    <a:lnTo>
                      <a:pt x="11" y="57"/>
                    </a:lnTo>
                    <a:lnTo>
                      <a:pt x="29" y="44"/>
                    </a:lnTo>
                    <a:lnTo>
                      <a:pt x="46" y="57"/>
                    </a:lnTo>
                    <a:lnTo>
                      <a:pt x="39" y="36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9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22" name="Freeform 158"/>
              <p:cNvSpPr>
                <a:spLocks/>
              </p:cNvSpPr>
              <p:nvPr/>
            </p:nvSpPr>
            <p:spPr bwMode="auto">
              <a:xfrm>
                <a:off x="3234" y="1947"/>
                <a:ext cx="57" cy="5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6"/>
                  </a:cxn>
                  <a:cxn ang="0">
                    <a:pos x="11" y="57"/>
                  </a:cxn>
                  <a:cxn ang="0">
                    <a:pos x="29" y="44"/>
                  </a:cxn>
                  <a:cxn ang="0">
                    <a:pos x="46" y="57"/>
                  </a:cxn>
                  <a:cxn ang="0">
                    <a:pos x="39" y="36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9" y="0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6"/>
                    </a:lnTo>
                    <a:lnTo>
                      <a:pt x="11" y="57"/>
                    </a:lnTo>
                    <a:lnTo>
                      <a:pt x="29" y="44"/>
                    </a:lnTo>
                    <a:lnTo>
                      <a:pt x="46" y="57"/>
                    </a:lnTo>
                    <a:lnTo>
                      <a:pt x="39" y="36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9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23" name="Group 159"/>
            <p:cNvGrpSpPr>
              <a:grpSpLocks/>
            </p:cNvGrpSpPr>
            <p:nvPr/>
          </p:nvGrpSpPr>
          <p:grpSpPr bwMode="auto">
            <a:xfrm>
              <a:off x="2970" y="1683"/>
              <a:ext cx="56" cy="57"/>
              <a:chOff x="2970" y="1683"/>
              <a:chExt cx="56" cy="57"/>
            </a:xfrm>
          </p:grpSpPr>
          <p:sp>
            <p:nvSpPr>
              <p:cNvPr id="11424" name="Freeform 160"/>
              <p:cNvSpPr>
                <a:spLocks/>
              </p:cNvSpPr>
              <p:nvPr/>
            </p:nvSpPr>
            <p:spPr bwMode="auto">
              <a:xfrm>
                <a:off x="2970" y="1683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5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5" y="57"/>
                  </a:cxn>
                  <a:cxn ang="0">
                    <a:pos x="39" y="35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5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5" y="57"/>
                    </a:lnTo>
                    <a:lnTo>
                      <a:pt x="39" y="35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25" name="Freeform 161"/>
              <p:cNvSpPr>
                <a:spLocks/>
              </p:cNvSpPr>
              <p:nvPr/>
            </p:nvSpPr>
            <p:spPr bwMode="auto">
              <a:xfrm>
                <a:off x="2970" y="1683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5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5" y="57"/>
                  </a:cxn>
                  <a:cxn ang="0">
                    <a:pos x="39" y="35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5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5" y="57"/>
                    </a:lnTo>
                    <a:lnTo>
                      <a:pt x="39" y="35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26" name="Group 162"/>
            <p:cNvGrpSpPr>
              <a:grpSpLocks/>
            </p:cNvGrpSpPr>
            <p:nvPr/>
          </p:nvGrpSpPr>
          <p:grpSpPr bwMode="auto">
            <a:xfrm>
              <a:off x="3480" y="3062"/>
              <a:ext cx="57" cy="57"/>
              <a:chOff x="3480" y="3062"/>
              <a:chExt cx="57" cy="57"/>
            </a:xfrm>
          </p:grpSpPr>
          <p:sp>
            <p:nvSpPr>
              <p:cNvPr id="11427" name="Freeform 163"/>
              <p:cNvSpPr>
                <a:spLocks/>
              </p:cNvSpPr>
              <p:nvPr/>
            </p:nvSpPr>
            <p:spPr bwMode="auto">
              <a:xfrm>
                <a:off x="3480" y="3062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7"/>
                  </a:cxn>
                  <a:cxn ang="0">
                    <a:pos x="28" y="43"/>
                  </a:cxn>
                  <a:cxn ang="0">
                    <a:pos x="46" y="57"/>
                  </a:cxn>
                  <a:cxn ang="0">
                    <a:pos x="39" y="35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7"/>
                    </a:lnTo>
                    <a:lnTo>
                      <a:pt x="28" y="43"/>
                    </a:lnTo>
                    <a:lnTo>
                      <a:pt x="46" y="57"/>
                    </a:lnTo>
                    <a:lnTo>
                      <a:pt x="39" y="35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28" name="Freeform 164"/>
              <p:cNvSpPr>
                <a:spLocks/>
              </p:cNvSpPr>
              <p:nvPr/>
            </p:nvSpPr>
            <p:spPr bwMode="auto">
              <a:xfrm>
                <a:off x="3480" y="3062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7"/>
                  </a:cxn>
                  <a:cxn ang="0">
                    <a:pos x="28" y="43"/>
                  </a:cxn>
                  <a:cxn ang="0">
                    <a:pos x="46" y="57"/>
                  </a:cxn>
                  <a:cxn ang="0">
                    <a:pos x="39" y="35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7"/>
                    </a:lnTo>
                    <a:lnTo>
                      <a:pt x="28" y="43"/>
                    </a:lnTo>
                    <a:lnTo>
                      <a:pt x="46" y="57"/>
                    </a:lnTo>
                    <a:lnTo>
                      <a:pt x="39" y="35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29" name="Group 165"/>
            <p:cNvGrpSpPr>
              <a:grpSpLocks/>
            </p:cNvGrpSpPr>
            <p:nvPr/>
          </p:nvGrpSpPr>
          <p:grpSpPr bwMode="auto">
            <a:xfrm>
              <a:off x="2743" y="3119"/>
              <a:ext cx="57" cy="56"/>
              <a:chOff x="2743" y="3119"/>
              <a:chExt cx="57" cy="56"/>
            </a:xfrm>
          </p:grpSpPr>
          <p:sp>
            <p:nvSpPr>
              <p:cNvPr id="11430" name="Freeform 166"/>
              <p:cNvSpPr>
                <a:spLocks/>
              </p:cNvSpPr>
              <p:nvPr/>
            </p:nvSpPr>
            <p:spPr bwMode="auto">
              <a:xfrm>
                <a:off x="2743" y="3119"/>
                <a:ext cx="57" cy="56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2" y="21"/>
                  </a:cxn>
                  <a:cxn ang="0">
                    <a:pos x="0" y="21"/>
                  </a:cxn>
                  <a:cxn ang="0">
                    <a:pos x="18" y="35"/>
                  </a:cxn>
                  <a:cxn ang="0">
                    <a:pos x="11" y="56"/>
                  </a:cxn>
                  <a:cxn ang="0">
                    <a:pos x="29" y="43"/>
                  </a:cxn>
                  <a:cxn ang="0">
                    <a:pos x="46" y="56"/>
                  </a:cxn>
                  <a:cxn ang="0">
                    <a:pos x="39" y="35"/>
                  </a:cxn>
                  <a:cxn ang="0">
                    <a:pos x="57" y="21"/>
                  </a:cxn>
                  <a:cxn ang="0">
                    <a:pos x="35" y="21"/>
                  </a:cxn>
                  <a:cxn ang="0">
                    <a:pos x="29" y="0"/>
                  </a:cxn>
                </a:cxnLst>
                <a:rect l="0" t="0" r="r" b="b"/>
                <a:pathLst>
                  <a:path w="57" h="56">
                    <a:moveTo>
                      <a:pt x="29" y="0"/>
                    </a:moveTo>
                    <a:lnTo>
                      <a:pt x="22" y="21"/>
                    </a:lnTo>
                    <a:lnTo>
                      <a:pt x="0" y="21"/>
                    </a:lnTo>
                    <a:lnTo>
                      <a:pt x="18" y="35"/>
                    </a:lnTo>
                    <a:lnTo>
                      <a:pt x="11" y="56"/>
                    </a:lnTo>
                    <a:lnTo>
                      <a:pt x="29" y="43"/>
                    </a:lnTo>
                    <a:lnTo>
                      <a:pt x="46" y="56"/>
                    </a:lnTo>
                    <a:lnTo>
                      <a:pt x="39" y="35"/>
                    </a:lnTo>
                    <a:lnTo>
                      <a:pt x="57" y="21"/>
                    </a:lnTo>
                    <a:lnTo>
                      <a:pt x="35" y="21"/>
                    </a:lnTo>
                    <a:lnTo>
                      <a:pt x="29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31" name="Freeform 167"/>
              <p:cNvSpPr>
                <a:spLocks/>
              </p:cNvSpPr>
              <p:nvPr/>
            </p:nvSpPr>
            <p:spPr bwMode="auto">
              <a:xfrm>
                <a:off x="2743" y="3119"/>
                <a:ext cx="57" cy="56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2" y="21"/>
                  </a:cxn>
                  <a:cxn ang="0">
                    <a:pos x="0" y="21"/>
                  </a:cxn>
                  <a:cxn ang="0">
                    <a:pos x="18" y="35"/>
                  </a:cxn>
                  <a:cxn ang="0">
                    <a:pos x="11" y="56"/>
                  </a:cxn>
                  <a:cxn ang="0">
                    <a:pos x="29" y="43"/>
                  </a:cxn>
                  <a:cxn ang="0">
                    <a:pos x="46" y="56"/>
                  </a:cxn>
                  <a:cxn ang="0">
                    <a:pos x="39" y="35"/>
                  </a:cxn>
                  <a:cxn ang="0">
                    <a:pos x="57" y="21"/>
                  </a:cxn>
                  <a:cxn ang="0">
                    <a:pos x="35" y="21"/>
                  </a:cxn>
                  <a:cxn ang="0">
                    <a:pos x="29" y="0"/>
                  </a:cxn>
                </a:cxnLst>
                <a:rect l="0" t="0" r="r" b="b"/>
                <a:pathLst>
                  <a:path w="57" h="56">
                    <a:moveTo>
                      <a:pt x="29" y="0"/>
                    </a:moveTo>
                    <a:lnTo>
                      <a:pt x="22" y="21"/>
                    </a:lnTo>
                    <a:lnTo>
                      <a:pt x="0" y="21"/>
                    </a:lnTo>
                    <a:lnTo>
                      <a:pt x="18" y="35"/>
                    </a:lnTo>
                    <a:lnTo>
                      <a:pt x="11" y="56"/>
                    </a:lnTo>
                    <a:lnTo>
                      <a:pt x="29" y="43"/>
                    </a:lnTo>
                    <a:lnTo>
                      <a:pt x="46" y="56"/>
                    </a:lnTo>
                    <a:lnTo>
                      <a:pt x="39" y="35"/>
                    </a:lnTo>
                    <a:lnTo>
                      <a:pt x="57" y="21"/>
                    </a:lnTo>
                    <a:lnTo>
                      <a:pt x="35" y="21"/>
                    </a:lnTo>
                    <a:lnTo>
                      <a:pt x="29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32" name="Group 168"/>
            <p:cNvGrpSpPr>
              <a:grpSpLocks/>
            </p:cNvGrpSpPr>
            <p:nvPr/>
          </p:nvGrpSpPr>
          <p:grpSpPr bwMode="auto">
            <a:xfrm>
              <a:off x="2706" y="2968"/>
              <a:ext cx="56" cy="56"/>
              <a:chOff x="2706" y="2968"/>
              <a:chExt cx="56" cy="56"/>
            </a:xfrm>
          </p:grpSpPr>
          <p:sp>
            <p:nvSpPr>
              <p:cNvPr id="11433" name="Freeform 169"/>
              <p:cNvSpPr>
                <a:spLocks/>
              </p:cNvSpPr>
              <p:nvPr/>
            </p:nvSpPr>
            <p:spPr bwMode="auto">
              <a:xfrm>
                <a:off x="2706" y="2968"/>
                <a:ext cx="56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1"/>
                  </a:cxn>
                  <a:cxn ang="0">
                    <a:pos x="0" y="21"/>
                  </a:cxn>
                  <a:cxn ang="0">
                    <a:pos x="17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5" y="56"/>
                  </a:cxn>
                  <a:cxn ang="0">
                    <a:pos x="39" y="35"/>
                  </a:cxn>
                  <a:cxn ang="0">
                    <a:pos x="56" y="21"/>
                  </a:cxn>
                  <a:cxn ang="0">
                    <a:pos x="35" y="21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2" y="21"/>
                    </a:lnTo>
                    <a:lnTo>
                      <a:pt x="0" y="21"/>
                    </a:lnTo>
                    <a:lnTo>
                      <a:pt x="17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5" y="56"/>
                    </a:lnTo>
                    <a:lnTo>
                      <a:pt x="39" y="35"/>
                    </a:lnTo>
                    <a:lnTo>
                      <a:pt x="56" y="21"/>
                    </a:lnTo>
                    <a:lnTo>
                      <a:pt x="35" y="21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34" name="Freeform 170"/>
              <p:cNvSpPr>
                <a:spLocks/>
              </p:cNvSpPr>
              <p:nvPr/>
            </p:nvSpPr>
            <p:spPr bwMode="auto">
              <a:xfrm>
                <a:off x="2706" y="2968"/>
                <a:ext cx="56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1"/>
                  </a:cxn>
                  <a:cxn ang="0">
                    <a:pos x="0" y="21"/>
                  </a:cxn>
                  <a:cxn ang="0">
                    <a:pos x="17" y="35"/>
                  </a:cxn>
                  <a:cxn ang="0">
                    <a:pos x="11" y="56"/>
                  </a:cxn>
                  <a:cxn ang="0">
                    <a:pos x="28" y="43"/>
                  </a:cxn>
                  <a:cxn ang="0">
                    <a:pos x="45" y="56"/>
                  </a:cxn>
                  <a:cxn ang="0">
                    <a:pos x="39" y="35"/>
                  </a:cxn>
                  <a:cxn ang="0">
                    <a:pos x="56" y="21"/>
                  </a:cxn>
                  <a:cxn ang="0">
                    <a:pos x="35" y="21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2" y="21"/>
                    </a:lnTo>
                    <a:lnTo>
                      <a:pt x="0" y="21"/>
                    </a:lnTo>
                    <a:lnTo>
                      <a:pt x="17" y="35"/>
                    </a:lnTo>
                    <a:lnTo>
                      <a:pt x="11" y="56"/>
                    </a:lnTo>
                    <a:lnTo>
                      <a:pt x="28" y="43"/>
                    </a:lnTo>
                    <a:lnTo>
                      <a:pt x="45" y="56"/>
                    </a:lnTo>
                    <a:lnTo>
                      <a:pt x="39" y="35"/>
                    </a:lnTo>
                    <a:lnTo>
                      <a:pt x="56" y="21"/>
                    </a:lnTo>
                    <a:lnTo>
                      <a:pt x="35" y="21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35" name="Group 171"/>
            <p:cNvGrpSpPr>
              <a:grpSpLocks/>
            </p:cNvGrpSpPr>
            <p:nvPr/>
          </p:nvGrpSpPr>
          <p:grpSpPr bwMode="auto">
            <a:xfrm>
              <a:off x="2895" y="2892"/>
              <a:ext cx="56" cy="57"/>
              <a:chOff x="2895" y="2892"/>
              <a:chExt cx="56" cy="57"/>
            </a:xfrm>
          </p:grpSpPr>
          <p:sp>
            <p:nvSpPr>
              <p:cNvPr id="11436" name="Freeform 172"/>
              <p:cNvSpPr>
                <a:spLocks/>
              </p:cNvSpPr>
              <p:nvPr/>
            </p:nvSpPr>
            <p:spPr bwMode="auto">
              <a:xfrm>
                <a:off x="2895" y="2892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7" y="35"/>
                  </a:cxn>
                  <a:cxn ang="0">
                    <a:pos x="11" y="57"/>
                  </a:cxn>
                  <a:cxn ang="0">
                    <a:pos x="28" y="43"/>
                  </a:cxn>
                  <a:cxn ang="0">
                    <a:pos x="45" y="57"/>
                  </a:cxn>
                  <a:cxn ang="0">
                    <a:pos x="39" y="35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7" y="35"/>
                    </a:lnTo>
                    <a:lnTo>
                      <a:pt x="11" y="57"/>
                    </a:lnTo>
                    <a:lnTo>
                      <a:pt x="28" y="43"/>
                    </a:lnTo>
                    <a:lnTo>
                      <a:pt x="45" y="57"/>
                    </a:lnTo>
                    <a:lnTo>
                      <a:pt x="39" y="35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37" name="Freeform 173"/>
              <p:cNvSpPr>
                <a:spLocks/>
              </p:cNvSpPr>
              <p:nvPr/>
            </p:nvSpPr>
            <p:spPr bwMode="auto">
              <a:xfrm>
                <a:off x="2895" y="2892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7" y="35"/>
                  </a:cxn>
                  <a:cxn ang="0">
                    <a:pos x="11" y="57"/>
                  </a:cxn>
                  <a:cxn ang="0">
                    <a:pos x="28" y="43"/>
                  </a:cxn>
                  <a:cxn ang="0">
                    <a:pos x="45" y="57"/>
                  </a:cxn>
                  <a:cxn ang="0">
                    <a:pos x="39" y="35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7" y="35"/>
                    </a:lnTo>
                    <a:lnTo>
                      <a:pt x="11" y="57"/>
                    </a:lnTo>
                    <a:lnTo>
                      <a:pt x="28" y="43"/>
                    </a:lnTo>
                    <a:lnTo>
                      <a:pt x="45" y="57"/>
                    </a:lnTo>
                    <a:lnTo>
                      <a:pt x="39" y="35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38" name="Group 174"/>
            <p:cNvGrpSpPr>
              <a:grpSpLocks/>
            </p:cNvGrpSpPr>
            <p:nvPr/>
          </p:nvGrpSpPr>
          <p:grpSpPr bwMode="auto">
            <a:xfrm>
              <a:off x="3310" y="2628"/>
              <a:ext cx="57" cy="57"/>
              <a:chOff x="3310" y="2628"/>
              <a:chExt cx="57" cy="57"/>
            </a:xfrm>
          </p:grpSpPr>
          <p:sp>
            <p:nvSpPr>
              <p:cNvPr id="11439" name="Freeform 175"/>
              <p:cNvSpPr>
                <a:spLocks/>
              </p:cNvSpPr>
              <p:nvPr/>
            </p:nvSpPr>
            <p:spPr bwMode="auto">
              <a:xfrm>
                <a:off x="3310" y="2628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7"/>
                  </a:cxn>
                  <a:cxn ang="0">
                    <a:pos x="28" y="43"/>
                  </a:cxn>
                  <a:cxn ang="0">
                    <a:pos x="46" y="57"/>
                  </a:cxn>
                  <a:cxn ang="0">
                    <a:pos x="39" y="35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7"/>
                    </a:lnTo>
                    <a:lnTo>
                      <a:pt x="28" y="43"/>
                    </a:lnTo>
                    <a:lnTo>
                      <a:pt x="46" y="57"/>
                    </a:lnTo>
                    <a:lnTo>
                      <a:pt x="39" y="35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40" name="Freeform 176"/>
              <p:cNvSpPr>
                <a:spLocks/>
              </p:cNvSpPr>
              <p:nvPr/>
            </p:nvSpPr>
            <p:spPr bwMode="auto">
              <a:xfrm>
                <a:off x="3310" y="2628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7"/>
                  </a:cxn>
                  <a:cxn ang="0">
                    <a:pos x="28" y="43"/>
                  </a:cxn>
                  <a:cxn ang="0">
                    <a:pos x="46" y="57"/>
                  </a:cxn>
                  <a:cxn ang="0">
                    <a:pos x="39" y="35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7"/>
                    </a:lnTo>
                    <a:lnTo>
                      <a:pt x="28" y="43"/>
                    </a:lnTo>
                    <a:lnTo>
                      <a:pt x="46" y="57"/>
                    </a:lnTo>
                    <a:lnTo>
                      <a:pt x="39" y="35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1" name="Group 177"/>
            <p:cNvGrpSpPr>
              <a:grpSpLocks/>
            </p:cNvGrpSpPr>
            <p:nvPr/>
          </p:nvGrpSpPr>
          <p:grpSpPr bwMode="auto">
            <a:xfrm>
              <a:off x="3084" y="2817"/>
              <a:ext cx="56" cy="57"/>
              <a:chOff x="3084" y="2817"/>
              <a:chExt cx="56" cy="57"/>
            </a:xfrm>
          </p:grpSpPr>
          <p:sp>
            <p:nvSpPr>
              <p:cNvPr id="11442" name="Freeform 178"/>
              <p:cNvSpPr>
                <a:spLocks/>
              </p:cNvSpPr>
              <p:nvPr/>
            </p:nvSpPr>
            <p:spPr bwMode="auto">
              <a:xfrm>
                <a:off x="3084" y="2817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5"/>
                  </a:cxn>
                  <a:cxn ang="0">
                    <a:pos x="11" y="57"/>
                  </a:cxn>
                  <a:cxn ang="0">
                    <a:pos x="28" y="43"/>
                  </a:cxn>
                  <a:cxn ang="0">
                    <a:pos x="45" y="57"/>
                  </a:cxn>
                  <a:cxn ang="0">
                    <a:pos x="39" y="35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5"/>
                    </a:lnTo>
                    <a:lnTo>
                      <a:pt x="11" y="57"/>
                    </a:lnTo>
                    <a:lnTo>
                      <a:pt x="28" y="43"/>
                    </a:lnTo>
                    <a:lnTo>
                      <a:pt x="45" y="57"/>
                    </a:lnTo>
                    <a:lnTo>
                      <a:pt x="39" y="35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43" name="Freeform 179"/>
              <p:cNvSpPr>
                <a:spLocks/>
              </p:cNvSpPr>
              <p:nvPr/>
            </p:nvSpPr>
            <p:spPr bwMode="auto">
              <a:xfrm>
                <a:off x="3084" y="2817"/>
                <a:ext cx="56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1" y="22"/>
                  </a:cxn>
                  <a:cxn ang="0">
                    <a:pos x="0" y="22"/>
                  </a:cxn>
                  <a:cxn ang="0">
                    <a:pos x="17" y="35"/>
                  </a:cxn>
                  <a:cxn ang="0">
                    <a:pos x="11" y="57"/>
                  </a:cxn>
                  <a:cxn ang="0">
                    <a:pos x="28" y="43"/>
                  </a:cxn>
                  <a:cxn ang="0">
                    <a:pos x="45" y="57"/>
                  </a:cxn>
                  <a:cxn ang="0">
                    <a:pos x="39" y="35"/>
                  </a:cxn>
                  <a:cxn ang="0">
                    <a:pos x="56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21" y="22"/>
                    </a:lnTo>
                    <a:lnTo>
                      <a:pt x="0" y="22"/>
                    </a:lnTo>
                    <a:lnTo>
                      <a:pt x="17" y="35"/>
                    </a:lnTo>
                    <a:lnTo>
                      <a:pt x="11" y="57"/>
                    </a:lnTo>
                    <a:lnTo>
                      <a:pt x="28" y="43"/>
                    </a:lnTo>
                    <a:lnTo>
                      <a:pt x="45" y="57"/>
                    </a:lnTo>
                    <a:lnTo>
                      <a:pt x="39" y="35"/>
                    </a:lnTo>
                    <a:lnTo>
                      <a:pt x="56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4" name="Group 180"/>
            <p:cNvGrpSpPr>
              <a:grpSpLocks/>
            </p:cNvGrpSpPr>
            <p:nvPr/>
          </p:nvGrpSpPr>
          <p:grpSpPr bwMode="auto">
            <a:xfrm>
              <a:off x="3423" y="2515"/>
              <a:ext cx="57" cy="56"/>
              <a:chOff x="3423" y="2515"/>
              <a:chExt cx="57" cy="56"/>
            </a:xfrm>
          </p:grpSpPr>
          <p:sp>
            <p:nvSpPr>
              <p:cNvPr id="11445" name="Freeform 181"/>
              <p:cNvSpPr>
                <a:spLocks/>
              </p:cNvSpPr>
              <p:nvPr/>
            </p:nvSpPr>
            <p:spPr bwMode="auto">
              <a:xfrm>
                <a:off x="3423" y="2515"/>
                <a:ext cx="57" cy="56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2" y="21"/>
                  </a:cxn>
                  <a:cxn ang="0">
                    <a:pos x="0" y="21"/>
                  </a:cxn>
                  <a:cxn ang="0">
                    <a:pos x="18" y="35"/>
                  </a:cxn>
                  <a:cxn ang="0">
                    <a:pos x="11" y="56"/>
                  </a:cxn>
                  <a:cxn ang="0">
                    <a:pos x="29" y="43"/>
                  </a:cxn>
                  <a:cxn ang="0">
                    <a:pos x="46" y="56"/>
                  </a:cxn>
                  <a:cxn ang="0">
                    <a:pos x="39" y="35"/>
                  </a:cxn>
                  <a:cxn ang="0">
                    <a:pos x="57" y="21"/>
                  </a:cxn>
                  <a:cxn ang="0">
                    <a:pos x="35" y="21"/>
                  </a:cxn>
                  <a:cxn ang="0">
                    <a:pos x="29" y="0"/>
                  </a:cxn>
                </a:cxnLst>
                <a:rect l="0" t="0" r="r" b="b"/>
                <a:pathLst>
                  <a:path w="57" h="56">
                    <a:moveTo>
                      <a:pt x="29" y="0"/>
                    </a:moveTo>
                    <a:lnTo>
                      <a:pt x="22" y="21"/>
                    </a:lnTo>
                    <a:lnTo>
                      <a:pt x="0" y="21"/>
                    </a:lnTo>
                    <a:lnTo>
                      <a:pt x="18" y="35"/>
                    </a:lnTo>
                    <a:lnTo>
                      <a:pt x="11" y="56"/>
                    </a:lnTo>
                    <a:lnTo>
                      <a:pt x="29" y="43"/>
                    </a:lnTo>
                    <a:lnTo>
                      <a:pt x="46" y="56"/>
                    </a:lnTo>
                    <a:lnTo>
                      <a:pt x="39" y="35"/>
                    </a:lnTo>
                    <a:lnTo>
                      <a:pt x="57" y="21"/>
                    </a:lnTo>
                    <a:lnTo>
                      <a:pt x="35" y="21"/>
                    </a:lnTo>
                    <a:lnTo>
                      <a:pt x="29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46" name="Freeform 182"/>
              <p:cNvSpPr>
                <a:spLocks/>
              </p:cNvSpPr>
              <p:nvPr/>
            </p:nvSpPr>
            <p:spPr bwMode="auto">
              <a:xfrm>
                <a:off x="3423" y="2515"/>
                <a:ext cx="57" cy="56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2" y="21"/>
                  </a:cxn>
                  <a:cxn ang="0">
                    <a:pos x="0" y="21"/>
                  </a:cxn>
                  <a:cxn ang="0">
                    <a:pos x="18" y="35"/>
                  </a:cxn>
                  <a:cxn ang="0">
                    <a:pos x="11" y="56"/>
                  </a:cxn>
                  <a:cxn ang="0">
                    <a:pos x="29" y="43"/>
                  </a:cxn>
                  <a:cxn ang="0">
                    <a:pos x="46" y="56"/>
                  </a:cxn>
                  <a:cxn ang="0">
                    <a:pos x="39" y="35"/>
                  </a:cxn>
                  <a:cxn ang="0">
                    <a:pos x="57" y="21"/>
                  </a:cxn>
                  <a:cxn ang="0">
                    <a:pos x="35" y="21"/>
                  </a:cxn>
                  <a:cxn ang="0">
                    <a:pos x="29" y="0"/>
                  </a:cxn>
                </a:cxnLst>
                <a:rect l="0" t="0" r="r" b="b"/>
                <a:pathLst>
                  <a:path w="57" h="56">
                    <a:moveTo>
                      <a:pt x="29" y="0"/>
                    </a:moveTo>
                    <a:lnTo>
                      <a:pt x="22" y="21"/>
                    </a:lnTo>
                    <a:lnTo>
                      <a:pt x="0" y="21"/>
                    </a:lnTo>
                    <a:lnTo>
                      <a:pt x="18" y="35"/>
                    </a:lnTo>
                    <a:lnTo>
                      <a:pt x="11" y="56"/>
                    </a:lnTo>
                    <a:lnTo>
                      <a:pt x="29" y="43"/>
                    </a:lnTo>
                    <a:lnTo>
                      <a:pt x="46" y="56"/>
                    </a:lnTo>
                    <a:lnTo>
                      <a:pt x="39" y="35"/>
                    </a:lnTo>
                    <a:lnTo>
                      <a:pt x="57" y="21"/>
                    </a:lnTo>
                    <a:lnTo>
                      <a:pt x="35" y="21"/>
                    </a:lnTo>
                    <a:lnTo>
                      <a:pt x="29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7" name="Group 183"/>
            <p:cNvGrpSpPr>
              <a:grpSpLocks/>
            </p:cNvGrpSpPr>
            <p:nvPr/>
          </p:nvGrpSpPr>
          <p:grpSpPr bwMode="auto">
            <a:xfrm>
              <a:off x="3310" y="3194"/>
              <a:ext cx="57" cy="57"/>
              <a:chOff x="3310" y="3194"/>
              <a:chExt cx="57" cy="57"/>
            </a:xfrm>
          </p:grpSpPr>
          <p:sp>
            <p:nvSpPr>
              <p:cNvPr id="11448" name="Freeform 184"/>
              <p:cNvSpPr>
                <a:spLocks/>
              </p:cNvSpPr>
              <p:nvPr/>
            </p:nvSpPr>
            <p:spPr bwMode="auto">
              <a:xfrm>
                <a:off x="3310" y="3194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6" y="57"/>
                  </a:cxn>
                  <a:cxn ang="0">
                    <a:pos x="39" y="35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6" y="57"/>
                    </a:lnTo>
                    <a:lnTo>
                      <a:pt x="39" y="35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49" name="Freeform 185"/>
              <p:cNvSpPr>
                <a:spLocks/>
              </p:cNvSpPr>
              <p:nvPr/>
            </p:nvSpPr>
            <p:spPr bwMode="auto">
              <a:xfrm>
                <a:off x="3310" y="3194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18" y="35"/>
                  </a:cxn>
                  <a:cxn ang="0">
                    <a:pos x="11" y="57"/>
                  </a:cxn>
                  <a:cxn ang="0">
                    <a:pos x="28" y="44"/>
                  </a:cxn>
                  <a:cxn ang="0">
                    <a:pos x="46" y="57"/>
                  </a:cxn>
                  <a:cxn ang="0">
                    <a:pos x="39" y="35"/>
                  </a:cxn>
                  <a:cxn ang="0">
                    <a:pos x="57" y="22"/>
                  </a:cxn>
                  <a:cxn ang="0">
                    <a:pos x="35" y="22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22" y="22"/>
                    </a:lnTo>
                    <a:lnTo>
                      <a:pt x="0" y="22"/>
                    </a:lnTo>
                    <a:lnTo>
                      <a:pt x="18" y="35"/>
                    </a:lnTo>
                    <a:lnTo>
                      <a:pt x="11" y="57"/>
                    </a:lnTo>
                    <a:lnTo>
                      <a:pt x="28" y="44"/>
                    </a:lnTo>
                    <a:lnTo>
                      <a:pt x="46" y="57"/>
                    </a:lnTo>
                    <a:lnTo>
                      <a:pt x="39" y="35"/>
                    </a:lnTo>
                    <a:lnTo>
                      <a:pt x="57" y="22"/>
                    </a:lnTo>
                    <a:lnTo>
                      <a:pt x="35" y="22"/>
                    </a:lnTo>
                    <a:lnTo>
                      <a:pt x="2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456" name="Rectangle 192"/>
          <p:cNvSpPr>
            <a:spLocks noChangeArrowheads="1"/>
          </p:cNvSpPr>
          <p:nvPr/>
        </p:nvSpPr>
        <p:spPr bwMode="auto">
          <a:xfrm>
            <a:off x="6034088" y="6069013"/>
            <a:ext cx="130638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Fixed head boundary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1469" name="Rectangle 205"/>
          <p:cNvSpPr>
            <a:spLocks noChangeArrowheads="1"/>
          </p:cNvSpPr>
          <p:nvPr/>
        </p:nvSpPr>
        <p:spPr bwMode="auto">
          <a:xfrm>
            <a:off x="6324600" y="1762125"/>
            <a:ext cx="135614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dirty="0" err="1">
                <a:latin typeface="Arial" charset="0"/>
              </a:rPr>
              <a:t>Piezometric</a:t>
            </a:r>
            <a:r>
              <a:rPr lang="en-US" sz="1200" dirty="0">
                <a:latin typeface="Arial" charset="0"/>
              </a:rPr>
              <a:t> contour</a:t>
            </a:r>
            <a:endParaRPr lang="en-US" dirty="0"/>
          </a:p>
        </p:txBody>
      </p:sp>
      <p:grpSp>
        <p:nvGrpSpPr>
          <p:cNvPr id="286" name="Group 285"/>
          <p:cNvGrpSpPr/>
          <p:nvPr/>
        </p:nvGrpSpPr>
        <p:grpSpPr>
          <a:xfrm>
            <a:off x="2438400" y="5638800"/>
            <a:ext cx="3235371" cy="561974"/>
            <a:chOff x="2438400" y="5638800"/>
            <a:chExt cx="3235371" cy="561974"/>
          </a:xfrm>
        </p:grpSpPr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2438400" y="5638800"/>
              <a:ext cx="1711325" cy="561974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 pitchFamily="34" charset="0"/>
                </a:rPr>
                <a:t>Points placed between fixed head boundary and nearest downhill observation wells</a:t>
              </a:r>
            </a:p>
          </p:txBody>
        </p:sp>
        <p:cxnSp>
          <p:nvCxnSpPr>
            <p:cNvPr id="219" name="Straight Arrow Connector 218"/>
            <p:cNvCxnSpPr>
              <a:endCxn id="11377" idx="6"/>
            </p:cNvCxnSpPr>
            <p:nvPr/>
          </p:nvCxnSpPr>
          <p:spPr>
            <a:xfrm>
              <a:off x="4114800" y="5638800"/>
              <a:ext cx="1558971" cy="333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endCxn id="11374" idx="4"/>
            </p:cNvCxnSpPr>
            <p:nvPr/>
          </p:nvCxnSpPr>
          <p:spPr>
            <a:xfrm>
              <a:off x="4114800" y="5638800"/>
              <a:ext cx="960449" cy="9213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11371" idx="6"/>
            </p:cNvCxnSpPr>
            <p:nvPr/>
          </p:nvCxnSpPr>
          <p:spPr>
            <a:xfrm>
              <a:off x="4114800" y="5638800"/>
              <a:ext cx="481059" cy="21278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5279278" y="3048000"/>
            <a:ext cx="1959722" cy="2032859"/>
            <a:chOff x="5279278" y="3048000"/>
            <a:chExt cx="1959722" cy="2032859"/>
          </a:xfrm>
        </p:grpSpPr>
        <p:sp>
          <p:nvSpPr>
            <p:cNvPr id="216" name="Rectangle 59"/>
            <p:cNvSpPr>
              <a:spLocks noChangeArrowheads="1"/>
            </p:cNvSpPr>
            <p:nvPr/>
          </p:nvSpPr>
          <p:spPr bwMode="auto">
            <a:xfrm>
              <a:off x="5867400" y="3048000"/>
              <a:ext cx="1371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 pitchFamily="34" charset="0"/>
                </a:rPr>
                <a:t>Points placed between observation wells</a:t>
              </a:r>
            </a:p>
          </p:txBody>
        </p:sp>
        <p:cxnSp>
          <p:nvCxnSpPr>
            <p:cNvPr id="242" name="Straight Arrow Connector 241"/>
            <p:cNvCxnSpPr/>
            <p:nvPr/>
          </p:nvCxnSpPr>
          <p:spPr>
            <a:xfrm rot="5400000">
              <a:off x="4575070" y="3788528"/>
              <a:ext cx="2032857" cy="55180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rot="10800000" flipV="1">
              <a:off x="5279278" y="3048000"/>
              <a:ext cx="588122" cy="47560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4705992" y="4114800"/>
            <a:ext cx="3295008" cy="511924"/>
            <a:chOff x="4705992" y="4114800"/>
            <a:chExt cx="3295008" cy="511924"/>
          </a:xfrm>
        </p:grpSpPr>
        <p:sp>
          <p:nvSpPr>
            <p:cNvPr id="217" name="Rectangle 59"/>
            <p:cNvSpPr>
              <a:spLocks noChangeArrowheads="1"/>
            </p:cNvSpPr>
            <p:nvPr/>
          </p:nvSpPr>
          <p:spPr bwMode="auto">
            <a:xfrm>
              <a:off x="6324600" y="4114800"/>
              <a:ext cx="16764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 pitchFamily="34" charset="0"/>
                </a:rPr>
                <a:t>Points placed along zone of high hydraulic gradient</a:t>
              </a:r>
            </a:p>
          </p:txBody>
        </p:sp>
        <p:cxnSp>
          <p:nvCxnSpPr>
            <p:cNvPr id="252" name="Straight Arrow Connector 251"/>
            <p:cNvCxnSpPr/>
            <p:nvPr/>
          </p:nvCxnSpPr>
          <p:spPr>
            <a:xfrm rot="10800000" flipV="1">
              <a:off x="5355476" y="4114800"/>
              <a:ext cx="969124" cy="9767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rot="10800000" flipV="1">
              <a:off x="4705992" y="4114800"/>
              <a:ext cx="1618608" cy="51192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2057400" y="3763980"/>
            <a:ext cx="2472317" cy="1446194"/>
            <a:chOff x="2057400" y="3763980"/>
            <a:chExt cx="2472317" cy="1446194"/>
          </a:xfrm>
        </p:grpSpPr>
        <p:sp>
          <p:nvSpPr>
            <p:cNvPr id="213" name="Rectangle 59"/>
            <p:cNvSpPr>
              <a:spLocks noChangeArrowheads="1"/>
            </p:cNvSpPr>
            <p:nvPr/>
          </p:nvSpPr>
          <p:spPr bwMode="auto">
            <a:xfrm>
              <a:off x="2057400" y="4648200"/>
              <a:ext cx="1447799" cy="561974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 pitchFamily="34" charset="0"/>
                </a:rPr>
                <a:t>Greater point density reflects greater observation well density</a:t>
              </a:r>
            </a:p>
          </p:txBody>
        </p:sp>
        <p:cxnSp>
          <p:nvCxnSpPr>
            <p:cNvPr id="256" name="Straight Arrow Connector 255"/>
            <p:cNvCxnSpPr/>
            <p:nvPr/>
          </p:nvCxnSpPr>
          <p:spPr>
            <a:xfrm rot="5400000" flipH="1" flipV="1">
              <a:off x="3465903" y="4178645"/>
              <a:ext cx="508855" cy="43025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V="1">
              <a:off x="3505200" y="3763980"/>
              <a:ext cx="1024517" cy="88422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295400" y="3048000"/>
            <a:ext cx="3222344" cy="381000"/>
            <a:chOff x="1295400" y="3048000"/>
            <a:chExt cx="3222344" cy="381000"/>
          </a:xfrm>
        </p:grpSpPr>
        <p:sp>
          <p:nvSpPr>
            <p:cNvPr id="214" name="Rectangle 59"/>
            <p:cNvSpPr>
              <a:spLocks noChangeArrowheads="1"/>
            </p:cNvSpPr>
            <p:nvPr/>
          </p:nvSpPr>
          <p:spPr bwMode="auto">
            <a:xfrm>
              <a:off x="1295400" y="3048000"/>
              <a:ext cx="15240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 pitchFamily="34" charset="0"/>
                </a:rPr>
                <a:t>Pump-tested well: pilot point and well coincident</a:t>
              </a:r>
            </a:p>
          </p:txBody>
        </p:sp>
        <p:cxnSp>
          <p:nvCxnSpPr>
            <p:cNvPr id="262" name="Straight Arrow Connector 261"/>
            <p:cNvCxnSpPr/>
            <p:nvPr/>
          </p:nvCxnSpPr>
          <p:spPr>
            <a:xfrm>
              <a:off x="2819400" y="3048000"/>
              <a:ext cx="1698344" cy="9696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/>
          <p:cNvGrpSpPr/>
          <p:nvPr/>
        </p:nvGrpSpPr>
        <p:grpSpPr>
          <a:xfrm>
            <a:off x="1295400" y="1752600"/>
            <a:ext cx="2940096" cy="1206688"/>
            <a:chOff x="1295400" y="1752600"/>
            <a:chExt cx="2940096" cy="1206688"/>
          </a:xfrm>
        </p:grpSpPr>
        <p:sp>
          <p:nvSpPr>
            <p:cNvPr id="215" name="Rectangle 59"/>
            <p:cNvSpPr>
              <a:spLocks noChangeArrowheads="1"/>
            </p:cNvSpPr>
            <p:nvPr/>
          </p:nvSpPr>
          <p:spPr bwMode="auto">
            <a:xfrm>
              <a:off x="1295400" y="1752600"/>
              <a:ext cx="16002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 pitchFamily="34" charset="0"/>
                </a:rPr>
                <a:t>Points placed at rear and sides of model domain</a:t>
              </a:r>
            </a:p>
          </p:txBody>
        </p:sp>
        <p:cxnSp>
          <p:nvCxnSpPr>
            <p:cNvPr id="266" name="Straight Arrow Connector 265"/>
            <p:cNvCxnSpPr>
              <a:endCxn id="11344" idx="6"/>
            </p:cNvCxnSpPr>
            <p:nvPr/>
          </p:nvCxnSpPr>
          <p:spPr>
            <a:xfrm>
              <a:off x="2895600" y="1752600"/>
              <a:ext cx="1339896" cy="43979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2895600" y="1752600"/>
              <a:ext cx="881725" cy="80188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 rot="16200000" flipH="1">
              <a:off x="2490224" y="2157976"/>
              <a:ext cx="1206688" cy="39593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  <p:bldP spid="112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Placement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886200" cy="512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80284" y="1752600"/>
            <a:ext cx="3854116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 use the Grid Frame to uniformly distribute a set of points.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284" y="3276600"/>
            <a:ext cx="4114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Steps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+mj-lt"/>
              </a:rPr>
              <a:t>Create a Grid Frame</a:t>
            </a:r>
          </a:p>
          <a:p>
            <a:pPr marL="457200" indent="-457200">
              <a:buAutoNum type="arabicParenR"/>
            </a:pPr>
            <a:r>
              <a:rPr lang="en-US" dirty="0">
                <a:latin typeface="+mj-lt"/>
              </a:rPr>
              <a:t>Select </a:t>
            </a:r>
            <a:r>
              <a:rPr lang="en-US" b="1" dirty="0">
                <a:latin typeface="+mj-lt"/>
              </a:rPr>
              <a:t>Map -&gt; 2D Grid </a:t>
            </a:r>
            <a:r>
              <a:rPr lang="en-US" dirty="0">
                <a:latin typeface="+mj-lt"/>
              </a:rPr>
              <a:t>and enter desired number of rows and columns.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+mj-lt"/>
              </a:rPr>
              <a:t>Convert 2D grid to scatter point set.</a:t>
            </a:r>
          </a:p>
        </p:txBody>
      </p:sp>
    </p:spTree>
    <p:extLst>
      <p:ext uri="{BB962C8B-B14F-4D97-AF65-F5344CB8AC3E}">
        <p14:creationId xmlns:p14="http://schemas.microsoft.com/office/powerpoint/2010/main" val="129947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 Data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228600" y="1752600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58595B"/>
              </a:buClr>
              <a:buFont typeface="Wingdings" pitchFamily="2" charset="2"/>
              <a:buChar char="§"/>
            </a:pPr>
            <a:endParaRPr lang="en-US" sz="3600" dirty="0">
              <a:latin typeface="Corbel" pitchFamily="34" charset="0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4831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 bwMode="auto">
          <a:xfrm rot="20235034">
            <a:off x="5292725" y="3190875"/>
            <a:ext cx="1371600" cy="457200"/>
          </a:xfrm>
          <a:prstGeom prst="rightArrow">
            <a:avLst/>
          </a:prstGeom>
          <a:solidFill>
            <a:srgbClr val="C00000"/>
          </a:soli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43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90950"/>
            <a:ext cx="4094163" cy="2838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1981199"/>
            <a:ext cx="2494547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rbel" pitchFamily="34" charset="0"/>
              </a:rPr>
              <a:t>Pilot points can use field data for measured HK</a:t>
            </a:r>
          </a:p>
        </p:txBody>
      </p:sp>
    </p:spTree>
    <p:extLst>
      <p:ext uri="{BB962C8B-B14F-4D97-AF65-F5344CB8AC3E}">
        <p14:creationId xmlns:p14="http://schemas.microsoft.com/office/powerpoint/2010/main" val="71400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12954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/>
            <a:endParaRPr lang="en-US" sz="4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304800" y="1295400"/>
            <a:ext cx="4114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58595B"/>
              </a:buClr>
              <a:buFont typeface="Wingdings" pitchFamily="2" charset="2"/>
              <a:buChar char="§"/>
            </a:pPr>
            <a:endParaRPr lang="en-US" sz="3600" dirty="0">
              <a:latin typeface="Corbel" pitchFamily="34" charset="0"/>
            </a:endParaRP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56" y="1905000"/>
            <a:ext cx="4071938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5562600" y="3733800"/>
            <a:ext cx="1219200" cy="914400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5191"/>
            <a:ext cx="3276600" cy="4625609"/>
          </a:xfrm>
        </p:spPr>
        <p:txBody>
          <a:bodyPr/>
          <a:lstStyle/>
          <a:p>
            <a:r>
              <a:rPr lang="en-US" dirty="0"/>
              <a:t>Select point and use Properties dialog</a:t>
            </a:r>
          </a:p>
          <a:p>
            <a:r>
              <a:rPr lang="en-US" dirty="0"/>
              <a:t>Turn on the “Fixed Pilot Point”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5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 Data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244475" y="1892402"/>
            <a:ext cx="3733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58595B"/>
              </a:buClr>
              <a:buFont typeface="Wingdings" pitchFamily="2" charset="2"/>
              <a:buChar char="§"/>
            </a:pPr>
            <a:endParaRPr lang="en-US" sz="3600" dirty="0">
              <a:latin typeface="Corbel" pitchFamily="34" charset="0"/>
            </a:endParaRP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740002"/>
            <a:ext cx="49149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6721475" y="3111602"/>
            <a:ext cx="762000" cy="533400"/>
          </a:xfrm>
          <a:prstGeom prst="ellipse">
            <a:avLst/>
          </a:prstGeom>
          <a:noFill/>
          <a:ln w="50800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5475" y="3164972"/>
            <a:ext cx="27432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rbel" pitchFamily="34" charset="0"/>
              </a:rPr>
              <a:t>The HK array estimated by PEST will not change the measured value</a:t>
            </a:r>
          </a:p>
        </p:txBody>
      </p:sp>
    </p:spTree>
    <p:extLst>
      <p:ext uri="{BB962C8B-B14F-4D97-AF65-F5344CB8AC3E}">
        <p14:creationId xmlns:p14="http://schemas.microsoft.com/office/powerpoint/2010/main" val="11908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5191"/>
            <a:ext cx="4460469" cy="462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Aquifer Heterogeneity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4384675" cy="4778009"/>
          </a:xfrm>
        </p:spPr>
        <p:txBody>
          <a:bodyPr>
            <a:normAutofit fontScale="92500"/>
          </a:bodyPr>
          <a:lstStyle/>
          <a:p>
            <a:r>
              <a:rPr lang="en-US" dirty="0"/>
              <a:t>Aquifer properties vary spatially</a:t>
            </a:r>
          </a:p>
          <a:p>
            <a:r>
              <a:rPr lang="en-US" dirty="0"/>
              <a:t>Sometimes it is difficult to select discreet zones with constant properties</a:t>
            </a:r>
          </a:p>
          <a:p>
            <a:r>
              <a:rPr lang="en-US" dirty="0"/>
              <a:t>We need a method that simulates heterogeneity with a small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77279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Pilot Point Method</a:t>
            </a:r>
            <a:endParaRPr lang="en-US" sz="4000" dirty="0"/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4038600" cy="49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4367129"/>
            <a:ext cx="2919663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properties of the aquifer are spatially interpolated from point data.</a:t>
            </a:r>
          </a:p>
        </p:txBody>
      </p:sp>
      <p:cxnSp>
        <p:nvCxnSpPr>
          <p:cNvPr id="4" name="Straight Arrow Connector 3"/>
          <p:cNvCxnSpPr>
            <a:cxnSpLocks/>
            <a:stCxn id="2" idx="3"/>
          </p:cNvCxnSpPr>
          <p:nvPr/>
        </p:nvCxnSpPr>
        <p:spPr>
          <a:xfrm flipV="1">
            <a:off x="3681663" y="4191000"/>
            <a:ext cx="1347537" cy="9609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  <a:stCxn id="2" idx="3"/>
          </p:cNvCxnSpPr>
          <p:nvPr/>
        </p:nvCxnSpPr>
        <p:spPr>
          <a:xfrm flipV="1">
            <a:off x="3681663" y="4671479"/>
            <a:ext cx="1780676" cy="4804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7EF6BE3-589C-ECFE-FAEC-73DA6EE445D5}"/>
              </a:ext>
            </a:extLst>
          </p:cNvPr>
          <p:cNvSpPr txBox="1"/>
          <p:nvPr/>
        </p:nvSpPr>
        <p:spPr>
          <a:xfrm>
            <a:off x="914400" y="1827735"/>
            <a:ext cx="2919663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user creates a set of “pilot points” and assigns a parameter value to each (K, Recharge)</a:t>
            </a:r>
          </a:p>
        </p:txBody>
      </p:sp>
    </p:spTree>
    <p:extLst>
      <p:ext uri="{BB962C8B-B14F-4D97-AF65-F5344CB8AC3E}">
        <p14:creationId xmlns:p14="http://schemas.microsoft.com/office/powerpoint/2010/main" val="326604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Pilot Points</a:t>
            </a:r>
            <a:endParaRPr lang="en-US" sz="400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2" y="1752600"/>
            <a:ext cx="3849688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55492" y="1865499"/>
            <a:ext cx="4038600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PEST warps the interpolated surface by adjusting the values at the pilot points based on feedback from observations during the parameter estimation process.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D210EF-29CF-A826-8A22-1BBA18310CEF}"/>
              </a:ext>
            </a:extLst>
          </p:cNvPr>
          <p:cNvGrpSpPr/>
          <p:nvPr/>
        </p:nvGrpSpPr>
        <p:grpSpPr>
          <a:xfrm>
            <a:off x="4109108" y="4744415"/>
            <a:ext cx="4612105" cy="1273331"/>
            <a:chOff x="4109108" y="4744415"/>
            <a:chExt cx="4612105" cy="1273331"/>
          </a:xfrm>
        </p:grpSpPr>
        <p:sp>
          <p:nvSpPr>
            <p:cNvPr id="4" name="Freeform 3"/>
            <p:cNvSpPr/>
            <p:nvPr/>
          </p:nvSpPr>
          <p:spPr>
            <a:xfrm>
              <a:off x="4109108" y="5081301"/>
              <a:ext cx="4612105" cy="673804"/>
            </a:xfrm>
            <a:custGeom>
              <a:avLst/>
              <a:gdLst>
                <a:gd name="connsiteX0" fmla="*/ 0 w 4612105"/>
                <a:gd name="connsiteY0" fmla="*/ 673804 h 673804"/>
                <a:gd name="connsiteX1" fmla="*/ 641684 w 4612105"/>
                <a:gd name="connsiteY1" fmla="*/ 248688 h 673804"/>
                <a:gd name="connsiteX2" fmla="*/ 1556084 w 4612105"/>
                <a:gd name="connsiteY2" fmla="*/ 36 h 673804"/>
                <a:gd name="connsiteX3" fmla="*/ 2277979 w 4612105"/>
                <a:gd name="connsiteY3" fmla="*/ 232646 h 673804"/>
                <a:gd name="connsiteX4" fmla="*/ 3080084 w 4612105"/>
                <a:gd name="connsiteY4" fmla="*/ 553488 h 673804"/>
                <a:gd name="connsiteX5" fmla="*/ 3842084 w 4612105"/>
                <a:gd name="connsiteY5" fmla="*/ 192541 h 673804"/>
                <a:gd name="connsiteX6" fmla="*/ 4612105 w 4612105"/>
                <a:gd name="connsiteY6" fmla="*/ 80246 h 67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12105" h="673804">
                  <a:moveTo>
                    <a:pt x="0" y="673804"/>
                  </a:moveTo>
                  <a:cubicBezTo>
                    <a:pt x="191168" y="517393"/>
                    <a:pt x="382337" y="360983"/>
                    <a:pt x="641684" y="248688"/>
                  </a:cubicBezTo>
                  <a:cubicBezTo>
                    <a:pt x="901031" y="136393"/>
                    <a:pt x="1283368" y="2710"/>
                    <a:pt x="1556084" y="36"/>
                  </a:cubicBezTo>
                  <a:cubicBezTo>
                    <a:pt x="1828800" y="-2638"/>
                    <a:pt x="2023979" y="140404"/>
                    <a:pt x="2277979" y="232646"/>
                  </a:cubicBezTo>
                  <a:cubicBezTo>
                    <a:pt x="2531979" y="324888"/>
                    <a:pt x="2819400" y="560172"/>
                    <a:pt x="3080084" y="553488"/>
                  </a:cubicBezTo>
                  <a:cubicBezTo>
                    <a:pt x="3340768" y="546804"/>
                    <a:pt x="3586747" y="271415"/>
                    <a:pt x="3842084" y="192541"/>
                  </a:cubicBezTo>
                  <a:cubicBezTo>
                    <a:pt x="4097421" y="113667"/>
                    <a:pt x="4354763" y="96956"/>
                    <a:pt x="4612105" y="80246"/>
                  </a:cubicBezTo>
                </a:path>
              </a:pathLst>
            </a:cu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4674592" y="5257800"/>
              <a:ext cx="152400" cy="1524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588992" y="5029200"/>
              <a:ext cx="152400" cy="1524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274792" y="5229726"/>
              <a:ext cx="152400" cy="1524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112992" y="5582652"/>
              <a:ext cx="152400" cy="1524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874992" y="5177588"/>
              <a:ext cx="152400" cy="1524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own Arrow 4"/>
            <p:cNvSpPr/>
            <p:nvPr/>
          </p:nvSpPr>
          <p:spPr>
            <a:xfrm>
              <a:off x="4674592" y="5486400"/>
              <a:ext cx="152400" cy="208548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2"/>
            <p:cNvSpPr/>
            <p:nvPr/>
          </p:nvSpPr>
          <p:spPr>
            <a:xfrm flipV="1">
              <a:off x="4674592" y="4977027"/>
              <a:ext cx="152400" cy="208548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5588992" y="5253788"/>
              <a:ext cx="152400" cy="208548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 flipV="1">
              <a:off x="5588992" y="4744415"/>
              <a:ext cx="152400" cy="208548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6274792" y="5462336"/>
              <a:ext cx="152400" cy="208548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 flipV="1">
              <a:off x="6274792" y="4952963"/>
              <a:ext cx="152400" cy="208548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7112992" y="5813307"/>
              <a:ext cx="152400" cy="204439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 flipV="1">
              <a:off x="7112992" y="5303934"/>
              <a:ext cx="152400" cy="204439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7874992" y="5406153"/>
              <a:ext cx="152400" cy="204439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 flipV="1">
              <a:off x="7874992" y="4896780"/>
              <a:ext cx="152400" cy="204439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D1D819-D073-6C1D-2E83-B11B2E5B4844}"/>
              </a:ext>
            </a:extLst>
          </p:cNvPr>
          <p:cNvGrpSpPr/>
          <p:nvPr/>
        </p:nvGrpSpPr>
        <p:grpSpPr>
          <a:xfrm>
            <a:off x="650450" y="3352800"/>
            <a:ext cx="3120272" cy="1615126"/>
            <a:chOff x="650450" y="3352800"/>
            <a:chExt cx="3120272" cy="161512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D99EF8F-09B1-5AA4-23C1-452C9213E428}"/>
                </a:ext>
              </a:extLst>
            </p:cNvPr>
            <p:cNvSpPr/>
            <p:nvPr/>
          </p:nvSpPr>
          <p:spPr>
            <a:xfrm>
              <a:off x="791852" y="3638746"/>
              <a:ext cx="2978870" cy="1329180"/>
            </a:xfrm>
            <a:custGeom>
              <a:avLst/>
              <a:gdLst>
                <a:gd name="connsiteX0" fmla="*/ 0 w 2978870"/>
                <a:gd name="connsiteY0" fmla="*/ 1329180 h 1329180"/>
                <a:gd name="connsiteX1" fmla="*/ 2978870 w 2978870"/>
                <a:gd name="connsiteY1" fmla="*/ 0 h 1329180"/>
                <a:gd name="connsiteX0" fmla="*/ 0 w 2978870"/>
                <a:gd name="connsiteY0" fmla="*/ 1329180 h 1329180"/>
                <a:gd name="connsiteX1" fmla="*/ 1282045 w 2978870"/>
                <a:gd name="connsiteY1" fmla="*/ 650450 h 1329180"/>
                <a:gd name="connsiteX2" fmla="*/ 2978870 w 2978870"/>
                <a:gd name="connsiteY2" fmla="*/ 0 h 1329180"/>
                <a:gd name="connsiteX0" fmla="*/ 0 w 2978870"/>
                <a:gd name="connsiteY0" fmla="*/ 1329180 h 1329180"/>
                <a:gd name="connsiteX1" fmla="*/ 1282045 w 2978870"/>
                <a:gd name="connsiteY1" fmla="*/ 650450 h 1329180"/>
                <a:gd name="connsiteX2" fmla="*/ 1734532 w 2978870"/>
                <a:gd name="connsiteY2" fmla="*/ 414780 h 1329180"/>
                <a:gd name="connsiteX3" fmla="*/ 2978870 w 2978870"/>
                <a:gd name="connsiteY3" fmla="*/ 0 h 1329180"/>
                <a:gd name="connsiteX0" fmla="*/ 0 w 2978870"/>
                <a:gd name="connsiteY0" fmla="*/ 1329180 h 1329180"/>
                <a:gd name="connsiteX1" fmla="*/ 1282045 w 2978870"/>
                <a:gd name="connsiteY1" fmla="*/ 650450 h 1329180"/>
                <a:gd name="connsiteX2" fmla="*/ 1734532 w 2978870"/>
                <a:gd name="connsiteY2" fmla="*/ 414780 h 1329180"/>
                <a:gd name="connsiteX3" fmla="*/ 2243579 w 2978870"/>
                <a:gd name="connsiteY3" fmla="*/ 311085 h 1329180"/>
                <a:gd name="connsiteX4" fmla="*/ 2978870 w 2978870"/>
                <a:gd name="connsiteY4" fmla="*/ 0 h 1329180"/>
                <a:gd name="connsiteX0" fmla="*/ 0 w 2978870"/>
                <a:gd name="connsiteY0" fmla="*/ 1329180 h 1329180"/>
                <a:gd name="connsiteX1" fmla="*/ 1282045 w 2978870"/>
                <a:gd name="connsiteY1" fmla="*/ 650450 h 1329180"/>
                <a:gd name="connsiteX2" fmla="*/ 1734532 w 2978870"/>
                <a:gd name="connsiteY2" fmla="*/ 414780 h 1329180"/>
                <a:gd name="connsiteX3" fmla="*/ 2243579 w 2978870"/>
                <a:gd name="connsiteY3" fmla="*/ 311085 h 1329180"/>
                <a:gd name="connsiteX4" fmla="*/ 2978870 w 2978870"/>
                <a:gd name="connsiteY4" fmla="*/ 0 h 132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8870" h="1329180">
                  <a:moveTo>
                    <a:pt x="0" y="1329180"/>
                  </a:moveTo>
                  <a:cubicBezTo>
                    <a:pt x="215245" y="1225485"/>
                    <a:pt x="1012988" y="780069"/>
                    <a:pt x="1282045" y="650450"/>
                  </a:cubicBezTo>
                  <a:cubicBezTo>
                    <a:pt x="1572705" y="502763"/>
                    <a:pt x="1451728" y="523188"/>
                    <a:pt x="1734532" y="414780"/>
                  </a:cubicBezTo>
                  <a:cubicBezTo>
                    <a:pt x="1893217" y="347221"/>
                    <a:pt x="2036189" y="380215"/>
                    <a:pt x="2243579" y="311085"/>
                  </a:cubicBezTo>
                  <a:cubicBezTo>
                    <a:pt x="2422688" y="204248"/>
                    <a:pt x="2854750" y="40850"/>
                    <a:pt x="2978870" y="0"/>
                  </a:cubicBezTo>
                </a:path>
              </a:pathLst>
            </a:cu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1D08986-7395-2BEB-3BB9-77ACF2E20491}"/>
                </a:ext>
              </a:extLst>
            </p:cNvPr>
            <p:cNvCxnSpPr/>
            <p:nvPr/>
          </p:nvCxnSpPr>
          <p:spPr>
            <a:xfrm flipH="1" flipV="1">
              <a:off x="3657600" y="3352800"/>
              <a:ext cx="113122" cy="2859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9CE1C70-DA06-823D-75AB-EFFACB07882E}"/>
                </a:ext>
              </a:extLst>
            </p:cNvPr>
            <p:cNvCxnSpPr/>
            <p:nvPr/>
          </p:nvCxnSpPr>
          <p:spPr>
            <a:xfrm flipH="1" flipV="1">
              <a:off x="650450" y="4667017"/>
              <a:ext cx="113122" cy="2859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167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Pilot Point Advantages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4743" y="1905000"/>
            <a:ext cx="3812458" cy="3124200"/>
          </a:xfrm>
        </p:spPr>
        <p:txBody>
          <a:bodyPr/>
          <a:lstStyle/>
          <a:p>
            <a:r>
              <a:rPr lang="en-US" dirty="0"/>
              <a:t>Can produces calibrated models with low error</a:t>
            </a:r>
          </a:p>
          <a:p>
            <a:r>
              <a:rPr lang="en-US" dirty="0"/>
              <a:t>Does not require arbitrary zonation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8" y="1676400"/>
            <a:ext cx="444182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10200"/>
            <a:ext cx="7993063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5840413" y="5367338"/>
            <a:ext cx="2895600" cy="1033462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6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800600" y="1676400"/>
            <a:ext cx="3962400" cy="4648200"/>
          </a:xfrm>
        </p:spPr>
        <p:txBody>
          <a:bodyPr/>
          <a:lstStyle/>
          <a:p>
            <a:pPr eaLnBrk="1" hangingPunct="1"/>
            <a:r>
              <a:rPr lang="en-US" sz="3200" dirty="0"/>
              <a:t>Longer run times</a:t>
            </a:r>
          </a:p>
          <a:p>
            <a:pPr lvl="1" eaLnBrk="1" hangingPunct="1"/>
            <a:r>
              <a:rPr lang="en-US" sz="2400" dirty="0"/>
              <a:t>1 parameter created for each point</a:t>
            </a:r>
          </a:p>
          <a:p>
            <a:pPr lvl="1"/>
            <a:r>
              <a:rPr lang="en-US" sz="2400" dirty="0"/>
              <a:t>More parameters require more model runs</a:t>
            </a:r>
          </a:p>
          <a:p>
            <a:pPr eaLnBrk="1" hangingPunct="1"/>
            <a:r>
              <a:rPr lang="en-US" sz="3200" dirty="0"/>
              <a:t>Decrease time by using:</a:t>
            </a:r>
          </a:p>
          <a:p>
            <a:pPr lvl="1" eaLnBrk="1" hangingPunct="1"/>
            <a:r>
              <a:rPr lang="en-US" sz="2400" dirty="0"/>
              <a:t>SVD-Assist</a:t>
            </a:r>
          </a:p>
          <a:p>
            <a:pPr lvl="1" eaLnBrk="1" hangingPunct="1"/>
            <a:r>
              <a:rPr lang="en-US" sz="2400" dirty="0"/>
              <a:t>Parallel PEST</a:t>
            </a:r>
          </a:p>
          <a:p>
            <a:pPr lvl="1" eaLnBrk="1" hangingPunct="1"/>
            <a:endParaRPr lang="en-US" sz="24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Pilot Point Disadvantages</a:t>
            </a:r>
            <a:endParaRPr lang="en-US" sz="4000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85950"/>
            <a:ext cx="3973513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5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09076" y="3268663"/>
            <a:ext cx="4038600" cy="2895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PEST uses regularization to: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add stiffness to the objective function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allow for more parameters than observations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Tikhonov Regularization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952" y="1905000"/>
            <a:ext cx="3973513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29200" y="5334000"/>
            <a:ext cx="3886200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# Observations: 	25</a:t>
            </a:r>
          </a:p>
          <a:p>
            <a:pPr eaLnBrk="1" hangingPunct="1"/>
            <a:r>
              <a:rPr lang="en-US" dirty="0"/>
              <a:t># Parameters:		85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05E86-4CE1-5C39-56C8-0134286AC3E3}"/>
              </a:ext>
            </a:extLst>
          </p:cNvPr>
          <p:cNvSpPr txBox="1"/>
          <p:nvPr/>
        </p:nvSpPr>
        <p:spPr>
          <a:xfrm>
            <a:off x="457200" y="1922921"/>
            <a:ext cx="35052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Normally #parameters must be &lt; #observations</a:t>
            </a:r>
          </a:p>
        </p:txBody>
      </p:sp>
    </p:spTree>
    <p:extLst>
      <p:ext uri="{BB962C8B-B14F-4D97-AF65-F5344CB8AC3E}">
        <p14:creationId xmlns:p14="http://schemas.microsoft.com/office/powerpoint/2010/main" val="765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Preferred homogenous regularization*</a:t>
            </a:r>
          </a:p>
          <a:p>
            <a:pPr lvl="1"/>
            <a:r>
              <a:rPr lang="en-US" dirty="0"/>
              <a:t>In the absence of any strong influence from the PEST objective function, pilot points that are near to one another should have about the same value. </a:t>
            </a:r>
          </a:p>
          <a:p>
            <a:r>
              <a:rPr lang="en-US" dirty="0"/>
              <a:t>Preferred value regularization</a:t>
            </a:r>
          </a:p>
          <a:p>
            <a:pPr lvl="1"/>
            <a:r>
              <a:rPr lang="en-US" dirty="0"/>
              <a:t>In the absence of any strong influence from the PEST objective function, the pilot point values should be equal to their starting value.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867400"/>
            <a:ext cx="77724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Both methods provide stiffness and stability to the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34862-476D-977A-E163-AE64C9640489}"/>
              </a:ext>
            </a:extLst>
          </p:cNvPr>
          <p:cNvSpPr txBox="1"/>
          <p:nvPr/>
        </p:nvSpPr>
        <p:spPr>
          <a:xfrm>
            <a:off x="3581400" y="646117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*default method</a:t>
            </a:r>
          </a:p>
        </p:txBody>
      </p:sp>
    </p:spTree>
    <p:extLst>
      <p:ext uri="{BB962C8B-B14F-4D97-AF65-F5344CB8AC3E}">
        <p14:creationId xmlns:p14="http://schemas.microsoft.com/office/powerpoint/2010/main" val="15969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Pilot Points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24206" y="1799772"/>
            <a:ext cx="3657600" cy="4625609"/>
          </a:xfrm>
        </p:spPr>
        <p:txBody>
          <a:bodyPr/>
          <a:lstStyle/>
          <a:p>
            <a:r>
              <a:rPr lang="en-US" dirty="0"/>
              <a:t>Pilot points are 2D Scatter Points</a:t>
            </a:r>
          </a:p>
          <a:p>
            <a:r>
              <a:rPr lang="en-US" dirty="0"/>
              <a:t>User selects a 2D Scatter Point Set and dataset</a:t>
            </a:r>
          </a:p>
          <a:p>
            <a:r>
              <a:rPr lang="en-US" dirty="0"/>
              <a:t>Values at points are interpolated to the MODFLOW array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67644"/>
            <a:ext cx="3913188" cy="475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84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302</TotalTime>
  <Words>477</Words>
  <Application>Microsoft Office PowerPoint</Application>
  <PresentationFormat>On-screen Show (4:3)</PresentationFormat>
  <Paragraphs>81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Wingdings</vt:lpstr>
      <vt:lpstr>Wingdings 2</vt:lpstr>
      <vt:lpstr>Wingdings 3</vt:lpstr>
      <vt:lpstr>Module</vt:lpstr>
      <vt:lpstr>Parameter Estimation The Pilot Point Method</vt:lpstr>
      <vt:lpstr>Aquifer Heterogeneity</vt:lpstr>
      <vt:lpstr>The Pilot Point Method</vt:lpstr>
      <vt:lpstr>Pilot Points</vt:lpstr>
      <vt:lpstr>Pilot Point Advantages</vt:lpstr>
      <vt:lpstr>Pilot Point Disadvantages</vt:lpstr>
      <vt:lpstr>Tikhonov Regularization</vt:lpstr>
      <vt:lpstr>Regularization Options</vt:lpstr>
      <vt:lpstr>Creating Pilot Points</vt:lpstr>
      <vt:lpstr>Creating Pilot Points</vt:lpstr>
      <vt:lpstr>Adaptive Placement Strategy</vt:lpstr>
      <vt:lpstr>Uniform Placement</vt:lpstr>
      <vt:lpstr>Field Data</vt:lpstr>
      <vt:lpstr>Field Data</vt:lpstr>
      <vt:lpstr>Field Data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Pilot Point Method</dc:title>
  <dc:creator>Norm Jones</dc:creator>
  <cp:lastModifiedBy>Norm Jones</cp:lastModifiedBy>
  <cp:revision>47</cp:revision>
  <cp:lastPrinted>2022-10-28T21:04:26Z</cp:lastPrinted>
  <dcterms:created xsi:type="dcterms:W3CDTF">2002-08-31T21:29:04Z</dcterms:created>
  <dcterms:modified xsi:type="dcterms:W3CDTF">2022-10-28T22:11:00Z</dcterms:modified>
</cp:coreProperties>
</file>