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18"/>
  </p:notesMasterIdLst>
  <p:handoutMasterIdLst>
    <p:handoutMasterId r:id="rId19"/>
  </p:handoutMasterIdLst>
  <p:sldIdLst>
    <p:sldId id="298" r:id="rId2"/>
    <p:sldId id="286" r:id="rId3"/>
    <p:sldId id="287" r:id="rId4"/>
    <p:sldId id="288" r:id="rId5"/>
    <p:sldId id="294" r:id="rId6"/>
    <p:sldId id="290" r:id="rId7"/>
    <p:sldId id="289" r:id="rId8"/>
    <p:sldId id="292" r:id="rId9"/>
    <p:sldId id="283" r:id="rId10"/>
    <p:sldId id="300" r:id="rId11"/>
    <p:sldId id="301" r:id="rId12"/>
    <p:sldId id="302" r:id="rId13"/>
    <p:sldId id="303" r:id="rId14"/>
    <p:sldId id="295" r:id="rId15"/>
    <p:sldId id="293" r:id="rId16"/>
    <p:sldId id="297" r:id="rId17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700" autoAdjust="0"/>
    <p:restoredTop sz="94634" autoAdjust="0"/>
  </p:normalViewPr>
  <p:slideViewPr>
    <p:cSldViewPr>
      <p:cViewPr varScale="1">
        <p:scale>
          <a:sx n="86" d="100"/>
          <a:sy n="86" d="100"/>
        </p:scale>
        <p:origin x="90" y="8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0957" y="0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t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endParaRPr lang="en-US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66011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b" anchorCtr="0" compatLnSpc="1">
            <a:prstTxWarp prst="textNoShape">
              <a:avLst/>
            </a:prstTxWarp>
          </a:bodyPr>
          <a:lstStyle>
            <a:lvl1pPr defTabSz="882921">
              <a:defRPr sz="1200"/>
            </a:lvl1pPr>
          </a:lstStyle>
          <a:p>
            <a:endParaRPr lang="en-US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0957" y="8866011"/>
            <a:ext cx="3073135" cy="4426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88263" tIns="44132" rIns="88263" bIns="44132" numCol="1" anchor="b" anchorCtr="0" compatLnSpc="1">
            <a:prstTxWarp prst="textNoShape">
              <a:avLst/>
            </a:prstTxWarp>
          </a:bodyPr>
          <a:lstStyle>
            <a:lvl1pPr algn="r" defTabSz="882921">
              <a:defRPr sz="1200"/>
            </a:lvl1pPr>
          </a:lstStyle>
          <a:p>
            <a:fld id="{FFFAEEB5-B0EA-49BE-A6CC-3465136CDAF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310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05142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61963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2392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87475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49438" algn="l" defTabSz="9334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0734" y="8830659"/>
            <a:ext cx="3038145" cy="464205"/>
          </a:xfrm>
          <a:prstGeom prst="rect">
            <a:avLst/>
          </a:prstGeom>
          <a:ln/>
        </p:spPr>
        <p:txBody>
          <a:bodyPr lIns="88139" tIns="44070" rIns="88139" bIns="44070"/>
          <a:lstStyle/>
          <a:p>
            <a:fld id="{9BD45EA3-444E-4109-A2F1-01E89CB098B9}" type="slidenum">
              <a:rPr lang="en-US"/>
              <a:pPr/>
              <a:t>1</a:t>
            </a:fld>
            <a:endParaRPr lang="en-US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1345" y="4416099"/>
            <a:ext cx="5607711" cy="4182457"/>
          </a:xfrm>
          <a:prstGeom prst="rect">
            <a:avLst/>
          </a:prstGeom>
        </p:spPr>
        <p:txBody>
          <a:bodyPr lIns="88139" tIns="44070" rIns="88139" bIns="4407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9420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25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1027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49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24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1371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125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89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57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0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78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508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922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0398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0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1345" y="4416099"/>
            <a:ext cx="5607711" cy="418245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3172" tIns="46586" rIns="93172" bIns="4658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4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C6F84-608A-416B-916A-5EA41857C66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382C5-02EF-45D3-A541-46870F7D487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B402-ACB5-4E65-9D8E-2B861BE75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4110E-03D1-4967-98A4-DF791049ED9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E0B6B-9726-4EC6-8327-D4CDE4D1DF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B807F4-8DAB-4601-A344-94E0D505161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374E9-668E-485C-B4F2-7593FE64B10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184C-D860-4A2B-B6D2-42DE4C8ECC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D32F6-BE32-4022-A0A4-D60BF42412E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071FEB-F9BF-40ED-93AF-1437B581E17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52E0B8E7-808E-409A-82C1-9A21FFD702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r>
              <a:rPr lang="en-US"/>
              <a:t>Copyright © 2005 -  Norman L. Jones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04890A18-BEE3-490C-B382-EE7EE9E208B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2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9.emf"/><Relationship Id="rId4" Type="http://schemas.openxmlformats.org/officeDocument/2006/relationships/image" Target="../media/image16.e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5" Type="http://schemas.microsoft.com/office/2007/relationships/hdphoto" Target="../media/hdphoto1.wdp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Particle Tracking with MODPATH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64" name="Object 3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2236804"/>
              </p:ext>
            </p:extLst>
          </p:nvPr>
        </p:nvGraphicFramePr>
        <p:xfrm>
          <a:off x="228600" y="3629025"/>
          <a:ext cx="82296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anvas Drawing" r:id="rId3" imgW="7781400" imgH="609120" progId="">
                  <p:embed/>
                </p:oleObj>
              </mc:Choice>
              <mc:Fallback>
                <p:oleObj name="Canvas Drawing" r:id="rId3" imgW="7781400" imgH="60912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3629025"/>
                        <a:ext cx="8229600" cy="681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669964"/>
              </p:ext>
            </p:extLst>
          </p:nvPr>
        </p:nvGraphicFramePr>
        <p:xfrm>
          <a:off x="1192213" y="4283075"/>
          <a:ext cx="7261225" cy="183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anvas Drawing" r:id="rId5" imgW="6867360" imgH="1675080" progId="">
                  <p:embed/>
                </p:oleObj>
              </mc:Choice>
              <mc:Fallback>
                <p:oleObj name="Canvas Drawing" r:id="rId5" imgW="6867360" imgH="167508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4283075"/>
                        <a:ext cx="7261225" cy="183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206112"/>
              </p:ext>
            </p:extLst>
          </p:nvPr>
        </p:nvGraphicFramePr>
        <p:xfrm>
          <a:off x="4876800" y="2790825"/>
          <a:ext cx="1125538" cy="360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anvas Drawing" r:id="rId7" imgW="1053720" imgH="3299400" progId="">
                  <p:embed/>
                </p:oleObj>
              </mc:Choice>
              <mc:Fallback>
                <p:oleObj name="Canvas Drawing" r:id="rId7" imgW="1053720" imgH="329940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790825"/>
                        <a:ext cx="1125538" cy="360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4363575"/>
              </p:ext>
            </p:extLst>
          </p:nvPr>
        </p:nvGraphicFramePr>
        <p:xfrm>
          <a:off x="2514600" y="1905000"/>
          <a:ext cx="2949575" cy="122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anvas Drawing" r:id="rId9" imgW="2779920" imgH="1116720" progId="">
                  <p:embed/>
                </p:oleObj>
              </mc:Choice>
              <mc:Fallback>
                <p:oleObj name="Canvas Drawing" r:id="rId9" imgW="2779920" imgH="111672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2949575" cy="1223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685389"/>
              </p:ext>
            </p:extLst>
          </p:nvPr>
        </p:nvGraphicFramePr>
        <p:xfrm>
          <a:off x="5334000" y="1905000"/>
          <a:ext cx="27590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anvas Drawing" r:id="rId11" imgW="2602080" imgH="1116720" progId="">
                  <p:embed/>
                </p:oleObj>
              </mc:Choice>
              <mc:Fallback>
                <p:oleObj name="Canvas Drawing" r:id="rId11" imgW="2602080" imgH="1116720" progId="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905000"/>
                        <a:ext cx="2759075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Time Concepts</a:t>
            </a:r>
          </a:p>
        </p:txBody>
      </p:sp>
    </p:spTree>
    <p:extLst>
      <p:ext uri="{BB962C8B-B14F-4D97-AF65-F5344CB8AC3E}">
        <p14:creationId xmlns:p14="http://schemas.microsoft.com/office/powerpoint/2010/main" val="46881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Porosity</a:t>
            </a:r>
          </a:p>
        </p:txBody>
      </p:sp>
      <p:sp>
        <p:nvSpPr>
          <p:cNvPr id="4608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4495800" cy="4320809"/>
          </a:xfrm>
        </p:spPr>
        <p:txBody>
          <a:bodyPr>
            <a:normAutofit fontScale="92500"/>
          </a:bodyPr>
          <a:lstStyle/>
          <a:p>
            <a:r>
              <a:rPr lang="en-US" dirty="0"/>
              <a:t>Use effective porosity to get correct travel time</a:t>
            </a:r>
          </a:p>
          <a:p>
            <a:endParaRPr lang="en-US" dirty="0"/>
          </a:p>
          <a:p>
            <a:pPr marL="118872" indent="0">
              <a:buNone/>
            </a:pPr>
            <a:endParaRPr lang="en-US" dirty="0"/>
          </a:p>
          <a:p>
            <a:pPr marL="118872" indent="0">
              <a:buNone/>
            </a:pPr>
            <a:endParaRPr lang="en-US" dirty="0"/>
          </a:p>
          <a:p>
            <a:r>
              <a:rPr lang="en-US" dirty="0"/>
              <a:t>Entered via</a:t>
            </a:r>
          </a:p>
          <a:p>
            <a:pPr lvl="1"/>
            <a:r>
              <a:rPr lang="en-US" dirty="0"/>
              <a:t>Zones in map module</a:t>
            </a:r>
          </a:p>
          <a:p>
            <a:pPr lvl="1"/>
            <a:r>
              <a:rPr lang="en-US" dirty="0"/>
              <a:t>Spreadsheet dialog</a:t>
            </a:r>
          </a:p>
          <a:p>
            <a:pPr lvl="1"/>
            <a:r>
              <a:rPr lang="en-US" dirty="0"/>
              <a:t>Selected cells</a:t>
            </a:r>
          </a:p>
        </p:txBody>
      </p:sp>
      <p:pic>
        <p:nvPicPr>
          <p:cNvPr id="4608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57800" y="1828800"/>
            <a:ext cx="35433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Oval 5"/>
          <p:cNvSpPr/>
          <p:nvPr/>
        </p:nvSpPr>
        <p:spPr>
          <a:xfrm>
            <a:off x="5257800" y="3954645"/>
            <a:ext cx="2049463" cy="2667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AA485C-6954-5C46-4F76-69173AEC4B9F}"/>
                  </a:ext>
                </a:extLst>
              </p:cNvPr>
              <p:cNvSpPr/>
              <p:nvPr/>
            </p:nvSpPr>
            <p:spPr>
              <a:xfrm>
                <a:off x="1295400" y="2819400"/>
                <a:ext cx="2056012" cy="9103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𝑘𝑖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2800" i="1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8AA485C-6954-5C46-4F76-69173AEC4B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2819400"/>
                <a:ext cx="2056012" cy="9103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004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67300" y="1838325"/>
            <a:ext cx="35433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 Codes</a:t>
            </a:r>
          </a:p>
        </p:txBody>
      </p:sp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665470"/>
            <a:ext cx="4191000" cy="4625609"/>
          </a:xfrm>
        </p:spPr>
        <p:txBody>
          <a:bodyPr>
            <a:normAutofit/>
          </a:bodyPr>
          <a:lstStyle/>
          <a:p>
            <a:r>
              <a:rPr lang="en-US" sz="2000" dirty="0"/>
              <a:t>Each cell in the grid can be assigned a zone code.</a:t>
            </a:r>
          </a:p>
          <a:p>
            <a:r>
              <a:rPr lang="en-US" sz="2000" dirty="0"/>
              <a:t>The zone code of beginning and ending locations can be stored in the end point file.</a:t>
            </a:r>
          </a:p>
          <a:p>
            <a:r>
              <a:rPr lang="en-US" sz="2000" dirty="0"/>
              <a:t>Useful for post-processing</a:t>
            </a:r>
          </a:p>
        </p:txBody>
      </p:sp>
      <p:sp>
        <p:nvSpPr>
          <p:cNvPr id="4" name="Oval 3"/>
          <p:cNvSpPr/>
          <p:nvPr/>
        </p:nvSpPr>
        <p:spPr>
          <a:xfrm>
            <a:off x="5048250" y="4132263"/>
            <a:ext cx="2049463" cy="26828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810264"/>
            <a:ext cx="1905000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311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Zone Codes, Examples</a:t>
            </a:r>
            <a:endParaRPr lang="en-US" dirty="0"/>
          </a:p>
        </p:txBody>
      </p:sp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067" y="3276600"/>
            <a:ext cx="4876800" cy="3098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30612" y1="76580" x2="63709" y2="63218"/>
                        <a14:foregroundMark x1="12245" y1="82040" x2="1508" y2="60057"/>
                        <a14:foregroundMark x1="1686" y1="79885" x2="15262" y2="78017"/>
                        <a14:foregroundMark x1="5501" y1="62069" x2="7897" y2="26724"/>
                        <a14:foregroundMark x1="12866" y1="59339" x2="2573" y2="27011"/>
                        <a14:foregroundMark x1="8075" y1="52586" x2="34783" y2="7184"/>
                        <a14:foregroundMark x1="68057" y1="67385" x2="96007" y2="89080"/>
                        <a14:foregroundMark x1="56610" y1="69828" x2="56433" y2="91092"/>
                        <a14:foregroundMark x1="2396" y1="83477" x2="32121" y2="76293"/>
                        <a14:backgroundMark x1="12511" y1="87644" x2="44632" y2="80891"/>
                        <a14:backgroundMark x1="44632" y1="80891" x2="45253" y2="99713"/>
                        <a14:backgroundMark x1="12422" y1="87931" x2="621" y2="862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1926052"/>
            <a:ext cx="4695388" cy="289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66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Zone Algorithm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5191"/>
            <a:ext cx="4191000" cy="4625609"/>
          </a:xfrm>
        </p:spPr>
        <p:txBody>
          <a:bodyPr>
            <a:noAutofit/>
          </a:bodyPr>
          <a:lstStyle/>
          <a:p>
            <a:r>
              <a:rPr lang="en-US" sz="2800" dirty="0"/>
              <a:t>A vertex is created for each point on all </a:t>
            </a:r>
            <a:r>
              <a:rPr lang="en-US" sz="2800" dirty="0" err="1"/>
              <a:t>pathlines</a:t>
            </a:r>
            <a:endParaRPr lang="en-US" sz="2800" dirty="0"/>
          </a:p>
          <a:p>
            <a:r>
              <a:rPr lang="en-US" sz="2800" dirty="0"/>
              <a:t>Vertices are triangulated</a:t>
            </a:r>
          </a:p>
          <a:p>
            <a:r>
              <a:rPr lang="en-US" sz="2800" dirty="0"/>
              <a:t>Long thin triangles on perimeter of triangulation are deleted</a:t>
            </a:r>
          </a:p>
          <a:p>
            <a:r>
              <a:rPr lang="en-US" sz="2800" dirty="0"/>
              <a:t>Resulting boundary </a:t>
            </a:r>
            <a:r>
              <a:rPr lang="en-US" sz="2800" dirty="0">
                <a:sym typeface="Wingdings" pitchFamily="2" charset="2"/>
              </a:rPr>
              <a:t> capture zone</a:t>
            </a:r>
            <a:endParaRPr lang="en-US" sz="2800" dirty="0"/>
          </a:p>
        </p:txBody>
      </p:sp>
      <p:pic>
        <p:nvPicPr>
          <p:cNvPr id="4" name="Picture 10" descr="capture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2286000"/>
            <a:ext cx="3324225" cy="3514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Zone Ratio</a:t>
            </a:r>
          </a:p>
        </p:txBody>
      </p:sp>
      <p:pic>
        <p:nvPicPr>
          <p:cNvPr id="46090" name="Picture 10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352800" y="2057400"/>
            <a:ext cx="2528888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6093" name="Picture 13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533400" y="2057400"/>
            <a:ext cx="2500313" cy="381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609600" y="60198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Ratio = 0.90</a:t>
            </a:r>
          </a:p>
        </p:txBody>
      </p:sp>
      <p:sp>
        <p:nvSpPr>
          <p:cNvPr id="46094" name="Text Box 14"/>
          <p:cNvSpPr txBox="1">
            <a:spLocks noChangeArrowheads="1"/>
          </p:cNvSpPr>
          <p:nvPr/>
        </p:nvSpPr>
        <p:spPr bwMode="auto">
          <a:xfrm>
            <a:off x="3390900" y="60198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Ratio = 0.98</a:t>
            </a:r>
          </a:p>
        </p:txBody>
      </p:sp>
      <p:pic>
        <p:nvPicPr>
          <p:cNvPr id="46097" name="Picture 1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248400" y="2057400"/>
            <a:ext cx="2543175" cy="3789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6324600" y="60198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Ratio = 1.00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Zone Ratio, cont.</a:t>
            </a:r>
          </a:p>
        </p:txBody>
      </p:sp>
      <p:pic>
        <p:nvPicPr>
          <p:cNvPr id="68612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156325" y="2057400"/>
            <a:ext cx="2759075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2057400"/>
            <a:ext cx="272256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8619" name="Picture 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8600" y="2057400"/>
            <a:ext cx="2741613" cy="3429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609600" y="56388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Ratio = 0.96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3390900" y="56388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Ratio = 0.98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6324600" y="5638800"/>
            <a:ext cx="23622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>
                <a:latin typeface="Arial" charset="0"/>
              </a:rPr>
              <a:t>Ratio = 1.00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31800" y="1745533"/>
            <a:ext cx="3733800" cy="2720609"/>
          </a:xfrm>
        </p:spPr>
        <p:txBody>
          <a:bodyPr>
            <a:normAutofit/>
          </a:bodyPr>
          <a:lstStyle/>
          <a:p>
            <a:r>
              <a:rPr lang="en-US" sz="2400" dirty="0"/>
              <a:t>Companion program to MODFLOW</a:t>
            </a:r>
          </a:p>
          <a:p>
            <a:r>
              <a:rPr lang="en-US" sz="2400" dirty="0"/>
              <a:t>Applications</a:t>
            </a:r>
          </a:p>
          <a:p>
            <a:pPr lvl="1"/>
            <a:r>
              <a:rPr lang="en-US" sz="2000" dirty="0"/>
              <a:t>Particle tracking</a:t>
            </a:r>
          </a:p>
          <a:p>
            <a:pPr lvl="1"/>
            <a:r>
              <a:rPr lang="en-US" sz="2000" dirty="0"/>
              <a:t>Travel time analysis</a:t>
            </a:r>
          </a:p>
          <a:p>
            <a:pPr lvl="1"/>
            <a:r>
              <a:rPr lang="en-US" sz="2000" dirty="0"/>
              <a:t>Capture zones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981200"/>
            <a:ext cx="4504934" cy="20128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358900" y="4343400"/>
            <a:ext cx="5867400" cy="23293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52400"/>
            <a:ext cx="6934200" cy="1143000"/>
          </a:xfrm>
        </p:spPr>
        <p:txBody>
          <a:bodyPr/>
          <a:lstStyle/>
          <a:p>
            <a:r>
              <a:rPr lang="en-US" dirty="0" err="1"/>
              <a:t>Pathlines</a:t>
            </a:r>
            <a:endParaRPr lang="en-US" dirty="0"/>
          </a:p>
        </p:txBody>
      </p:sp>
      <p:pic>
        <p:nvPicPr>
          <p:cNvPr id="38921" name="Picture 9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1905000"/>
            <a:ext cx="2957513" cy="4191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89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830763" y="1905000"/>
            <a:ext cx="3525837" cy="4181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Capture Zones</a:t>
            </a:r>
          </a:p>
        </p:txBody>
      </p:sp>
      <p:pic>
        <p:nvPicPr>
          <p:cNvPr id="39944" name="Picture 8" descr="capture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2286000"/>
            <a:ext cx="3057525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9946" name="Picture 10" descr="capture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2286000"/>
            <a:ext cx="3324225" cy="3514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MODPATH in GMS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MODFLOW</a:t>
            </a:r>
          </a:p>
          <a:p>
            <a:pPr lvl="1"/>
            <a:r>
              <a:rPr lang="en-US" dirty="0"/>
              <a:t>Define porosity (if travel time is important)</a:t>
            </a:r>
          </a:p>
          <a:p>
            <a:pPr lvl="1"/>
            <a:r>
              <a:rPr lang="en-US" dirty="0"/>
              <a:t>Generate particles</a:t>
            </a:r>
          </a:p>
          <a:p>
            <a:r>
              <a:rPr lang="en-US" dirty="0" err="1"/>
              <a:t>Pathlines</a:t>
            </a:r>
            <a:r>
              <a:rPr lang="en-US" dirty="0"/>
              <a:t>/capture zones are automatically computed and updated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Generating Particles at Wells</a:t>
            </a:r>
          </a:p>
        </p:txBody>
      </p:sp>
      <p:pic>
        <p:nvPicPr>
          <p:cNvPr id="43022" name="Picture 14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2438400"/>
            <a:ext cx="3581400" cy="31369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018" name="Picture 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572000" y="2362200"/>
            <a:ext cx="3810000" cy="34083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Generating Particles at Selected Cells</a:t>
            </a:r>
          </a:p>
        </p:txBody>
      </p:sp>
      <p:pic>
        <p:nvPicPr>
          <p:cNvPr id="40966" name="Picture 6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1981200"/>
            <a:ext cx="3767138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67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876800" y="2133600"/>
            <a:ext cx="1863725" cy="3922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0970" name="Picture 1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010400" y="2133600"/>
            <a:ext cx="1863725" cy="39227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1781175"/>
            <a:ext cx="6723063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Particle Sets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2971800"/>
            <a:ext cx="2200275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065" name="AutoShape 9"/>
          <p:cNvSpPr>
            <a:spLocks noChangeArrowheads="1"/>
          </p:cNvSpPr>
          <p:nvPr/>
        </p:nvSpPr>
        <p:spPr bwMode="auto">
          <a:xfrm>
            <a:off x="2057400" y="4267200"/>
            <a:ext cx="1143000" cy="762000"/>
          </a:xfrm>
          <a:prstGeom prst="leftArrow">
            <a:avLst>
              <a:gd name="adj1" fmla="val 50000"/>
              <a:gd name="adj2" fmla="val 38000"/>
            </a:avLst>
          </a:prstGeom>
          <a:ln>
            <a:headEnd type="none" w="sm" len="sm"/>
            <a:tailEnd type="none" w="sm" len="sm"/>
          </a:ln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61CEE1-1F33-0249-C996-AB652BCF01E0}"/>
              </a:ext>
            </a:extLst>
          </p:cNvPr>
          <p:cNvSpPr txBox="1"/>
          <p:nvPr/>
        </p:nvSpPr>
        <p:spPr>
          <a:xfrm>
            <a:off x="3505200" y="5486400"/>
            <a:ext cx="4495800" cy="83099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Particle starting locations are organized into particle sets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559680-19DB-F1CD-EBB7-05EBF0735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00200"/>
            <a:ext cx="6299483" cy="49244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442</TotalTime>
  <Words>196</Words>
  <Application>Microsoft Office PowerPoint</Application>
  <PresentationFormat>On-screen Show (4:3)</PresentationFormat>
  <Paragraphs>51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Cambria Math</vt:lpstr>
      <vt:lpstr>Times New Roman</vt:lpstr>
      <vt:lpstr>Wingdings</vt:lpstr>
      <vt:lpstr>Wingdings 2</vt:lpstr>
      <vt:lpstr>Wingdings 3</vt:lpstr>
      <vt:lpstr>Module</vt:lpstr>
      <vt:lpstr>Canvas Drawing</vt:lpstr>
      <vt:lpstr>Particle Tracking with MODPATH</vt:lpstr>
      <vt:lpstr>Background</vt:lpstr>
      <vt:lpstr>Pathlines</vt:lpstr>
      <vt:lpstr>Capture Zones</vt:lpstr>
      <vt:lpstr>Using MODPATH in GMS</vt:lpstr>
      <vt:lpstr>Generating Particles at Wells</vt:lpstr>
      <vt:lpstr>Generating Particles at Selected Cells</vt:lpstr>
      <vt:lpstr>Particle Sets</vt:lpstr>
      <vt:lpstr>Display Options</vt:lpstr>
      <vt:lpstr>Time Concepts</vt:lpstr>
      <vt:lpstr>Porosity</vt:lpstr>
      <vt:lpstr>Zone Codes</vt:lpstr>
      <vt:lpstr>Zone Codes, Examples</vt:lpstr>
      <vt:lpstr>Capture Zone Algorithm</vt:lpstr>
      <vt:lpstr>Capture Zone Ratio</vt:lpstr>
      <vt:lpstr>Capture Zone Ratio,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MODPATH</dc:title>
  <dc:creator>GEOS</dc:creator>
  <cp:lastModifiedBy>Norm Jones</cp:lastModifiedBy>
  <cp:revision>57</cp:revision>
  <cp:lastPrinted>2022-10-31T22:25:13Z</cp:lastPrinted>
  <dcterms:created xsi:type="dcterms:W3CDTF">1996-04-29T17:26:26Z</dcterms:created>
  <dcterms:modified xsi:type="dcterms:W3CDTF">2022-10-31T23:18:46Z</dcterms:modified>
</cp:coreProperties>
</file>