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handoutMasterIdLst>
    <p:handoutMasterId r:id="rId18"/>
  </p:handoutMasterIdLst>
  <p:sldIdLst>
    <p:sldId id="301" r:id="rId2"/>
    <p:sldId id="270" r:id="rId3"/>
    <p:sldId id="257" r:id="rId4"/>
    <p:sldId id="258" r:id="rId5"/>
    <p:sldId id="271" r:id="rId6"/>
    <p:sldId id="272" r:id="rId7"/>
    <p:sldId id="276" r:id="rId8"/>
    <p:sldId id="260" r:id="rId9"/>
    <p:sldId id="274" r:id="rId10"/>
    <p:sldId id="261" r:id="rId11"/>
    <p:sldId id="279" r:id="rId12"/>
    <p:sldId id="281" r:id="rId13"/>
    <p:sldId id="282" r:id="rId14"/>
    <p:sldId id="283" r:id="rId15"/>
    <p:sldId id="297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 autoAdjust="0"/>
    <p:restoredTop sz="94694" autoAdjust="0"/>
  </p:normalViewPr>
  <p:slideViewPr>
    <p:cSldViewPr>
      <p:cViewPr varScale="1">
        <p:scale>
          <a:sx n="106" d="100"/>
          <a:sy n="106" d="100"/>
        </p:scale>
        <p:origin x="114" y="432"/>
      </p:cViewPr>
      <p:guideLst>
        <p:guide orient="horz" pos="2160"/>
        <p:guide pos="1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fld id="{82CFE5E2-6FC6-438A-B803-21A656C309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fld id="{864F7D68-B0C2-446F-A587-042A40EDC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3A1F4-FBD4-4D3C-95F9-626EB97E9EFC}" type="slidenum">
              <a:rPr lang="en-US"/>
              <a:pPr/>
              <a:t>2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1D9C3-3252-4BE9-B192-673D5D1952CF}" type="slidenum">
              <a:rPr lang="en-US"/>
              <a:pPr/>
              <a:t>11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8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B50B4-216D-4C01-AF49-7804AD3E3360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DBA81-7CE0-4FE0-BB5A-BDB44628E070}" type="slidenum">
              <a:rPr lang="en-US"/>
              <a:pPr/>
              <a:t>13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7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4E509-8403-453E-990E-1147BCD0B7EF}" type="slidenum">
              <a:rPr lang="en-US"/>
              <a:pPr/>
              <a:t>14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7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11B26-5295-423C-9D25-71E5ACDDB897}" type="slidenum">
              <a:rPr lang="en-US"/>
              <a:pPr/>
              <a:t>15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36083-316A-4692-A6D1-9255C880CF72}" type="slidenum">
              <a:rPr lang="en-US"/>
              <a:pPr/>
              <a:t>3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6A93E-050F-4B2B-AAB1-906F94AC0B42}" type="slidenum">
              <a:rPr lang="en-US"/>
              <a:pPr/>
              <a:t>4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36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EFC5B-95D4-4921-893B-83B64CF01990}" type="slidenum">
              <a:rPr lang="en-US"/>
              <a:pPr/>
              <a:t>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One disadvantage is that this method requires the modeler to come up with the parameter zones.  This can be difficult for sites with complex stratigraphy.</a:t>
            </a:r>
          </a:p>
        </p:txBody>
      </p:sp>
    </p:spTree>
    <p:extLst>
      <p:ext uri="{BB962C8B-B14F-4D97-AF65-F5344CB8AC3E}">
        <p14:creationId xmlns:p14="http://schemas.microsoft.com/office/powerpoint/2010/main" val="194910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D84D-73EA-4614-8384-83BB94563B05}" type="slidenum">
              <a:rPr lang="en-US"/>
              <a:pPr/>
              <a:t>6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2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C5A5E-DFD6-4002-A0BE-4F6492BD596E}" type="slidenum">
              <a:rPr lang="en-US"/>
              <a:pPr/>
              <a:t>7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5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6044-A002-49B0-9B86-6B77B8C1B9E2}" type="slidenum">
              <a:rPr lang="en-US"/>
              <a:pPr/>
              <a:t>8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1EB43-2C8D-410F-85A8-8C986ACEAFEF}" type="slidenum">
              <a:rPr lang="en-US"/>
              <a:pPr/>
              <a:t>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0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21823-4CAB-4767-841D-051C67D45BDA}" type="slidenum">
              <a:rPr lang="en-US"/>
              <a:pPr/>
              <a:t>10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6C08-FE39-4356-B161-99EDF780B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FD1-6292-44A3-B6D8-7B53B0A7B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3E86-E53A-46D3-83B5-C4094F219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4770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59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fld id="{DA1BF6E0-860B-423B-803F-B51F1C6BEB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200400" y="64770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659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fld id="{EEDD932E-32AF-4233-BDB7-3B936F471A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E828-8E7A-48E9-88A7-E8F7D4A5FE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1CDC-B2DF-47C0-8B98-987D88EE6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F3A-ABA7-4033-8D1E-D8653C83E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931-4642-46F0-90B1-EDA4EDED1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1B5E-B3A6-433C-8BC1-61E63F325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EC3A-A15E-4855-97C1-E71B76554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937-DFDB-4B9C-93F3-C902A8957D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50E0B92-8A5D-4847-9DA9-906FF89C5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123A94-F727-4640-B7FC-2D28CECA0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9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Stochastic Simulations</a:t>
            </a:r>
            <a:br>
              <a:rPr lang="en-US" sz="48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Basic Theory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Latin Hypercube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18735"/>
            <a:ext cx="7924800" cy="24920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Each parameter is assigned a </a:t>
            </a:r>
            <a:r>
              <a:rPr lang="en-US" sz="2400" b="1" dirty="0"/>
              <a:t>number of segments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structured approach is used to ensure that a random value is selected from </a:t>
            </a:r>
            <a:r>
              <a:rPr lang="en-US" sz="2400" b="1" dirty="0"/>
              <a:t>every possible combinations </a:t>
            </a:r>
            <a:r>
              <a:rPr lang="en-US" sz="2400" dirty="0"/>
              <a:t>of segments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Objective is to ensure that parameter space is explored as </a:t>
            </a:r>
            <a:r>
              <a:rPr lang="en-US" sz="2400" b="1" dirty="0"/>
              <a:t>thoroughly</a:t>
            </a:r>
            <a:r>
              <a:rPr lang="en-US" sz="2400" dirty="0"/>
              <a:t> as possible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Result = </a:t>
            </a:r>
            <a:r>
              <a:rPr lang="en-US" sz="2400" b="1" dirty="0"/>
              <a:t>greater certainty </a:t>
            </a:r>
            <a:r>
              <a:rPr lang="en-US" sz="2400" dirty="0"/>
              <a:t>with </a:t>
            </a:r>
            <a:r>
              <a:rPr lang="en-US" sz="2400" b="1" dirty="0"/>
              <a:t>fewer model runs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84345-F753-DCBF-0459-EE002A88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4267200"/>
            <a:ext cx="4924425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 (</a:t>
            </a:r>
            <a:r>
              <a:rPr lang="en-US" dirty="0" err="1"/>
              <a:t>quantiles</a:t>
            </a:r>
            <a:r>
              <a:rPr lang="en-US" dirty="0"/>
              <a:t>)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20431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4" name="Freeform 8"/>
          <p:cNvSpPr>
            <a:spLocks/>
          </p:cNvSpPr>
          <p:nvPr/>
        </p:nvSpPr>
        <p:spPr bwMode="auto">
          <a:xfrm>
            <a:off x="2220913" y="3178175"/>
            <a:ext cx="4846637" cy="2354263"/>
          </a:xfrm>
          <a:custGeom>
            <a:avLst/>
            <a:gdLst/>
            <a:ahLst/>
            <a:cxnLst>
              <a:cxn ang="0">
                <a:pos x="0" y="2540"/>
              </a:cxn>
              <a:cxn ang="0">
                <a:pos x="1065" y="2060"/>
              </a:cxn>
              <a:cxn ang="0">
                <a:pos x="1785" y="1295"/>
              </a:cxn>
              <a:cxn ang="0">
                <a:pos x="2280" y="260"/>
              </a:cxn>
              <a:cxn ang="0">
                <a:pos x="2700" y="200"/>
              </a:cxn>
              <a:cxn ang="0">
                <a:pos x="3420" y="1460"/>
              </a:cxn>
              <a:cxn ang="0">
                <a:pos x="4140" y="2180"/>
              </a:cxn>
              <a:cxn ang="0">
                <a:pos x="5400" y="2540"/>
              </a:cxn>
            </a:cxnLst>
            <a:rect l="0" t="0" r="r" b="b"/>
            <a:pathLst>
              <a:path w="5400" h="2540">
                <a:moveTo>
                  <a:pt x="0" y="2540"/>
                </a:moveTo>
                <a:cubicBezTo>
                  <a:pt x="178" y="2460"/>
                  <a:pt x="768" y="2267"/>
                  <a:pt x="1065" y="2060"/>
                </a:cubicBezTo>
                <a:cubicBezTo>
                  <a:pt x="1362" y="1853"/>
                  <a:pt x="1582" y="1595"/>
                  <a:pt x="1785" y="1295"/>
                </a:cubicBezTo>
                <a:cubicBezTo>
                  <a:pt x="1988" y="995"/>
                  <a:pt x="2128" y="442"/>
                  <a:pt x="2280" y="260"/>
                </a:cubicBezTo>
                <a:cubicBezTo>
                  <a:pt x="2432" y="78"/>
                  <a:pt x="2510" y="0"/>
                  <a:pt x="2700" y="200"/>
                </a:cubicBezTo>
                <a:cubicBezTo>
                  <a:pt x="2890" y="400"/>
                  <a:pt x="3180" y="1130"/>
                  <a:pt x="3420" y="1460"/>
                </a:cubicBezTo>
                <a:cubicBezTo>
                  <a:pt x="3660" y="1790"/>
                  <a:pt x="3810" y="2000"/>
                  <a:pt x="4140" y="2180"/>
                </a:cubicBezTo>
                <a:cubicBezTo>
                  <a:pt x="4470" y="2360"/>
                  <a:pt x="4935" y="2450"/>
                  <a:pt x="5400" y="2540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2857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7E6855-1B5E-85F5-EEA0-56071040C1E4}"/>
              </a:ext>
            </a:extLst>
          </p:cNvPr>
          <p:cNvGrpSpPr/>
          <p:nvPr/>
        </p:nvGrpSpPr>
        <p:grpSpPr>
          <a:xfrm>
            <a:off x="3095625" y="4648200"/>
            <a:ext cx="2924175" cy="990600"/>
            <a:chOff x="3095625" y="4648200"/>
            <a:chExt cx="2924175" cy="990600"/>
          </a:xfrm>
        </p:grpSpPr>
        <p:sp>
          <p:nvSpPr>
            <p:cNvPr id="39951" name="Text Box 15"/>
            <p:cNvSpPr txBox="1">
              <a:spLocks noChangeArrowheads="1"/>
            </p:cNvSpPr>
            <p:nvPr/>
          </p:nvSpPr>
          <p:spPr bwMode="auto">
            <a:xfrm>
              <a:off x="3095625" y="5073650"/>
              <a:ext cx="485775" cy="5016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b="1" dirty="0">
                  <a:latin typeface="Arial" charset="0"/>
                </a:rPr>
                <a:t>1</a:t>
              </a:r>
              <a:endParaRPr lang="en-US" sz="1800" dirty="0"/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3675063" y="4865688"/>
              <a:ext cx="484187" cy="5000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b="1" dirty="0">
                  <a:latin typeface="Arial" charset="0"/>
                </a:rPr>
                <a:t>2</a:t>
              </a:r>
              <a:endParaRPr lang="en-US" sz="1800" dirty="0"/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4114800" y="4648200"/>
              <a:ext cx="485775" cy="5016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b="1">
                  <a:latin typeface="Arial" charset="0"/>
                </a:rPr>
                <a:t>3</a:t>
              </a:r>
              <a:endParaRPr lang="en-US" sz="1800"/>
            </a:p>
          </p:txBody>
        </p:sp>
        <p:sp>
          <p:nvSpPr>
            <p:cNvPr id="39954" name="Text Box 18"/>
            <p:cNvSpPr txBox="1">
              <a:spLocks noChangeArrowheads="1"/>
            </p:cNvSpPr>
            <p:nvPr/>
          </p:nvSpPr>
          <p:spPr bwMode="auto">
            <a:xfrm>
              <a:off x="4468813" y="4670425"/>
              <a:ext cx="484187" cy="5016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b="1">
                  <a:latin typeface="Arial" charset="0"/>
                </a:rPr>
                <a:t>4</a:t>
              </a:r>
              <a:endParaRPr lang="en-US" sz="1800"/>
            </a:p>
          </p:txBody>
        </p:sp>
        <p:sp>
          <p:nvSpPr>
            <p:cNvPr id="39955" name="Text Box 19"/>
            <p:cNvSpPr txBox="1">
              <a:spLocks noChangeArrowheads="1"/>
            </p:cNvSpPr>
            <p:nvPr/>
          </p:nvSpPr>
          <p:spPr bwMode="auto">
            <a:xfrm>
              <a:off x="4924425" y="4906963"/>
              <a:ext cx="485775" cy="5000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b="1">
                  <a:latin typeface="Arial" charset="0"/>
                </a:rPr>
                <a:t>5</a:t>
              </a:r>
              <a:endParaRPr lang="en-US" sz="1800"/>
            </a:p>
          </p:txBody>
        </p:sp>
        <p:sp>
          <p:nvSpPr>
            <p:cNvPr id="39956" name="Text Box 20"/>
            <p:cNvSpPr txBox="1">
              <a:spLocks noChangeArrowheads="1"/>
            </p:cNvSpPr>
            <p:nvPr/>
          </p:nvSpPr>
          <p:spPr bwMode="auto">
            <a:xfrm>
              <a:off x="5534025" y="5137150"/>
              <a:ext cx="485775" cy="5016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b="1">
                  <a:latin typeface="Arial" charset="0"/>
                </a:rPr>
                <a:t>6</a:t>
              </a:r>
              <a:endParaRPr lang="en-US" sz="1800"/>
            </a:p>
          </p:txBody>
        </p:sp>
      </p:grp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381000" y="3657600"/>
            <a:ext cx="16160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b="1">
                <a:latin typeface="Arial" charset="0"/>
              </a:rPr>
              <a:t>Freq.</a:t>
            </a:r>
            <a:endParaRPr lang="en-US"/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4876800" y="5519738"/>
            <a:ext cx="3124200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1">
                <a:latin typeface="Arial" charset="0"/>
              </a:rPr>
              <a:t>Parameter Value</a:t>
            </a:r>
            <a:endParaRPr lang="en-US"/>
          </a:p>
        </p:txBody>
      </p:sp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1995488" y="2182813"/>
            <a:ext cx="169862" cy="3335337"/>
            <a:chOff x="2060" y="2300"/>
            <a:chExt cx="60" cy="1184"/>
          </a:xfrm>
        </p:grpSpPr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2090" y="2359"/>
              <a:ext cx="1" cy="1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Freeform 26"/>
            <p:cNvSpPr>
              <a:spLocks/>
            </p:cNvSpPr>
            <p:nvPr/>
          </p:nvSpPr>
          <p:spPr bwMode="auto">
            <a:xfrm>
              <a:off x="2060" y="2300"/>
              <a:ext cx="60" cy="61"/>
            </a:xfrm>
            <a:custGeom>
              <a:avLst/>
              <a:gdLst/>
              <a:ahLst/>
              <a:cxnLst>
                <a:cxn ang="0">
                  <a:pos x="120" y="123"/>
                </a:cxn>
                <a:cxn ang="0">
                  <a:pos x="59" y="0"/>
                </a:cxn>
                <a:cxn ang="0">
                  <a:pos x="0" y="123"/>
                </a:cxn>
                <a:cxn ang="0">
                  <a:pos x="120" y="123"/>
                </a:cxn>
              </a:cxnLst>
              <a:rect l="0" t="0" r="r" b="b"/>
              <a:pathLst>
                <a:path w="120" h="123">
                  <a:moveTo>
                    <a:pt x="120" y="123"/>
                  </a:moveTo>
                  <a:lnTo>
                    <a:pt x="59" y="0"/>
                  </a:lnTo>
                  <a:lnTo>
                    <a:pt x="0" y="123"/>
                  </a:lnTo>
                  <a:lnTo>
                    <a:pt x="120" y="123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63" name="Group 27"/>
          <p:cNvGrpSpPr>
            <a:grpSpLocks/>
          </p:cNvGrpSpPr>
          <p:nvPr/>
        </p:nvGrpSpPr>
        <p:grpSpPr bwMode="auto">
          <a:xfrm>
            <a:off x="2071688" y="5437188"/>
            <a:ext cx="6310312" cy="169862"/>
            <a:chOff x="2090" y="3454"/>
            <a:chExt cx="2224" cy="60"/>
          </a:xfrm>
        </p:grpSpPr>
        <p:sp>
          <p:nvSpPr>
            <p:cNvPr id="39964" name="Line 28"/>
            <p:cNvSpPr>
              <a:spLocks noChangeShapeType="1"/>
            </p:cNvSpPr>
            <p:nvPr/>
          </p:nvSpPr>
          <p:spPr bwMode="auto">
            <a:xfrm>
              <a:off x="2090" y="3484"/>
              <a:ext cx="21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Freeform 29"/>
            <p:cNvSpPr>
              <a:spLocks/>
            </p:cNvSpPr>
            <p:nvPr/>
          </p:nvSpPr>
          <p:spPr bwMode="auto">
            <a:xfrm>
              <a:off x="4254" y="3454"/>
              <a:ext cx="60" cy="6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20" y="61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20" h="120">
                  <a:moveTo>
                    <a:pt x="0" y="120"/>
                  </a:moveTo>
                  <a:lnTo>
                    <a:pt x="120" y="61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79E19E-7844-3AB6-42DB-6BC75539FD32}"/>
              </a:ext>
            </a:extLst>
          </p:cNvPr>
          <p:cNvGrpSpPr/>
          <p:nvPr/>
        </p:nvGrpSpPr>
        <p:grpSpPr>
          <a:xfrm>
            <a:off x="2243357" y="2862263"/>
            <a:ext cx="4744818" cy="2670175"/>
            <a:chOff x="2243357" y="2862263"/>
            <a:chExt cx="4744818" cy="2670175"/>
          </a:xfrm>
        </p:grpSpPr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4483100" y="2862263"/>
              <a:ext cx="0" cy="2670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>
              <a:off x="4105275" y="2862263"/>
              <a:ext cx="0" cy="2670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3594100" y="2862263"/>
              <a:ext cx="0" cy="2670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4805363" y="2862263"/>
              <a:ext cx="0" cy="2670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5357813" y="2862263"/>
              <a:ext cx="0" cy="2670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6988175" y="2862263"/>
              <a:ext cx="0" cy="2670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" name="Line 14">
              <a:extLst>
                <a:ext uri="{FF2B5EF4-FFF2-40B4-BE49-F238E27FC236}">
                  <a16:creationId xmlns:a16="http://schemas.microsoft.com/office/drawing/2014/main" id="{C0411A26-56DF-3A9D-A7BF-709E08D49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357" y="2862263"/>
              <a:ext cx="0" cy="2670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Combining Segments</a:t>
            </a:r>
          </a:p>
        </p:txBody>
      </p:sp>
      <p:graphicFrame>
        <p:nvGraphicFramePr>
          <p:cNvPr id="45154" name="Group 98"/>
          <p:cNvGraphicFramePr>
            <a:graphicFrameLocks noGrp="1"/>
          </p:cNvGraphicFramePr>
          <p:nvPr>
            <p:ph type="tbl" idx="1"/>
          </p:nvPr>
        </p:nvGraphicFramePr>
        <p:xfrm>
          <a:off x="777875" y="1668461"/>
          <a:ext cx="3459162" cy="4876801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Run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156" name="Group 100"/>
          <p:cNvGraphicFramePr>
            <a:graphicFrameLocks noGrp="1"/>
          </p:cNvGraphicFramePr>
          <p:nvPr/>
        </p:nvGraphicFramePr>
        <p:xfrm>
          <a:off x="4770437" y="1676399"/>
          <a:ext cx="3459163" cy="4876801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Run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etc.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Number of Instances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59" name="Group 31"/>
          <p:cNvGraphicFramePr>
            <a:graphicFrameLocks noGrp="1"/>
          </p:cNvGraphicFramePr>
          <p:nvPr/>
        </p:nvGraphicFramePr>
        <p:xfrm>
          <a:off x="1600200" y="4495800"/>
          <a:ext cx="7315200" cy="13716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instances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parameters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Number of segments for parameter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1422400" y="3886200"/>
            <a:ext cx="117692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Where:</a:t>
            </a:r>
          </a:p>
        </p:txBody>
      </p:sp>
      <p:graphicFrame>
        <p:nvGraphicFramePr>
          <p:cNvPr id="48160" name="Object 32"/>
          <p:cNvGraphicFramePr>
            <a:graphicFrameLocks noChangeAspect="1"/>
          </p:cNvGraphicFramePr>
          <p:nvPr/>
        </p:nvGraphicFramePr>
        <p:xfrm>
          <a:off x="1447800" y="1828800"/>
          <a:ext cx="2628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640" imgH="431640" progId="Equation.3">
                  <p:embed/>
                </p:oleObj>
              </mc:Choice>
              <mc:Fallback>
                <p:oleObj name="Equation" r:id="rId3" imgW="647640" imgH="4316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1828800"/>
                        <a:ext cx="26289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914769"/>
            <a:ext cx="4343400" cy="4343400"/>
          </a:xfrm>
        </p:spPr>
        <p:txBody>
          <a:bodyPr>
            <a:normAutofit fontScale="92500"/>
          </a:bodyPr>
          <a:lstStyle/>
          <a:p>
            <a:r>
              <a:rPr lang="en-US" dirty="0"/>
              <a:t>Three Parameters</a:t>
            </a:r>
          </a:p>
          <a:p>
            <a:pPr lvl="1"/>
            <a:r>
              <a:rPr lang="en-US" dirty="0"/>
              <a:t>Parameter 1: 4 segments</a:t>
            </a:r>
          </a:p>
          <a:p>
            <a:pPr lvl="1"/>
            <a:r>
              <a:rPr lang="en-US" dirty="0"/>
              <a:t>Parameter 2: 4 segments</a:t>
            </a:r>
          </a:p>
          <a:p>
            <a:pPr lvl="1"/>
            <a:r>
              <a:rPr lang="en-US" dirty="0"/>
              <a:t>Parameter 3: 5 segments</a:t>
            </a:r>
          </a:p>
          <a:p>
            <a:pPr lvl="1"/>
            <a:r>
              <a:rPr lang="en-US" dirty="0"/>
              <a:t>Parameter 4: 3 segments</a:t>
            </a:r>
          </a:p>
          <a:p>
            <a:r>
              <a:rPr lang="en-US" dirty="0"/>
              <a:t>Total number of runs</a:t>
            </a:r>
          </a:p>
          <a:p>
            <a:pPr lvl="1"/>
            <a:r>
              <a:rPr lang="en-US" dirty="0"/>
              <a:t>4 x 4 x 5 x 3 = 240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1FA6B-D454-C201-9A93-3E8E86DB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739" y="1905000"/>
            <a:ext cx="3963059" cy="249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08566-D9DD-DCB2-48C3-8A2F01D8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131" y="4800600"/>
            <a:ext cx="3965667" cy="178723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B509AC07-ECA4-826E-1E7E-990F95948E6A}"/>
              </a:ext>
            </a:extLst>
          </p:cNvPr>
          <p:cNvSpPr/>
          <p:nvPr/>
        </p:nvSpPr>
        <p:spPr>
          <a:xfrm>
            <a:off x="6477000" y="4495800"/>
            <a:ext cx="304800" cy="26764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 Fields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343877" y="2076943"/>
            <a:ext cx="4038600" cy="46256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Selected arrays (K, recharge) are randomized spatially</a:t>
            </a:r>
          </a:p>
          <a:p>
            <a:pPr>
              <a:lnSpc>
                <a:spcPct val="90000"/>
              </a:lnSpc>
            </a:pPr>
            <a:r>
              <a:rPr lang="en-US" dirty="0"/>
              <a:t>An "ensemble" of arrays is generated, each array defining a model instance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D06A13B-0AB6-5DDE-BB03-FA627845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133600"/>
            <a:ext cx="3949203" cy="181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46A3CFB4-78E9-C06D-E433-0D75BDA6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199" y="4114800"/>
            <a:ext cx="3949203" cy="1816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229600" cy="3330209"/>
          </a:xfrm>
        </p:spPr>
        <p:txBody>
          <a:bodyPr/>
          <a:lstStyle/>
          <a:p>
            <a:r>
              <a:rPr lang="en-US" dirty="0"/>
              <a:t>Generate N equally likely model “instances” or “realizations”</a:t>
            </a:r>
          </a:p>
          <a:p>
            <a:r>
              <a:rPr lang="en-US" dirty="0"/>
              <a:t>Run all N models</a:t>
            </a:r>
          </a:p>
          <a:p>
            <a:r>
              <a:rPr lang="en-US" dirty="0"/>
              <a:t>Evaluate target outcome on solution from all N models</a:t>
            </a:r>
          </a:p>
          <a:p>
            <a:r>
              <a:rPr lang="en-US" dirty="0"/>
              <a:t>Determine probability of target outcome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5472415"/>
            <a:ext cx="7391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Sometimes called a “</a:t>
            </a:r>
            <a:r>
              <a:rPr lang="en-US" sz="3200" b="1" dirty="0"/>
              <a:t>Monte Carlo analysis</a:t>
            </a:r>
            <a:r>
              <a:rPr lang="en-US" sz="3200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Stochastic Modeling?</a:t>
            </a:r>
          </a:p>
        </p:txBody>
      </p:sp>
      <p:pic>
        <p:nvPicPr>
          <p:cNvPr id="55298" name="Picture 2" descr="picture3">
            <a:extLst>
              <a:ext uri="{FF2B5EF4-FFF2-40B4-BE49-F238E27FC236}">
                <a16:creationId xmlns:a16="http://schemas.microsoft.com/office/drawing/2014/main" id="{D9A9A20C-F1F7-9D79-F1DA-455D801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D3C09-3D8E-B9F1-FF94-79ADA1497283}"/>
              </a:ext>
            </a:extLst>
          </p:cNvPr>
          <p:cNvSpPr txBox="1"/>
          <p:nvPr/>
        </p:nvSpPr>
        <p:spPr>
          <a:xfrm>
            <a:off x="4806464" y="1841760"/>
            <a:ext cx="3733800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Provides systematic way of dealing with uncertainty 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Conceptual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Etc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196E0-959D-30D5-82B8-7EB100342077}"/>
              </a:ext>
            </a:extLst>
          </p:cNvPr>
          <p:cNvSpPr txBox="1"/>
          <p:nvPr/>
        </p:nvSpPr>
        <p:spPr>
          <a:xfrm>
            <a:off x="529492" y="1899407"/>
            <a:ext cx="3813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Deterministic approaches can give a misleading impression of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Stochastic 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16523" y="1770613"/>
            <a:ext cx="4560277" cy="4625609"/>
          </a:xfrm>
        </p:spPr>
        <p:txBody>
          <a:bodyPr/>
          <a:lstStyle/>
          <a:p>
            <a:r>
              <a:rPr lang="en-US" dirty="0"/>
              <a:t>Parameter randomization</a:t>
            </a:r>
          </a:p>
          <a:p>
            <a:pPr lvl="1"/>
            <a:r>
              <a:rPr lang="en-US" dirty="0"/>
              <a:t>Random sampling</a:t>
            </a:r>
          </a:p>
          <a:p>
            <a:pPr lvl="1"/>
            <a:r>
              <a:rPr lang="en-US" dirty="0"/>
              <a:t>Latin Hypercube</a:t>
            </a:r>
          </a:p>
          <a:p>
            <a:pPr lvl="1"/>
            <a:r>
              <a:rPr lang="en-US" dirty="0"/>
              <a:t>Gaussian Fields</a:t>
            </a:r>
          </a:p>
          <a:p>
            <a:r>
              <a:rPr lang="en-US" dirty="0"/>
              <a:t>Indicator Simulation</a:t>
            </a:r>
          </a:p>
          <a:p>
            <a:pPr lvl="1"/>
            <a:r>
              <a:rPr lang="en-US" dirty="0"/>
              <a:t>Indicator kriging</a:t>
            </a:r>
          </a:p>
          <a:p>
            <a:pPr lvl="1"/>
            <a:r>
              <a:rPr lang="en-US" dirty="0"/>
              <a:t>Transition probability </a:t>
            </a:r>
            <a:r>
              <a:rPr lang="en-US" dirty="0" err="1"/>
              <a:t>geostatistics</a:t>
            </a:r>
            <a:endParaRPr lang="en-US" dirty="0"/>
          </a:p>
        </p:txBody>
      </p:sp>
      <p:pic>
        <p:nvPicPr>
          <p:cNvPr id="56324" name="Picture 4" descr="T-PROGS | Aquaveo.com">
            <a:extLst>
              <a:ext uri="{FF2B5EF4-FFF2-40B4-BE49-F238E27FC236}">
                <a16:creationId xmlns:a16="http://schemas.microsoft.com/office/drawing/2014/main" id="{CFBBD635-58B1-80AF-E815-ADD49B80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831" y="4083417"/>
            <a:ext cx="3620667" cy="253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6" name="Picture 6" descr="Normal distribution - Wikipedia">
            <a:extLst>
              <a:ext uri="{FF2B5EF4-FFF2-40B4-BE49-F238E27FC236}">
                <a16:creationId xmlns:a16="http://schemas.microsoft.com/office/drawing/2014/main" id="{D1EA0C72-2506-FBAF-57CD-4BE08CEE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70613"/>
            <a:ext cx="3141543" cy="2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Randomization</a:t>
            </a:r>
          </a:p>
        </p:txBody>
      </p:sp>
      <p:sp>
        <p:nvSpPr>
          <p:cNvPr id="24581" name="Freeform 5"/>
          <p:cNvSpPr>
            <a:spLocks/>
          </p:cNvSpPr>
          <p:nvPr/>
        </p:nvSpPr>
        <p:spPr bwMode="auto">
          <a:xfrm>
            <a:off x="1219200" y="2333625"/>
            <a:ext cx="1752600" cy="1524000"/>
          </a:xfrm>
          <a:custGeom>
            <a:avLst/>
            <a:gdLst/>
            <a:ahLst/>
            <a:cxnLst>
              <a:cxn ang="0">
                <a:pos x="864" y="0"/>
              </a:cxn>
              <a:cxn ang="0">
                <a:pos x="576" y="0"/>
              </a:cxn>
              <a:cxn ang="0">
                <a:pos x="336" y="144"/>
              </a:cxn>
              <a:cxn ang="0">
                <a:pos x="144" y="288"/>
              </a:cxn>
              <a:cxn ang="0">
                <a:pos x="48" y="480"/>
              </a:cxn>
              <a:cxn ang="0">
                <a:pos x="0" y="960"/>
              </a:cxn>
              <a:cxn ang="0">
                <a:pos x="576" y="960"/>
              </a:cxn>
              <a:cxn ang="0">
                <a:pos x="1104" y="672"/>
              </a:cxn>
              <a:cxn ang="0">
                <a:pos x="1104" y="288"/>
              </a:cxn>
              <a:cxn ang="0">
                <a:pos x="1083" y="7"/>
              </a:cxn>
              <a:cxn ang="0">
                <a:pos x="864" y="0"/>
              </a:cxn>
            </a:cxnLst>
            <a:rect l="0" t="0" r="r" b="b"/>
            <a:pathLst>
              <a:path w="1104" h="960">
                <a:moveTo>
                  <a:pt x="864" y="0"/>
                </a:moveTo>
                <a:lnTo>
                  <a:pt x="576" y="0"/>
                </a:lnTo>
                <a:lnTo>
                  <a:pt x="336" y="144"/>
                </a:lnTo>
                <a:lnTo>
                  <a:pt x="144" y="288"/>
                </a:lnTo>
                <a:lnTo>
                  <a:pt x="48" y="480"/>
                </a:lnTo>
                <a:lnTo>
                  <a:pt x="0" y="960"/>
                </a:lnTo>
                <a:lnTo>
                  <a:pt x="576" y="960"/>
                </a:lnTo>
                <a:lnTo>
                  <a:pt x="1104" y="672"/>
                </a:lnTo>
                <a:lnTo>
                  <a:pt x="1104" y="288"/>
                </a:lnTo>
                <a:lnTo>
                  <a:pt x="1083" y="7"/>
                </a:lnTo>
                <a:lnTo>
                  <a:pt x="864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905000" y="30194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K</a:t>
            </a:r>
            <a:r>
              <a:rPr lang="en-US" baseline="-25000" dirty="0">
                <a:latin typeface="Arial" charset="0"/>
              </a:rPr>
              <a:t>1</a:t>
            </a:r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2133600" y="3400425"/>
            <a:ext cx="1219200" cy="2133600"/>
          </a:xfrm>
          <a:custGeom>
            <a:avLst/>
            <a:gdLst/>
            <a:ahLst/>
            <a:cxnLst>
              <a:cxn ang="0">
                <a:pos x="528" y="0"/>
              </a:cxn>
              <a:cxn ang="0">
                <a:pos x="0" y="288"/>
              </a:cxn>
              <a:cxn ang="0">
                <a:pos x="144" y="528"/>
              </a:cxn>
              <a:cxn ang="0">
                <a:pos x="288" y="720"/>
              </a:cxn>
              <a:cxn ang="0">
                <a:pos x="336" y="1104"/>
              </a:cxn>
              <a:cxn ang="0">
                <a:pos x="384" y="1344"/>
              </a:cxn>
              <a:cxn ang="0">
                <a:pos x="768" y="1200"/>
              </a:cxn>
              <a:cxn ang="0">
                <a:pos x="720" y="768"/>
              </a:cxn>
              <a:cxn ang="0">
                <a:pos x="624" y="288"/>
              </a:cxn>
              <a:cxn ang="0">
                <a:pos x="528" y="0"/>
              </a:cxn>
            </a:cxnLst>
            <a:rect l="0" t="0" r="r" b="b"/>
            <a:pathLst>
              <a:path w="768" h="1344">
                <a:moveTo>
                  <a:pt x="528" y="0"/>
                </a:moveTo>
                <a:lnTo>
                  <a:pt x="0" y="288"/>
                </a:lnTo>
                <a:lnTo>
                  <a:pt x="144" y="528"/>
                </a:lnTo>
                <a:lnTo>
                  <a:pt x="288" y="720"/>
                </a:lnTo>
                <a:lnTo>
                  <a:pt x="336" y="1104"/>
                </a:lnTo>
                <a:lnTo>
                  <a:pt x="384" y="1344"/>
                </a:lnTo>
                <a:lnTo>
                  <a:pt x="768" y="1200"/>
                </a:lnTo>
                <a:lnTo>
                  <a:pt x="720" y="768"/>
                </a:lnTo>
                <a:lnTo>
                  <a:pt x="624" y="288"/>
                </a:lnTo>
                <a:lnTo>
                  <a:pt x="528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438400" y="38576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K</a:t>
            </a:r>
            <a:r>
              <a:rPr lang="en-US" baseline="-2500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4588" name="Freeform 12"/>
          <p:cNvSpPr>
            <a:spLocks/>
          </p:cNvSpPr>
          <p:nvPr/>
        </p:nvSpPr>
        <p:spPr bwMode="auto">
          <a:xfrm>
            <a:off x="1143000" y="3857625"/>
            <a:ext cx="1600200" cy="16764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384"/>
              </a:cxn>
              <a:cxn ang="0">
                <a:pos x="48" y="720"/>
              </a:cxn>
              <a:cxn ang="0">
                <a:pos x="240" y="1056"/>
              </a:cxn>
              <a:cxn ang="0">
                <a:pos x="624" y="1056"/>
              </a:cxn>
              <a:cxn ang="0">
                <a:pos x="1008" y="1056"/>
              </a:cxn>
              <a:cxn ang="0">
                <a:pos x="960" y="816"/>
              </a:cxn>
              <a:cxn ang="0">
                <a:pos x="912" y="432"/>
              </a:cxn>
              <a:cxn ang="0">
                <a:pos x="768" y="240"/>
              </a:cxn>
              <a:cxn ang="0">
                <a:pos x="624" y="0"/>
              </a:cxn>
              <a:cxn ang="0">
                <a:pos x="48" y="0"/>
              </a:cxn>
            </a:cxnLst>
            <a:rect l="0" t="0" r="r" b="b"/>
            <a:pathLst>
              <a:path w="1008" h="1056">
                <a:moveTo>
                  <a:pt x="48" y="0"/>
                </a:moveTo>
                <a:lnTo>
                  <a:pt x="0" y="384"/>
                </a:lnTo>
                <a:lnTo>
                  <a:pt x="48" y="720"/>
                </a:lnTo>
                <a:lnTo>
                  <a:pt x="240" y="1056"/>
                </a:lnTo>
                <a:lnTo>
                  <a:pt x="624" y="1056"/>
                </a:lnTo>
                <a:lnTo>
                  <a:pt x="1008" y="1056"/>
                </a:lnTo>
                <a:lnTo>
                  <a:pt x="960" y="816"/>
                </a:lnTo>
                <a:lnTo>
                  <a:pt x="912" y="432"/>
                </a:lnTo>
                <a:lnTo>
                  <a:pt x="768" y="240"/>
                </a:lnTo>
                <a:lnTo>
                  <a:pt x="624" y="0"/>
                </a:lnTo>
                <a:lnTo>
                  <a:pt x="48" y="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600200" y="43148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  <a:latin typeface="Arial" charset="0"/>
              </a:rPr>
              <a:t>K</a:t>
            </a:r>
            <a:r>
              <a:rPr lang="en-US" baseline="-2500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1141413" y="4010025"/>
            <a:ext cx="381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 </a:t>
            </a:r>
            <a:endParaRPr lang="en-US" sz="1800">
              <a:latin typeface="Garamond" pitchFamily="18" charset="0"/>
            </a:endParaRPr>
          </a:p>
        </p:txBody>
      </p: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5181600" y="2181225"/>
            <a:ext cx="69850" cy="1123950"/>
            <a:chOff x="2060" y="2300"/>
            <a:chExt cx="60" cy="1184"/>
          </a:xfrm>
        </p:grpSpPr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>
              <a:off x="2090" y="2359"/>
              <a:ext cx="1" cy="1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Freeform 19"/>
            <p:cNvSpPr>
              <a:spLocks/>
            </p:cNvSpPr>
            <p:nvPr/>
          </p:nvSpPr>
          <p:spPr bwMode="auto">
            <a:xfrm>
              <a:off x="2060" y="2300"/>
              <a:ext cx="60" cy="61"/>
            </a:xfrm>
            <a:custGeom>
              <a:avLst/>
              <a:gdLst/>
              <a:ahLst/>
              <a:cxnLst>
                <a:cxn ang="0">
                  <a:pos x="120" y="123"/>
                </a:cxn>
                <a:cxn ang="0">
                  <a:pos x="59" y="0"/>
                </a:cxn>
                <a:cxn ang="0">
                  <a:pos x="0" y="123"/>
                </a:cxn>
                <a:cxn ang="0">
                  <a:pos x="120" y="123"/>
                </a:cxn>
              </a:cxnLst>
              <a:rect l="0" t="0" r="r" b="b"/>
              <a:pathLst>
                <a:path w="120" h="123">
                  <a:moveTo>
                    <a:pt x="120" y="123"/>
                  </a:moveTo>
                  <a:lnTo>
                    <a:pt x="59" y="0"/>
                  </a:lnTo>
                  <a:lnTo>
                    <a:pt x="0" y="123"/>
                  </a:lnTo>
                  <a:lnTo>
                    <a:pt x="120" y="123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96" name="Group 20"/>
          <p:cNvGrpSpPr>
            <a:grpSpLocks/>
          </p:cNvGrpSpPr>
          <p:nvPr/>
        </p:nvGrpSpPr>
        <p:grpSpPr bwMode="auto">
          <a:xfrm>
            <a:off x="5216525" y="3276600"/>
            <a:ext cx="2593975" cy="57150"/>
            <a:chOff x="2090" y="3454"/>
            <a:chExt cx="2224" cy="60"/>
          </a:xfrm>
        </p:grpSpPr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2090" y="3484"/>
              <a:ext cx="21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Freeform 22"/>
            <p:cNvSpPr>
              <a:spLocks/>
            </p:cNvSpPr>
            <p:nvPr/>
          </p:nvSpPr>
          <p:spPr bwMode="auto">
            <a:xfrm>
              <a:off x="4254" y="3454"/>
              <a:ext cx="60" cy="6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20" y="61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20" h="120">
                  <a:moveTo>
                    <a:pt x="0" y="120"/>
                  </a:moveTo>
                  <a:lnTo>
                    <a:pt x="120" y="61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99" name="Freeform 23"/>
          <p:cNvSpPr>
            <a:spLocks/>
          </p:cNvSpPr>
          <p:nvPr/>
        </p:nvSpPr>
        <p:spPr bwMode="auto">
          <a:xfrm>
            <a:off x="5216525" y="2403475"/>
            <a:ext cx="2432050" cy="901700"/>
          </a:xfrm>
          <a:custGeom>
            <a:avLst/>
            <a:gdLst/>
            <a:ahLst/>
            <a:cxnLst>
              <a:cxn ang="0">
                <a:pos x="13" y="1895"/>
              </a:cxn>
              <a:cxn ang="0">
                <a:pos x="65" y="1873"/>
              </a:cxn>
              <a:cxn ang="0">
                <a:pos x="154" y="1840"/>
              </a:cxn>
              <a:cxn ang="0">
                <a:pos x="259" y="1797"/>
              </a:cxn>
              <a:cxn ang="0">
                <a:pos x="376" y="1753"/>
              </a:cxn>
              <a:cxn ang="0">
                <a:pos x="558" y="1675"/>
              </a:cxn>
              <a:cxn ang="0">
                <a:pos x="673" y="1619"/>
              </a:cxn>
              <a:cxn ang="0">
                <a:pos x="776" y="1559"/>
              </a:cxn>
              <a:cxn ang="0">
                <a:pos x="906" y="1469"/>
              </a:cxn>
              <a:cxn ang="0">
                <a:pos x="1058" y="1333"/>
              </a:cxn>
              <a:cxn ang="0">
                <a:pos x="1194" y="1184"/>
              </a:cxn>
              <a:cxn ang="0">
                <a:pos x="1320" y="1023"/>
              </a:cxn>
              <a:cxn ang="0">
                <a:pos x="1407" y="891"/>
              </a:cxn>
              <a:cxn ang="0">
                <a:pos x="1462" y="789"/>
              </a:cxn>
              <a:cxn ang="0">
                <a:pos x="1538" y="620"/>
              </a:cxn>
              <a:cxn ang="0">
                <a:pos x="1607" y="447"/>
              </a:cxn>
              <a:cxn ang="0">
                <a:pos x="1651" y="338"/>
              </a:cxn>
              <a:cxn ang="0">
                <a:pos x="1696" y="243"/>
              </a:cxn>
              <a:cxn ang="0">
                <a:pos x="1738" y="167"/>
              </a:cxn>
              <a:cxn ang="0">
                <a:pos x="1783" y="111"/>
              </a:cxn>
              <a:cxn ang="0">
                <a:pos x="1822" y="67"/>
              </a:cxn>
              <a:cxn ang="0">
                <a:pos x="1859" y="33"/>
              </a:cxn>
              <a:cxn ang="0">
                <a:pos x="1894" y="9"/>
              </a:cxn>
              <a:cxn ang="0">
                <a:pos x="1929" y="0"/>
              </a:cxn>
              <a:cxn ang="0">
                <a:pos x="1968" y="4"/>
              </a:cxn>
              <a:cxn ang="0">
                <a:pos x="2011" y="26"/>
              </a:cxn>
              <a:cxn ang="0">
                <a:pos x="2059" y="65"/>
              </a:cxn>
              <a:cxn ang="0">
                <a:pos x="2100" y="106"/>
              </a:cxn>
              <a:cxn ang="0">
                <a:pos x="2128" y="145"/>
              </a:cxn>
              <a:cxn ang="0">
                <a:pos x="2159" y="191"/>
              </a:cxn>
              <a:cxn ang="0">
                <a:pos x="2207" y="273"/>
              </a:cxn>
              <a:cxn ang="0">
                <a:pos x="2276" y="399"/>
              </a:cxn>
              <a:cxn ang="0">
                <a:pos x="2348" y="540"/>
              </a:cxn>
              <a:cxn ang="0">
                <a:pos x="2460" y="757"/>
              </a:cxn>
              <a:cxn ang="0">
                <a:pos x="2534" y="893"/>
              </a:cxn>
              <a:cxn ang="0">
                <a:pos x="2606" y="1014"/>
              </a:cxn>
              <a:cxn ang="0">
                <a:pos x="2675" y="1112"/>
              </a:cxn>
              <a:cxn ang="0">
                <a:pos x="2739" y="1199"/>
              </a:cxn>
              <a:cxn ang="0">
                <a:pos x="2832" y="1316"/>
              </a:cxn>
              <a:cxn ang="0">
                <a:pos x="2958" y="1452"/>
              </a:cxn>
              <a:cxn ang="0">
                <a:pos x="3029" y="1513"/>
              </a:cxn>
              <a:cxn ang="0">
                <a:pos x="3108" y="1569"/>
              </a:cxn>
              <a:cxn ang="0">
                <a:pos x="3197" y="1623"/>
              </a:cxn>
              <a:cxn ang="0">
                <a:pos x="3297" y="1671"/>
              </a:cxn>
              <a:cxn ang="0">
                <a:pos x="3407" y="1715"/>
              </a:cxn>
              <a:cxn ang="0">
                <a:pos x="3646" y="1788"/>
              </a:cxn>
              <a:cxn ang="0">
                <a:pos x="3903" y="1847"/>
              </a:cxn>
              <a:cxn ang="0">
                <a:pos x="4170" y="1901"/>
              </a:cxn>
            </a:cxnLst>
            <a:rect l="0" t="0" r="r" b="b"/>
            <a:pathLst>
              <a:path w="4170" h="1901">
                <a:moveTo>
                  <a:pt x="0" y="1901"/>
                </a:moveTo>
                <a:lnTo>
                  <a:pt x="13" y="1895"/>
                </a:lnTo>
                <a:lnTo>
                  <a:pt x="29" y="1888"/>
                </a:lnTo>
                <a:lnTo>
                  <a:pt x="65" y="1873"/>
                </a:lnTo>
                <a:lnTo>
                  <a:pt x="107" y="1857"/>
                </a:lnTo>
                <a:lnTo>
                  <a:pt x="154" y="1840"/>
                </a:lnTo>
                <a:lnTo>
                  <a:pt x="206" y="1819"/>
                </a:lnTo>
                <a:lnTo>
                  <a:pt x="259" y="1797"/>
                </a:lnTo>
                <a:lnTo>
                  <a:pt x="317" y="1775"/>
                </a:lnTo>
                <a:lnTo>
                  <a:pt x="376" y="1753"/>
                </a:lnTo>
                <a:lnTo>
                  <a:pt x="498" y="1701"/>
                </a:lnTo>
                <a:lnTo>
                  <a:pt x="558" y="1675"/>
                </a:lnTo>
                <a:lnTo>
                  <a:pt x="617" y="1647"/>
                </a:lnTo>
                <a:lnTo>
                  <a:pt x="673" y="1619"/>
                </a:lnTo>
                <a:lnTo>
                  <a:pt x="726" y="1589"/>
                </a:lnTo>
                <a:lnTo>
                  <a:pt x="776" y="1559"/>
                </a:lnTo>
                <a:lnTo>
                  <a:pt x="823" y="1530"/>
                </a:lnTo>
                <a:lnTo>
                  <a:pt x="906" y="1469"/>
                </a:lnTo>
                <a:lnTo>
                  <a:pt x="984" y="1402"/>
                </a:lnTo>
                <a:lnTo>
                  <a:pt x="1058" y="1333"/>
                </a:lnTo>
                <a:lnTo>
                  <a:pt x="1129" y="1261"/>
                </a:lnTo>
                <a:lnTo>
                  <a:pt x="1194" y="1184"/>
                </a:lnTo>
                <a:lnTo>
                  <a:pt x="1258" y="1106"/>
                </a:lnTo>
                <a:lnTo>
                  <a:pt x="1320" y="1023"/>
                </a:lnTo>
                <a:lnTo>
                  <a:pt x="1379" y="938"/>
                </a:lnTo>
                <a:lnTo>
                  <a:pt x="1407" y="891"/>
                </a:lnTo>
                <a:lnTo>
                  <a:pt x="1434" y="843"/>
                </a:lnTo>
                <a:lnTo>
                  <a:pt x="1462" y="789"/>
                </a:lnTo>
                <a:lnTo>
                  <a:pt x="1488" y="735"/>
                </a:lnTo>
                <a:lnTo>
                  <a:pt x="1538" y="620"/>
                </a:lnTo>
                <a:lnTo>
                  <a:pt x="1585" y="503"/>
                </a:lnTo>
                <a:lnTo>
                  <a:pt x="1607" y="447"/>
                </a:lnTo>
                <a:lnTo>
                  <a:pt x="1629" y="392"/>
                </a:lnTo>
                <a:lnTo>
                  <a:pt x="1651" y="338"/>
                </a:lnTo>
                <a:lnTo>
                  <a:pt x="1674" y="290"/>
                </a:lnTo>
                <a:lnTo>
                  <a:pt x="1696" y="243"/>
                </a:lnTo>
                <a:lnTo>
                  <a:pt x="1718" y="202"/>
                </a:lnTo>
                <a:lnTo>
                  <a:pt x="1738" y="167"/>
                </a:lnTo>
                <a:lnTo>
                  <a:pt x="1761" y="137"/>
                </a:lnTo>
                <a:lnTo>
                  <a:pt x="1783" y="111"/>
                </a:lnTo>
                <a:lnTo>
                  <a:pt x="1801" y="89"/>
                </a:lnTo>
                <a:lnTo>
                  <a:pt x="1822" y="67"/>
                </a:lnTo>
                <a:lnTo>
                  <a:pt x="1840" y="48"/>
                </a:lnTo>
                <a:lnTo>
                  <a:pt x="1859" y="33"/>
                </a:lnTo>
                <a:lnTo>
                  <a:pt x="1876" y="20"/>
                </a:lnTo>
                <a:lnTo>
                  <a:pt x="1894" y="9"/>
                </a:lnTo>
                <a:lnTo>
                  <a:pt x="1913" y="4"/>
                </a:lnTo>
                <a:lnTo>
                  <a:pt x="1929" y="0"/>
                </a:lnTo>
                <a:lnTo>
                  <a:pt x="1950" y="0"/>
                </a:lnTo>
                <a:lnTo>
                  <a:pt x="1968" y="4"/>
                </a:lnTo>
                <a:lnTo>
                  <a:pt x="1989" y="13"/>
                </a:lnTo>
                <a:lnTo>
                  <a:pt x="2011" y="26"/>
                </a:lnTo>
                <a:lnTo>
                  <a:pt x="2033" y="43"/>
                </a:lnTo>
                <a:lnTo>
                  <a:pt x="2059" y="65"/>
                </a:lnTo>
                <a:lnTo>
                  <a:pt x="2085" y="91"/>
                </a:lnTo>
                <a:lnTo>
                  <a:pt x="2100" y="106"/>
                </a:lnTo>
                <a:lnTo>
                  <a:pt x="2113" y="124"/>
                </a:lnTo>
                <a:lnTo>
                  <a:pt x="2128" y="145"/>
                </a:lnTo>
                <a:lnTo>
                  <a:pt x="2144" y="167"/>
                </a:lnTo>
                <a:lnTo>
                  <a:pt x="2159" y="191"/>
                </a:lnTo>
                <a:lnTo>
                  <a:pt x="2174" y="215"/>
                </a:lnTo>
                <a:lnTo>
                  <a:pt x="2207" y="273"/>
                </a:lnTo>
                <a:lnTo>
                  <a:pt x="2241" y="334"/>
                </a:lnTo>
                <a:lnTo>
                  <a:pt x="2276" y="399"/>
                </a:lnTo>
                <a:lnTo>
                  <a:pt x="2313" y="468"/>
                </a:lnTo>
                <a:lnTo>
                  <a:pt x="2348" y="540"/>
                </a:lnTo>
                <a:lnTo>
                  <a:pt x="2422" y="685"/>
                </a:lnTo>
                <a:lnTo>
                  <a:pt x="2460" y="757"/>
                </a:lnTo>
                <a:lnTo>
                  <a:pt x="2497" y="826"/>
                </a:lnTo>
                <a:lnTo>
                  <a:pt x="2534" y="893"/>
                </a:lnTo>
                <a:lnTo>
                  <a:pt x="2571" y="956"/>
                </a:lnTo>
                <a:lnTo>
                  <a:pt x="2606" y="1014"/>
                </a:lnTo>
                <a:lnTo>
                  <a:pt x="2641" y="1066"/>
                </a:lnTo>
                <a:lnTo>
                  <a:pt x="2675" y="1112"/>
                </a:lnTo>
                <a:lnTo>
                  <a:pt x="2708" y="1157"/>
                </a:lnTo>
                <a:lnTo>
                  <a:pt x="2739" y="1199"/>
                </a:lnTo>
                <a:lnTo>
                  <a:pt x="2771" y="1240"/>
                </a:lnTo>
                <a:lnTo>
                  <a:pt x="2832" y="1316"/>
                </a:lnTo>
                <a:lnTo>
                  <a:pt x="2893" y="1387"/>
                </a:lnTo>
                <a:lnTo>
                  <a:pt x="2958" y="1452"/>
                </a:lnTo>
                <a:lnTo>
                  <a:pt x="2993" y="1483"/>
                </a:lnTo>
                <a:lnTo>
                  <a:pt x="3029" y="1513"/>
                </a:lnTo>
                <a:lnTo>
                  <a:pt x="3067" y="1541"/>
                </a:lnTo>
                <a:lnTo>
                  <a:pt x="3108" y="1569"/>
                </a:lnTo>
                <a:lnTo>
                  <a:pt x="3151" y="1597"/>
                </a:lnTo>
                <a:lnTo>
                  <a:pt x="3197" y="1623"/>
                </a:lnTo>
                <a:lnTo>
                  <a:pt x="3247" y="1649"/>
                </a:lnTo>
                <a:lnTo>
                  <a:pt x="3297" y="1671"/>
                </a:lnTo>
                <a:lnTo>
                  <a:pt x="3351" y="1693"/>
                </a:lnTo>
                <a:lnTo>
                  <a:pt x="3407" y="1715"/>
                </a:lnTo>
                <a:lnTo>
                  <a:pt x="3523" y="1753"/>
                </a:lnTo>
                <a:lnTo>
                  <a:pt x="3646" y="1788"/>
                </a:lnTo>
                <a:lnTo>
                  <a:pt x="3772" y="1819"/>
                </a:lnTo>
                <a:lnTo>
                  <a:pt x="3903" y="1847"/>
                </a:lnTo>
                <a:lnTo>
                  <a:pt x="4035" y="1875"/>
                </a:lnTo>
                <a:lnTo>
                  <a:pt x="4170" y="1901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6053138" y="2244725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6351588" y="2244725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6656388" y="2244725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343400" y="256222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K</a:t>
            </a:r>
            <a:r>
              <a:rPr lang="en-US" baseline="-25000">
                <a:latin typeface="Arial" charset="0"/>
              </a:rPr>
              <a:t>1</a:t>
            </a:r>
          </a:p>
        </p:txBody>
      </p:sp>
      <p:grpSp>
        <p:nvGrpSpPr>
          <p:cNvPr id="24605" name="Group 29"/>
          <p:cNvGrpSpPr>
            <a:grpSpLocks/>
          </p:cNvGrpSpPr>
          <p:nvPr/>
        </p:nvGrpSpPr>
        <p:grpSpPr bwMode="auto">
          <a:xfrm>
            <a:off x="5181600" y="3600450"/>
            <a:ext cx="69850" cy="1123950"/>
            <a:chOff x="2060" y="2300"/>
            <a:chExt cx="60" cy="1184"/>
          </a:xfrm>
        </p:grpSpPr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>
              <a:off x="2090" y="2359"/>
              <a:ext cx="1" cy="1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Freeform 31"/>
            <p:cNvSpPr>
              <a:spLocks/>
            </p:cNvSpPr>
            <p:nvPr/>
          </p:nvSpPr>
          <p:spPr bwMode="auto">
            <a:xfrm>
              <a:off x="2060" y="2300"/>
              <a:ext cx="60" cy="61"/>
            </a:xfrm>
            <a:custGeom>
              <a:avLst/>
              <a:gdLst/>
              <a:ahLst/>
              <a:cxnLst>
                <a:cxn ang="0">
                  <a:pos x="120" y="123"/>
                </a:cxn>
                <a:cxn ang="0">
                  <a:pos x="59" y="0"/>
                </a:cxn>
                <a:cxn ang="0">
                  <a:pos x="0" y="123"/>
                </a:cxn>
                <a:cxn ang="0">
                  <a:pos x="120" y="123"/>
                </a:cxn>
              </a:cxnLst>
              <a:rect l="0" t="0" r="r" b="b"/>
              <a:pathLst>
                <a:path w="120" h="123">
                  <a:moveTo>
                    <a:pt x="120" y="123"/>
                  </a:moveTo>
                  <a:lnTo>
                    <a:pt x="59" y="0"/>
                  </a:lnTo>
                  <a:lnTo>
                    <a:pt x="0" y="123"/>
                  </a:lnTo>
                  <a:lnTo>
                    <a:pt x="120" y="123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08" name="Group 32"/>
          <p:cNvGrpSpPr>
            <a:grpSpLocks/>
          </p:cNvGrpSpPr>
          <p:nvPr/>
        </p:nvGrpSpPr>
        <p:grpSpPr bwMode="auto">
          <a:xfrm>
            <a:off x="5216525" y="4695825"/>
            <a:ext cx="2593975" cy="57150"/>
            <a:chOff x="2090" y="3454"/>
            <a:chExt cx="2224" cy="60"/>
          </a:xfrm>
        </p:grpSpPr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>
              <a:off x="2090" y="3484"/>
              <a:ext cx="21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Freeform 34"/>
            <p:cNvSpPr>
              <a:spLocks/>
            </p:cNvSpPr>
            <p:nvPr/>
          </p:nvSpPr>
          <p:spPr bwMode="auto">
            <a:xfrm>
              <a:off x="4254" y="3454"/>
              <a:ext cx="60" cy="6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20" y="61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20" h="120">
                  <a:moveTo>
                    <a:pt x="0" y="120"/>
                  </a:moveTo>
                  <a:lnTo>
                    <a:pt x="120" y="61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11" name="Freeform 35"/>
          <p:cNvSpPr>
            <a:spLocks/>
          </p:cNvSpPr>
          <p:nvPr/>
        </p:nvSpPr>
        <p:spPr bwMode="auto">
          <a:xfrm>
            <a:off x="5216525" y="3822700"/>
            <a:ext cx="2432050" cy="901700"/>
          </a:xfrm>
          <a:custGeom>
            <a:avLst/>
            <a:gdLst/>
            <a:ahLst/>
            <a:cxnLst>
              <a:cxn ang="0">
                <a:pos x="13" y="1895"/>
              </a:cxn>
              <a:cxn ang="0">
                <a:pos x="65" y="1873"/>
              </a:cxn>
              <a:cxn ang="0">
                <a:pos x="154" y="1840"/>
              </a:cxn>
              <a:cxn ang="0">
                <a:pos x="259" y="1797"/>
              </a:cxn>
              <a:cxn ang="0">
                <a:pos x="376" y="1753"/>
              </a:cxn>
              <a:cxn ang="0">
                <a:pos x="558" y="1675"/>
              </a:cxn>
              <a:cxn ang="0">
                <a:pos x="673" y="1619"/>
              </a:cxn>
              <a:cxn ang="0">
                <a:pos x="776" y="1559"/>
              </a:cxn>
              <a:cxn ang="0">
                <a:pos x="906" y="1469"/>
              </a:cxn>
              <a:cxn ang="0">
                <a:pos x="1058" y="1333"/>
              </a:cxn>
              <a:cxn ang="0">
                <a:pos x="1194" y="1184"/>
              </a:cxn>
              <a:cxn ang="0">
                <a:pos x="1320" y="1023"/>
              </a:cxn>
              <a:cxn ang="0">
                <a:pos x="1407" y="891"/>
              </a:cxn>
              <a:cxn ang="0">
                <a:pos x="1462" y="789"/>
              </a:cxn>
              <a:cxn ang="0">
                <a:pos x="1538" y="620"/>
              </a:cxn>
              <a:cxn ang="0">
                <a:pos x="1607" y="447"/>
              </a:cxn>
              <a:cxn ang="0">
                <a:pos x="1651" y="338"/>
              </a:cxn>
              <a:cxn ang="0">
                <a:pos x="1696" y="243"/>
              </a:cxn>
              <a:cxn ang="0">
                <a:pos x="1738" y="167"/>
              </a:cxn>
              <a:cxn ang="0">
                <a:pos x="1783" y="111"/>
              </a:cxn>
              <a:cxn ang="0">
                <a:pos x="1822" y="67"/>
              </a:cxn>
              <a:cxn ang="0">
                <a:pos x="1859" y="33"/>
              </a:cxn>
              <a:cxn ang="0">
                <a:pos x="1894" y="9"/>
              </a:cxn>
              <a:cxn ang="0">
                <a:pos x="1929" y="0"/>
              </a:cxn>
              <a:cxn ang="0">
                <a:pos x="1968" y="4"/>
              </a:cxn>
              <a:cxn ang="0">
                <a:pos x="2011" y="26"/>
              </a:cxn>
              <a:cxn ang="0">
                <a:pos x="2059" y="65"/>
              </a:cxn>
              <a:cxn ang="0">
                <a:pos x="2100" y="106"/>
              </a:cxn>
              <a:cxn ang="0">
                <a:pos x="2128" y="145"/>
              </a:cxn>
              <a:cxn ang="0">
                <a:pos x="2159" y="191"/>
              </a:cxn>
              <a:cxn ang="0">
                <a:pos x="2207" y="273"/>
              </a:cxn>
              <a:cxn ang="0">
                <a:pos x="2276" y="399"/>
              </a:cxn>
              <a:cxn ang="0">
                <a:pos x="2348" y="540"/>
              </a:cxn>
              <a:cxn ang="0">
                <a:pos x="2460" y="757"/>
              </a:cxn>
              <a:cxn ang="0">
                <a:pos x="2534" y="893"/>
              </a:cxn>
              <a:cxn ang="0">
                <a:pos x="2606" y="1014"/>
              </a:cxn>
              <a:cxn ang="0">
                <a:pos x="2675" y="1112"/>
              </a:cxn>
              <a:cxn ang="0">
                <a:pos x="2739" y="1199"/>
              </a:cxn>
              <a:cxn ang="0">
                <a:pos x="2832" y="1316"/>
              </a:cxn>
              <a:cxn ang="0">
                <a:pos x="2958" y="1452"/>
              </a:cxn>
              <a:cxn ang="0">
                <a:pos x="3029" y="1513"/>
              </a:cxn>
              <a:cxn ang="0">
                <a:pos x="3108" y="1569"/>
              </a:cxn>
              <a:cxn ang="0">
                <a:pos x="3197" y="1623"/>
              </a:cxn>
              <a:cxn ang="0">
                <a:pos x="3297" y="1671"/>
              </a:cxn>
              <a:cxn ang="0">
                <a:pos x="3407" y="1715"/>
              </a:cxn>
              <a:cxn ang="0">
                <a:pos x="3646" y="1788"/>
              </a:cxn>
              <a:cxn ang="0">
                <a:pos x="3903" y="1847"/>
              </a:cxn>
              <a:cxn ang="0">
                <a:pos x="4170" y="1901"/>
              </a:cxn>
            </a:cxnLst>
            <a:rect l="0" t="0" r="r" b="b"/>
            <a:pathLst>
              <a:path w="4170" h="1901">
                <a:moveTo>
                  <a:pt x="0" y="1901"/>
                </a:moveTo>
                <a:lnTo>
                  <a:pt x="13" y="1895"/>
                </a:lnTo>
                <a:lnTo>
                  <a:pt x="29" y="1888"/>
                </a:lnTo>
                <a:lnTo>
                  <a:pt x="65" y="1873"/>
                </a:lnTo>
                <a:lnTo>
                  <a:pt x="107" y="1857"/>
                </a:lnTo>
                <a:lnTo>
                  <a:pt x="154" y="1840"/>
                </a:lnTo>
                <a:lnTo>
                  <a:pt x="206" y="1819"/>
                </a:lnTo>
                <a:lnTo>
                  <a:pt x="259" y="1797"/>
                </a:lnTo>
                <a:lnTo>
                  <a:pt x="317" y="1775"/>
                </a:lnTo>
                <a:lnTo>
                  <a:pt x="376" y="1753"/>
                </a:lnTo>
                <a:lnTo>
                  <a:pt x="498" y="1701"/>
                </a:lnTo>
                <a:lnTo>
                  <a:pt x="558" y="1675"/>
                </a:lnTo>
                <a:lnTo>
                  <a:pt x="617" y="1647"/>
                </a:lnTo>
                <a:lnTo>
                  <a:pt x="673" y="1619"/>
                </a:lnTo>
                <a:lnTo>
                  <a:pt x="726" y="1589"/>
                </a:lnTo>
                <a:lnTo>
                  <a:pt x="776" y="1559"/>
                </a:lnTo>
                <a:lnTo>
                  <a:pt x="823" y="1530"/>
                </a:lnTo>
                <a:lnTo>
                  <a:pt x="906" y="1469"/>
                </a:lnTo>
                <a:lnTo>
                  <a:pt x="984" y="1402"/>
                </a:lnTo>
                <a:lnTo>
                  <a:pt x="1058" y="1333"/>
                </a:lnTo>
                <a:lnTo>
                  <a:pt x="1129" y="1261"/>
                </a:lnTo>
                <a:lnTo>
                  <a:pt x="1194" y="1184"/>
                </a:lnTo>
                <a:lnTo>
                  <a:pt x="1258" y="1106"/>
                </a:lnTo>
                <a:lnTo>
                  <a:pt x="1320" y="1023"/>
                </a:lnTo>
                <a:lnTo>
                  <a:pt x="1379" y="938"/>
                </a:lnTo>
                <a:lnTo>
                  <a:pt x="1407" y="891"/>
                </a:lnTo>
                <a:lnTo>
                  <a:pt x="1434" y="843"/>
                </a:lnTo>
                <a:lnTo>
                  <a:pt x="1462" y="789"/>
                </a:lnTo>
                <a:lnTo>
                  <a:pt x="1488" y="735"/>
                </a:lnTo>
                <a:lnTo>
                  <a:pt x="1538" y="620"/>
                </a:lnTo>
                <a:lnTo>
                  <a:pt x="1585" y="503"/>
                </a:lnTo>
                <a:lnTo>
                  <a:pt x="1607" y="447"/>
                </a:lnTo>
                <a:lnTo>
                  <a:pt x="1629" y="392"/>
                </a:lnTo>
                <a:lnTo>
                  <a:pt x="1651" y="338"/>
                </a:lnTo>
                <a:lnTo>
                  <a:pt x="1674" y="290"/>
                </a:lnTo>
                <a:lnTo>
                  <a:pt x="1696" y="243"/>
                </a:lnTo>
                <a:lnTo>
                  <a:pt x="1718" y="202"/>
                </a:lnTo>
                <a:lnTo>
                  <a:pt x="1738" y="167"/>
                </a:lnTo>
                <a:lnTo>
                  <a:pt x="1761" y="137"/>
                </a:lnTo>
                <a:lnTo>
                  <a:pt x="1783" y="111"/>
                </a:lnTo>
                <a:lnTo>
                  <a:pt x="1801" y="89"/>
                </a:lnTo>
                <a:lnTo>
                  <a:pt x="1822" y="67"/>
                </a:lnTo>
                <a:lnTo>
                  <a:pt x="1840" y="48"/>
                </a:lnTo>
                <a:lnTo>
                  <a:pt x="1859" y="33"/>
                </a:lnTo>
                <a:lnTo>
                  <a:pt x="1876" y="20"/>
                </a:lnTo>
                <a:lnTo>
                  <a:pt x="1894" y="9"/>
                </a:lnTo>
                <a:lnTo>
                  <a:pt x="1913" y="4"/>
                </a:lnTo>
                <a:lnTo>
                  <a:pt x="1929" y="0"/>
                </a:lnTo>
                <a:lnTo>
                  <a:pt x="1950" y="0"/>
                </a:lnTo>
                <a:lnTo>
                  <a:pt x="1968" y="4"/>
                </a:lnTo>
                <a:lnTo>
                  <a:pt x="1989" y="13"/>
                </a:lnTo>
                <a:lnTo>
                  <a:pt x="2011" y="26"/>
                </a:lnTo>
                <a:lnTo>
                  <a:pt x="2033" y="43"/>
                </a:lnTo>
                <a:lnTo>
                  <a:pt x="2059" y="65"/>
                </a:lnTo>
                <a:lnTo>
                  <a:pt x="2085" y="91"/>
                </a:lnTo>
                <a:lnTo>
                  <a:pt x="2100" y="106"/>
                </a:lnTo>
                <a:lnTo>
                  <a:pt x="2113" y="124"/>
                </a:lnTo>
                <a:lnTo>
                  <a:pt x="2128" y="145"/>
                </a:lnTo>
                <a:lnTo>
                  <a:pt x="2144" y="167"/>
                </a:lnTo>
                <a:lnTo>
                  <a:pt x="2159" y="191"/>
                </a:lnTo>
                <a:lnTo>
                  <a:pt x="2174" y="215"/>
                </a:lnTo>
                <a:lnTo>
                  <a:pt x="2207" y="273"/>
                </a:lnTo>
                <a:lnTo>
                  <a:pt x="2241" y="334"/>
                </a:lnTo>
                <a:lnTo>
                  <a:pt x="2276" y="399"/>
                </a:lnTo>
                <a:lnTo>
                  <a:pt x="2313" y="468"/>
                </a:lnTo>
                <a:lnTo>
                  <a:pt x="2348" y="540"/>
                </a:lnTo>
                <a:lnTo>
                  <a:pt x="2422" y="685"/>
                </a:lnTo>
                <a:lnTo>
                  <a:pt x="2460" y="757"/>
                </a:lnTo>
                <a:lnTo>
                  <a:pt x="2497" y="826"/>
                </a:lnTo>
                <a:lnTo>
                  <a:pt x="2534" y="893"/>
                </a:lnTo>
                <a:lnTo>
                  <a:pt x="2571" y="956"/>
                </a:lnTo>
                <a:lnTo>
                  <a:pt x="2606" y="1014"/>
                </a:lnTo>
                <a:lnTo>
                  <a:pt x="2641" y="1066"/>
                </a:lnTo>
                <a:lnTo>
                  <a:pt x="2675" y="1112"/>
                </a:lnTo>
                <a:lnTo>
                  <a:pt x="2708" y="1157"/>
                </a:lnTo>
                <a:lnTo>
                  <a:pt x="2739" y="1199"/>
                </a:lnTo>
                <a:lnTo>
                  <a:pt x="2771" y="1240"/>
                </a:lnTo>
                <a:lnTo>
                  <a:pt x="2832" y="1316"/>
                </a:lnTo>
                <a:lnTo>
                  <a:pt x="2893" y="1387"/>
                </a:lnTo>
                <a:lnTo>
                  <a:pt x="2958" y="1452"/>
                </a:lnTo>
                <a:lnTo>
                  <a:pt x="2993" y="1483"/>
                </a:lnTo>
                <a:lnTo>
                  <a:pt x="3029" y="1513"/>
                </a:lnTo>
                <a:lnTo>
                  <a:pt x="3067" y="1541"/>
                </a:lnTo>
                <a:lnTo>
                  <a:pt x="3108" y="1569"/>
                </a:lnTo>
                <a:lnTo>
                  <a:pt x="3151" y="1597"/>
                </a:lnTo>
                <a:lnTo>
                  <a:pt x="3197" y="1623"/>
                </a:lnTo>
                <a:lnTo>
                  <a:pt x="3247" y="1649"/>
                </a:lnTo>
                <a:lnTo>
                  <a:pt x="3297" y="1671"/>
                </a:lnTo>
                <a:lnTo>
                  <a:pt x="3351" y="1693"/>
                </a:lnTo>
                <a:lnTo>
                  <a:pt x="3407" y="1715"/>
                </a:lnTo>
                <a:lnTo>
                  <a:pt x="3523" y="1753"/>
                </a:lnTo>
                <a:lnTo>
                  <a:pt x="3646" y="1788"/>
                </a:lnTo>
                <a:lnTo>
                  <a:pt x="3772" y="1819"/>
                </a:lnTo>
                <a:lnTo>
                  <a:pt x="3903" y="1847"/>
                </a:lnTo>
                <a:lnTo>
                  <a:pt x="4035" y="1875"/>
                </a:lnTo>
                <a:lnTo>
                  <a:pt x="4170" y="1901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6053138" y="3663950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6351588" y="3663950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6656388" y="3663950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4343400" y="39814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K</a:t>
            </a:r>
            <a:r>
              <a:rPr lang="en-US" baseline="-25000">
                <a:latin typeface="Arial" charset="0"/>
              </a:rPr>
              <a:t>2</a:t>
            </a:r>
          </a:p>
        </p:txBody>
      </p:sp>
      <p:grpSp>
        <p:nvGrpSpPr>
          <p:cNvPr id="24617" name="Group 41"/>
          <p:cNvGrpSpPr>
            <a:grpSpLocks/>
          </p:cNvGrpSpPr>
          <p:nvPr/>
        </p:nvGrpSpPr>
        <p:grpSpPr bwMode="auto">
          <a:xfrm>
            <a:off x="5181600" y="5019675"/>
            <a:ext cx="69850" cy="1123950"/>
            <a:chOff x="2060" y="2300"/>
            <a:chExt cx="60" cy="1184"/>
          </a:xfrm>
        </p:grpSpPr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>
              <a:off x="2090" y="2359"/>
              <a:ext cx="1" cy="1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Freeform 43"/>
            <p:cNvSpPr>
              <a:spLocks/>
            </p:cNvSpPr>
            <p:nvPr/>
          </p:nvSpPr>
          <p:spPr bwMode="auto">
            <a:xfrm>
              <a:off x="2060" y="2300"/>
              <a:ext cx="60" cy="61"/>
            </a:xfrm>
            <a:custGeom>
              <a:avLst/>
              <a:gdLst/>
              <a:ahLst/>
              <a:cxnLst>
                <a:cxn ang="0">
                  <a:pos x="120" y="123"/>
                </a:cxn>
                <a:cxn ang="0">
                  <a:pos x="59" y="0"/>
                </a:cxn>
                <a:cxn ang="0">
                  <a:pos x="0" y="123"/>
                </a:cxn>
                <a:cxn ang="0">
                  <a:pos x="120" y="123"/>
                </a:cxn>
              </a:cxnLst>
              <a:rect l="0" t="0" r="r" b="b"/>
              <a:pathLst>
                <a:path w="120" h="123">
                  <a:moveTo>
                    <a:pt x="120" y="123"/>
                  </a:moveTo>
                  <a:lnTo>
                    <a:pt x="59" y="0"/>
                  </a:lnTo>
                  <a:lnTo>
                    <a:pt x="0" y="123"/>
                  </a:lnTo>
                  <a:lnTo>
                    <a:pt x="120" y="123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20" name="Group 44"/>
          <p:cNvGrpSpPr>
            <a:grpSpLocks/>
          </p:cNvGrpSpPr>
          <p:nvPr/>
        </p:nvGrpSpPr>
        <p:grpSpPr bwMode="auto">
          <a:xfrm>
            <a:off x="5216525" y="6115050"/>
            <a:ext cx="2593975" cy="57150"/>
            <a:chOff x="2090" y="3454"/>
            <a:chExt cx="2224" cy="60"/>
          </a:xfrm>
        </p:grpSpPr>
        <p:sp>
          <p:nvSpPr>
            <p:cNvPr id="24621" name="Line 45"/>
            <p:cNvSpPr>
              <a:spLocks noChangeShapeType="1"/>
            </p:cNvSpPr>
            <p:nvPr/>
          </p:nvSpPr>
          <p:spPr bwMode="auto">
            <a:xfrm>
              <a:off x="2090" y="3484"/>
              <a:ext cx="21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Freeform 46"/>
            <p:cNvSpPr>
              <a:spLocks/>
            </p:cNvSpPr>
            <p:nvPr/>
          </p:nvSpPr>
          <p:spPr bwMode="auto">
            <a:xfrm>
              <a:off x="4254" y="3454"/>
              <a:ext cx="60" cy="60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120" y="61"/>
                </a:cxn>
                <a:cxn ang="0">
                  <a:pos x="0" y="0"/>
                </a:cxn>
                <a:cxn ang="0">
                  <a:pos x="0" y="120"/>
                </a:cxn>
              </a:cxnLst>
              <a:rect l="0" t="0" r="r" b="b"/>
              <a:pathLst>
                <a:path w="120" h="120">
                  <a:moveTo>
                    <a:pt x="0" y="120"/>
                  </a:moveTo>
                  <a:lnTo>
                    <a:pt x="120" y="61"/>
                  </a:lnTo>
                  <a:lnTo>
                    <a:pt x="0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tx1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23" name="Freeform 47"/>
          <p:cNvSpPr>
            <a:spLocks/>
          </p:cNvSpPr>
          <p:nvPr/>
        </p:nvSpPr>
        <p:spPr bwMode="auto">
          <a:xfrm>
            <a:off x="5216525" y="5241925"/>
            <a:ext cx="2432050" cy="901700"/>
          </a:xfrm>
          <a:custGeom>
            <a:avLst/>
            <a:gdLst/>
            <a:ahLst/>
            <a:cxnLst>
              <a:cxn ang="0">
                <a:pos x="13" y="1895"/>
              </a:cxn>
              <a:cxn ang="0">
                <a:pos x="65" y="1873"/>
              </a:cxn>
              <a:cxn ang="0">
                <a:pos x="154" y="1840"/>
              </a:cxn>
              <a:cxn ang="0">
                <a:pos x="259" y="1797"/>
              </a:cxn>
              <a:cxn ang="0">
                <a:pos x="376" y="1753"/>
              </a:cxn>
              <a:cxn ang="0">
                <a:pos x="558" y="1675"/>
              </a:cxn>
              <a:cxn ang="0">
                <a:pos x="673" y="1619"/>
              </a:cxn>
              <a:cxn ang="0">
                <a:pos x="776" y="1559"/>
              </a:cxn>
              <a:cxn ang="0">
                <a:pos x="906" y="1469"/>
              </a:cxn>
              <a:cxn ang="0">
                <a:pos x="1058" y="1333"/>
              </a:cxn>
              <a:cxn ang="0">
                <a:pos x="1194" y="1184"/>
              </a:cxn>
              <a:cxn ang="0">
                <a:pos x="1320" y="1023"/>
              </a:cxn>
              <a:cxn ang="0">
                <a:pos x="1407" y="891"/>
              </a:cxn>
              <a:cxn ang="0">
                <a:pos x="1462" y="789"/>
              </a:cxn>
              <a:cxn ang="0">
                <a:pos x="1538" y="620"/>
              </a:cxn>
              <a:cxn ang="0">
                <a:pos x="1607" y="447"/>
              </a:cxn>
              <a:cxn ang="0">
                <a:pos x="1651" y="338"/>
              </a:cxn>
              <a:cxn ang="0">
                <a:pos x="1696" y="243"/>
              </a:cxn>
              <a:cxn ang="0">
                <a:pos x="1738" y="167"/>
              </a:cxn>
              <a:cxn ang="0">
                <a:pos x="1783" y="111"/>
              </a:cxn>
              <a:cxn ang="0">
                <a:pos x="1822" y="67"/>
              </a:cxn>
              <a:cxn ang="0">
                <a:pos x="1859" y="33"/>
              </a:cxn>
              <a:cxn ang="0">
                <a:pos x="1894" y="9"/>
              </a:cxn>
              <a:cxn ang="0">
                <a:pos x="1929" y="0"/>
              </a:cxn>
              <a:cxn ang="0">
                <a:pos x="1968" y="4"/>
              </a:cxn>
              <a:cxn ang="0">
                <a:pos x="2011" y="26"/>
              </a:cxn>
              <a:cxn ang="0">
                <a:pos x="2059" y="65"/>
              </a:cxn>
              <a:cxn ang="0">
                <a:pos x="2100" y="106"/>
              </a:cxn>
              <a:cxn ang="0">
                <a:pos x="2128" y="145"/>
              </a:cxn>
              <a:cxn ang="0">
                <a:pos x="2159" y="191"/>
              </a:cxn>
              <a:cxn ang="0">
                <a:pos x="2207" y="273"/>
              </a:cxn>
              <a:cxn ang="0">
                <a:pos x="2276" y="399"/>
              </a:cxn>
              <a:cxn ang="0">
                <a:pos x="2348" y="540"/>
              </a:cxn>
              <a:cxn ang="0">
                <a:pos x="2460" y="757"/>
              </a:cxn>
              <a:cxn ang="0">
                <a:pos x="2534" y="893"/>
              </a:cxn>
              <a:cxn ang="0">
                <a:pos x="2606" y="1014"/>
              </a:cxn>
              <a:cxn ang="0">
                <a:pos x="2675" y="1112"/>
              </a:cxn>
              <a:cxn ang="0">
                <a:pos x="2739" y="1199"/>
              </a:cxn>
              <a:cxn ang="0">
                <a:pos x="2832" y="1316"/>
              </a:cxn>
              <a:cxn ang="0">
                <a:pos x="2958" y="1452"/>
              </a:cxn>
              <a:cxn ang="0">
                <a:pos x="3029" y="1513"/>
              </a:cxn>
              <a:cxn ang="0">
                <a:pos x="3108" y="1569"/>
              </a:cxn>
              <a:cxn ang="0">
                <a:pos x="3197" y="1623"/>
              </a:cxn>
              <a:cxn ang="0">
                <a:pos x="3297" y="1671"/>
              </a:cxn>
              <a:cxn ang="0">
                <a:pos x="3407" y="1715"/>
              </a:cxn>
              <a:cxn ang="0">
                <a:pos x="3646" y="1788"/>
              </a:cxn>
              <a:cxn ang="0">
                <a:pos x="3903" y="1847"/>
              </a:cxn>
              <a:cxn ang="0">
                <a:pos x="4170" y="1901"/>
              </a:cxn>
            </a:cxnLst>
            <a:rect l="0" t="0" r="r" b="b"/>
            <a:pathLst>
              <a:path w="4170" h="1901">
                <a:moveTo>
                  <a:pt x="0" y="1901"/>
                </a:moveTo>
                <a:lnTo>
                  <a:pt x="13" y="1895"/>
                </a:lnTo>
                <a:lnTo>
                  <a:pt x="29" y="1888"/>
                </a:lnTo>
                <a:lnTo>
                  <a:pt x="65" y="1873"/>
                </a:lnTo>
                <a:lnTo>
                  <a:pt x="107" y="1857"/>
                </a:lnTo>
                <a:lnTo>
                  <a:pt x="154" y="1840"/>
                </a:lnTo>
                <a:lnTo>
                  <a:pt x="206" y="1819"/>
                </a:lnTo>
                <a:lnTo>
                  <a:pt x="259" y="1797"/>
                </a:lnTo>
                <a:lnTo>
                  <a:pt x="317" y="1775"/>
                </a:lnTo>
                <a:lnTo>
                  <a:pt x="376" y="1753"/>
                </a:lnTo>
                <a:lnTo>
                  <a:pt x="498" y="1701"/>
                </a:lnTo>
                <a:lnTo>
                  <a:pt x="558" y="1675"/>
                </a:lnTo>
                <a:lnTo>
                  <a:pt x="617" y="1647"/>
                </a:lnTo>
                <a:lnTo>
                  <a:pt x="673" y="1619"/>
                </a:lnTo>
                <a:lnTo>
                  <a:pt x="726" y="1589"/>
                </a:lnTo>
                <a:lnTo>
                  <a:pt x="776" y="1559"/>
                </a:lnTo>
                <a:lnTo>
                  <a:pt x="823" y="1530"/>
                </a:lnTo>
                <a:lnTo>
                  <a:pt x="906" y="1469"/>
                </a:lnTo>
                <a:lnTo>
                  <a:pt x="984" y="1402"/>
                </a:lnTo>
                <a:lnTo>
                  <a:pt x="1058" y="1333"/>
                </a:lnTo>
                <a:lnTo>
                  <a:pt x="1129" y="1261"/>
                </a:lnTo>
                <a:lnTo>
                  <a:pt x="1194" y="1184"/>
                </a:lnTo>
                <a:lnTo>
                  <a:pt x="1258" y="1106"/>
                </a:lnTo>
                <a:lnTo>
                  <a:pt x="1320" y="1023"/>
                </a:lnTo>
                <a:lnTo>
                  <a:pt x="1379" y="938"/>
                </a:lnTo>
                <a:lnTo>
                  <a:pt x="1407" y="891"/>
                </a:lnTo>
                <a:lnTo>
                  <a:pt x="1434" y="843"/>
                </a:lnTo>
                <a:lnTo>
                  <a:pt x="1462" y="789"/>
                </a:lnTo>
                <a:lnTo>
                  <a:pt x="1488" y="735"/>
                </a:lnTo>
                <a:lnTo>
                  <a:pt x="1538" y="620"/>
                </a:lnTo>
                <a:lnTo>
                  <a:pt x="1585" y="503"/>
                </a:lnTo>
                <a:lnTo>
                  <a:pt x="1607" y="447"/>
                </a:lnTo>
                <a:lnTo>
                  <a:pt x="1629" y="392"/>
                </a:lnTo>
                <a:lnTo>
                  <a:pt x="1651" y="338"/>
                </a:lnTo>
                <a:lnTo>
                  <a:pt x="1674" y="290"/>
                </a:lnTo>
                <a:lnTo>
                  <a:pt x="1696" y="243"/>
                </a:lnTo>
                <a:lnTo>
                  <a:pt x="1718" y="202"/>
                </a:lnTo>
                <a:lnTo>
                  <a:pt x="1738" y="167"/>
                </a:lnTo>
                <a:lnTo>
                  <a:pt x="1761" y="137"/>
                </a:lnTo>
                <a:lnTo>
                  <a:pt x="1783" y="111"/>
                </a:lnTo>
                <a:lnTo>
                  <a:pt x="1801" y="89"/>
                </a:lnTo>
                <a:lnTo>
                  <a:pt x="1822" y="67"/>
                </a:lnTo>
                <a:lnTo>
                  <a:pt x="1840" y="48"/>
                </a:lnTo>
                <a:lnTo>
                  <a:pt x="1859" y="33"/>
                </a:lnTo>
                <a:lnTo>
                  <a:pt x="1876" y="20"/>
                </a:lnTo>
                <a:lnTo>
                  <a:pt x="1894" y="9"/>
                </a:lnTo>
                <a:lnTo>
                  <a:pt x="1913" y="4"/>
                </a:lnTo>
                <a:lnTo>
                  <a:pt x="1929" y="0"/>
                </a:lnTo>
                <a:lnTo>
                  <a:pt x="1950" y="0"/>
                </a:lnTo>
                <a:lnTo>
                  <a:pt x="1968" y="4"/>
                </a:lnTo>
                <a:lnTo>
                  <a:pt x="1989" y="13"/>
                </a:lnTo>
                <a:lnTo>
                  <a:pt x="2011" y="26"/>
                </a:lnTo>
                <a:lnTo>
                  <a:pt x="2033" y="43"/>
                </a:lnTo>
                <a:lnTo>
                  <a:pt x="2059" y="65"/>
                </a:lnTo>
                <a:lnTo>
                  <a:pt x="2085" y="91"/>
                </a:lnTo>
                <a:lnTo>
                  <a:pt x="2100" y="106"/>
                </a:lnTo>
                <a:lnTo>
                  <a:pt x="2113" y="124"/>
                </a:lnTo>
                <a:lnTo>
                  <a:pt x="2128" y="145"/>
                </a:lnTo>
                <a:lnTo>
                  <a:pt x="2144" y="167"/>
                </a:lnTo>
                <a:lnTo>
                  <a:pt x="2159" y="191"/>
                </a:lnTo>
                <a:lnTo>
                  <a:pt x="2174" y="215"/>
                </a:lnTo>
                <a:lnTo>
                  <a:pt x="2207" y="273"/>
                </a:lnTo>
                <a:lnTo>
                  <a:pt x="2241" y="334"/>
                </a:lnTo>
                <a:lnTo>
                  <a:pt x="2276" y="399"/>
                </a:lnTo>
                <a:lnTo>
                  <a:pt x="2313" y="468"/>
                </a:lnTo>
                <a:lnTo>
                  <a:pt x="2348" y="540"/>
                </a:lnTo>
                <a:lnTo>
                  <a:pt x="2422" y="685"/>
                </a:lnTo>
                <a:lnTo>
                  <a:pt x="2460" y="757"/>
                </a:lnTo>
                <a:lnTo>
                  <a:pt x="2497" y="826"/>
                </a:lnTo>
                <a:lnTo>
                  <a:pt x="2534" y="893"/>
                </a:lnTo>
                <a:lnTo>
                  <a:pt x="2571" y="956"/>
                </a:lnTo>
                <a:lnTo>
                  <a:pt x="2606" y="1014"/>
                </a:lnTo>
                <a:lnTo>
                  <a:pt x="2641" y="1066"/>
                </a:lnTo>
                <a:lnTo>
                  <a:pt x="2675" y="1112"/>
                </a:lnTo>
                <a:lnTo>
                  <a:pt x="2708" y="1157"/>
                </a:lnTo>
                <a:lnTo>
                  <a:pt x="2739" y="1199"/>
                </a:lnTo>
                <a:lnTo>
                  <a:pt x="2771" y="1240"/>
                </a:lnTo>
                <a:lnTo>
                  <a:pt x="2832" y="1316"/>
                </a:lnTo>
                <a:lnTo>
                  <a:pt x="2893" y="1387"/>
                </a:lnTo>
                <a:lnTo>
                  <a:pt x="2958" y="1452"/>
                </a:lnTo>
                <a:lnTo>
                  <a:pt x="2993" y="1483"/>
                </a:lnTo>
                <a:lnTo>
                  <a:pt x="3029" y="1513"/>
                </a:lnTo>
                <a:lnTo>
                  <a:pt x="3067" y="1541"/>
                </a:lnTo>
                <a:lnTo>
                  <a:pt x="3108" y="1569"/>
                </a:lnTo>
                <a:lnTo>
                  <a:pt x="3151" y="1597"/>
                </a:lnTo>
                <a:lnTo>
                  <a:pt x="3197" y="1623"/>
                </a:lnTo>
                <a:lnTo>
                  <a:pt x="3247" y="1649"/>
                </a:lnTo>
                <a:lnTo>
                  <a:pt x="3297" y="1671"/>
                </a:lnTo>
                <a:lnTo>
                  <a:pt x="3351" y="1693"/>
                </a:lnTo>
                <a:lnTo>
                  <a:pt x="3407" y="1715"/>
                </a:lnTo>
                <a:lnTo>
                  <a:pt x="3523" y="1753"/>
                </a:lnTo>
                <a:lnTo>
                  <a:pt x="3646" y="1788"/>
                </a:lnTo>
                <a:lnTo>
                  <a:pt x="3772" y="1819"/>
                </a:lnTo>
                <a:lnTo>
                  <a:pt x="3903" y="1847"/>
                </a:lnTo>
                <a:lnTo>
                  <a:pt x="4035" y="1875"/>
                </a:lnTo>
                <a:lnTo>
                  <a:pt x="4170" y="1901"/>
                </a:lnTo>
              </a:path>
            </a:pathLst>
          </a:custGeom>
          <a:solidFill>
            <a:schemeClr val="accent6"/>
          </a:solidFill>
          <a:ln w="1905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>
            <a:off x="6053138" y="5083175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625" name="Line 49"/>
          <p:cNvSpPr>
            <a:spLocks noChangeShapeType="1"/>
          </p:cNvSpPr>
          <p:nvPr/>
        </p:nvSpPr>
        <p:spPr bwMode="auto">
          <a:xfrm>
            <a:off x="6351588" y="5083175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626" name="Line 50"/>
          <p:cNvSpPr>
            <a:spLocks noChangeShapeType="1"/>
          </p:cNvSpPr>
          <p:nvPr/>
        </p:nvSpPr>
        <p:spPr bwMode="auto">
          <a:xfrm>
            <a:off x="6656388" y="5083175"/>
            <a:ext cx="0" cy="10287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4343400" y="54006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K</a:t>
            </a:r>
            <a:r>
              <a:rPr lang="en-US" baseline="-25000">
                <a:latin typeface="Arial" charset="0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1143000"/>
          </a:xfrm>
        </p:spPr>
        <p:txBody>
          <a:bodyPr/>
          <a:lstStyle/>
          <a:p>
            <a:r>
              <a:rPr lang="en-US" dirty="0"/>
              <a:t>Distribution Options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B5648-62C3-D58D-0E30-E739B5F77674}"/>
              </a:ext>
            </a:extLst>
          </p:cNvPr>
          <p:cNvGrpSpPr/>
          <p:nvPr/>
        </p:nvGrpSpPr>
        <p:grpSpPr>
          <a:xfrm>
            <a:off x="990600" y="1600200"/>
            <a:ext cx="6781800" cy="1582480"/>
            <a:chOff x="990600" y="1600200"/>
            <a:chExt cx="6781800" cy="1582480"/>
          </a:xfrm>
        </p:grpSpPr>
        <p:sp>
          <p:nvSpPr>
            <p:cNvPr id="44" name="Rectangle 43"/>
            <p:cNvSpPr/>
            <p:nvPr/>
          </p:nvSpPr>
          <p:spPr>
            <a:xfrm>
              <a:off x="1981200" y="1811080"/>
              <a:ext cx="243840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725" name="Group 29"/>
            <p:cNvGrpSpPr>
              <a:grpSpLocks/>
            </p:cNvGrpSpPr>
            <p:nvPr/>
          </p:nvGrpSpPr>
          <p:grpSpPr bwMode="auto">
            <a:xfrm>
              <a:off x="1943100" y="1600200"/>
              <a:ext cx="69850" cy="1123950"/>
              <a:chOff x="2060" y="2300"/>
              <a:chExt cx="60" cy="1184"/>
            </a:xfrm>
          </p:grpSpPr>
          <p:sp>
            <p:nvSpPr>
              <p:cNvPr id="29726" name="Line 30"/>
              <p:cNvSpPr>
                <a:spLocks noChangeShapeType="1"/>
              </p:cNvSpPr>
              <p:nvPr/>
            </p:nvSpPr>
            <p:spPr bwMode="auto">
              <a:xfrm>
                <a:off x="2090" y="2359"/>
                <a:ext cx="1" cy="11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Freeform 31"/>
              <p:cNvSpPr>
                <a:spLocks/>
              </p:cNvSpPr>
              <p:nvPr/>
            </p:nvSpPr>
            <p:spPr bwMode="auto">
              <a:xfrm>
                <a:off x="2060" y="2300"/>
                <a:ext cx="60" cy="61"/>
              </a:xfrm>
              <a:custGeom>
                <a:avLst/>
                <a:gdLst/>
                <a:ahLst/>
                <a:cxnLst>
                  <a:cxn ang="0">
                    <a:pos x="120" y="123"/>
                  </a:cxn>
                  <a:cxn ang="0">
                    <a:pos x="59" y="0"/>
                  </a:cxn>
                  <a:cxn ang="0">
                    <a:pos x="0" y="123"/>
                  </a:cxn>
                  <a:cxn ang="0">
                    <a:pos x="120" y="123"/>
                  </a:cxn>
                </a:cxnLst>
                <a:rect l="0" t="0" r="r" b="b"/>
                <a:pathLst>
                  <a:path w="120" h="123">
                    <a:moveTo>
                      <a:pt x="120" y="123"/>
                    </a:moveTo>
                    <a:lnTo>
                      <a:pt x="59" y="0"/>
                    </a:lnTo>
                    <a:lnTo>
                      <a:pt x="0" y="123"/>
                    </a:lnTo>
                    <a:lnTo>
                      <a:pt x="120" y="123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28" name="Group 32"/>
            <p:cNvGrpSpPr>
              <a:grpSpLocks/>
            </p:cNvGrpSpPr>
            <p:nvPr/>
          </p:nvGrpSpPr>
          <p:grpSpPr bwMode="auto">
            <a:xfrm>
              <a:off x="1978025" y="2689594"/>
              <a:ext cx="2593975" cy="57150"/>
              <a:chOff x="2090" y="3454"/>
              <a:chExt cx="2224" cy="60"/>
            </a:xfrm>
          </p:grpSpPr>
          <p:sp>
            <p:nvSpPr>
              <p:cNvPr id="29729" name="Line 33"/>
              <p:cNvSpPr>
                <a:spLocks noChangeShapeType="1"/>
              </p:cNvSpPr>
              <p:nvPr/>
            </p:nvSpPr>
            <p:spPr bwMode="auto">
              <a:xfrm>
                <a:off x="2090" y="3484"/>
                <a:ext cx="216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0" name="Freeform 34"/>
              <p:cNvSpPr>
                <a:spLocks/>
              </p:cNvSpPr>
              <p:nvPr/>
            </p:nvSpPr>
            <p:spPr bwMode="auto">
              <a:xfrm>
                <a:off x="4254" y="3454"/>
                <a:ext cx="60" cy="60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120" y="61"/>
                  </a:cxn>
                  <a:cxn ang="0">
                    <a:pos x="0" y="0"/>
                  </a:cxn>
                  <a:cxn ang="0">
                    <a:pos x="0" y="120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61"/>
                    </a:lnTo>
                    <a:lnTo>
                      <a:pt x="0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35" name="Text Box 39"/>
            <p:cNvSpPr txBox="1">
              <a:spLocks noChangeArrowheads="1"/>
            </p:cNvSpPr>
            <p:nvPr/>
          </p:nvSpPr>
          <p:spPr bwMode="auto">
            <a:xfrm>
              <a:off x="3048000" y="272548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K</a:t>
              </a:r>
              <a:endParaRPr lang="en-US" baseline="-25000">
                <a:latin typeface="Arial" charset="0"/>
              </a:endParaRPr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>
              <a:off x="1981200" y="1811078"/>
              <a:ext cx="2438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Text Box 41"/>
            <p:cNvSpPr txBox="1">
              <a:spLocks noChangeArrowheads="1"/>
            </p:cNvSpPr>
            <p:nvPr/>
          </p:nvSpPr>
          <p:spPr bwMode="auto">
            <a:xfrm>
              <a:off x="990600" y="1963480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Freq.</a:t>
              </a:r>
              <a:endParaRPr lang="en-US" baseline="-25000">
                <a:latin typeface="Arial" charset="0"/>
              </a:endParaRPr>
            </a:p>
          </p:txBody>
        </p:sp>
        <p:sp>
          <p:nvSpPr>
            <p:cNvPr id="29740" name="Text Box 44"/>
            <p:cNvSpPr txBox="1">
              <a:spLocks noChangeArrowheads="1"/>
            </p:cNvSpPr>
            <p:nvPr/>
          </p:nvSpPr>
          <p:spPr bwMode="auto">
            <a:xfrm>
              <a:off x="5257800" y="1887280"/>
              <a:ext cx="2514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latin typeface="Arial" charset="0"/>
                </a:rPr>
                <a:t>Uniform</a:t>
              </a:r>
              <a:endParaRPr lang="en-US" sz="3600" baseline="-25000">
                <a:latin typeface="Arial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632B79-7AB1-1D4D-821F-C475435F0897}"/>
              </a:ext>
            </a:extLst>
          </p:cNvPr>
          <p:cNvGrpSpPr/>
          <p:nvPr/>
        </p:nvGrpSpPr>
        <p:grpSpPr>
          <a:xfrm>
            <a:off x="990600" y="3258880"/>
            <a:ext cx="6781800" cy="1600200"/>
            <a:chOff x="990600" y="3258880"/>
            <a:chExt cx="6781800" cy="1600200"/>
          </a:xfrm>
        </p:grpSpPr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1943100" y="3258880"/>
              <a:ext cx="69850" cy="1123950"/>
              <a:chOff x="2060" y="2300"/>
              <a:chExt cx="60" cy="1184"/>
            </a:xfrm>
          </p:grpSpPr>
          <p:sp>
            <p:nvSpPr>
              <p:cNvPr id="29702" name="Line 6"/>
              <p:cNvSpPr>
                <a:spLocks noChangeShapeType="1"/>
              </p:cNvSpPr>
              <p:nvPr/>
            </p:nvSpPr>
            <p:spPr bwMode="auto">
              <a:xfrm>
                <a:off x="2090" y="2359"/>
                <a:ext cx="1" cy="11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auto">
              <a:xfrm>
                <a:off x="2060" y="2300"/>
                <a:ext cx="60" cy="61"/>
              </a:xfrm>
              <a:custGeom>
                <a:avLst/>
                <a:gdLst/>
                <a:ahLst/>
                <a:cxnLst>
                  <a:cxn ang="0">
                    <a:pos x="120" y="123"/>
                  </a:cxn>
                  <a:cxn ang="0">
                    <a:pos x="59" y="0"/>
                  </a:cxn>
                  <a:cxn ang="0">
                    <a:pos x="0" y="123"/>
                  </a:cxn>
                  <a:cxn ang="0">
                    <a:pos x="120" y="123"/>
                  </a:cxn>
                </a:cxnLst>
                <a:rect l="0" t="0" r="r" b="b"/>
                <a:pathLst>
                  <a:path w="120" h="123">
                    <a:moveTo>
                      <a:pt x="120" y="123"/>
                    </a:moveTo>
                    <a:lnTo>
                      <a:pt x="59" y="0"/>
                    </a:lnTo>
                    <a:lnTo>
                      <a:pt x="0" y="123"/>
                    </a:lnTo>
                    <a:lnTo>
                      <a:pt x="120" y="123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4" name="Group 8"/>
            <p:cNvGrpSpPr>
              <a:grpSpLocks/>
            </p:cNvGrpSpPr>
            <p:nvPr/>
          </p:nvGrpSpPr>
          <p:grpSpPr bwMode="auto">
            <a:xfrm>
              <a:off x="1978025" y="4354255"/>
              <a:ext cx="2593975" cy="57150"/>
              <a:chOff x="2090" y="3454"/>
              <a:chExt cx="2224" cy="60"/>
            </a:xfrm>
          </p:grpSpPr>
          <p:sp>
            <p:nvSpPr>
              <p:cNvPr id="29705" name="Line 9"/>
              <p:cNvSpPr>
                <a:spLocks noChangeShapeType="1"/>
              </p:cNvSpPr>
              <p:nvPr/>
            </p:nvSpPr>
            <p:spPr bwMode="auto">
              <a:xfrm>
                <a:off x="2090" y="3484"/>
                <a:ext cx="216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auto">
              <a:xfrm>
                <a:off x="4254" y="3454"/>
                <a:ext cx="60" cy="60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120" y="61"/>
                  </a:cxn>
                  <a:cxn ang="0">
                    <a:pos x="0" y="0"/>
                  </a:cxn>
                  <a:cxn ang="0">
                    <a:pos x="0" y="120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61"/>
                    </a:lnTo>
                    <a:lnTo>
                      <a:pt x="0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auto">
            <a:xfrm>
              <a:off x="1978025" y="3481130"/>
              <a:ext cx="2432050" cy="901700"/>
            </a:xfrm>
            <a:custGeom>
              <a:avLst/>
              <a:gdLst/>
              <a:ahLst/>
              <a:cxnLst>
                <a:cxn ang="0">
                  <a:pos x="13" y="1895"/>
                </a:cxn>
                <a:cxn ang="0">
                  <a:pos x="65" y="1873"/>
                </a:cxn>
                <a:cxn ang="0">
                  <a:pos x="154" y="1840"/>
                </a:cxn>
                <a:cxn ang="0">
                  <a:pos x="259" y="1797"/>
                </a:cxn>
                <a:cxn ang="0">
                  <a:pos x="376" y="1753"/>
                </a:cxn>
                <a:cxn ang="0">
                  <a:pos x="558" y="1675"/>
                </a:cxn>
                <a:cxn ang="0">
                  <a:pos x="673" y="1619"/>
                </a:cxn>
                <a:cxn ang="0">
                  <a:pos x="776" y="1559"/>
                </a:cxn>
                <a:cxn ang="0">
                  <a:pos x="906" y="1469"/>
                </a:cxn>
                <a:cxn ang="0">
                  <a:pos x="1058" y="1333"/>
                </a:cxn>
                <a:cxn ang="0">
                  <a:pos x="1194" y="1184"/>
                </a:cxn>
                <a:cxn ang="0">
                  <a:pos x="1320" y="1023"/>
                </a:cxn>
                <a:cxn ang="0">
                  <a:pos x="1407" y="891"/>
                </a:cxn>
                <a:cxn ang="0">
                  <a:pos x="1462" y="789"/>
                </a:cxn>
                <a:cxn ang="0">
                  <a:pos x="1538" y="620"/>
                </a:cxn>
                <a:cxn ang="0">
                  <a:pos x="1607" y="447"/>
                </a:cxn>
                <a:cxn ang="0">
                  <a:pos x="1651" y="338"/>
                </a:cxn>
                <a:cxn ang="0">
                  <a:pos x="1696" y="243"/>
                </a:cxn>
                <a:cxn ang="0">
                  <a:pos x="1738" y="167"/>
                </a:cxn>
                <a:cxn ang="0">
                  <a:pos x="1783" y="111"/>
                </a:cxn>
                <a:cxn ang="0">
                  <a:pos x="1822" y="67"/>
                </a:cxn>
                <a:cxn ang="0">
                  <a:pos x="1859" y="33"/>
                </a:cxn>
                <a:cxn ang="0">
                  <a:pos x="1894" y="9"/>
                </a:cxn>
                <a:cxn ang="0">
                  <a:pos x="1929" y="0"/>
                </a:cxn>
                <a:cxn ang="0">
                  <a:pos x="1968" y="4"/>
                </a:cxn>
                <a:cxn ang="0">
                  <a:pos x="2011" y="26"/>
                </a:cxn>
                <a:cxn ang="0">
                  <a:pos x="2059" y="65"/>
                </a:cxn>
                <a:cxn ang="0">
                  <a:pos x="2100" y="106"/>
                </a:cxn>
                <a:cxn ang="0">
                  <a:pos x="2128" y="145"/>
                </a:cxn>
                <a:cxn ang="0">
                  <a:pos x="2159" y="191"/>
                </a:cxn>
                <a:cxn ang="0">
                  <a:pos x="2207" y="273"/>
                </a:cxn>
                <a:cxn ang="0">
                  <a:pos x="2276" y="399"/>
                </a:cxn>
                <a:cxn ang="0">
                  <a:pos x="2348" y="540"/>
                </a:cxn>
                <a:cxn ang="0">
                  <a:pos x="2460" y="757"/>
                </a:cxn>
                <a:cxn ang="0">
                  <a:pos x="2534" y="893"/>
                </a:cxn>
                <a:cxn ang="0">
                  <a:pos x="2606" y="1014"/>
                </a:cxn>
                <a:cxn ang="0">
                  <a:pos x="2675" y="1112"/>
                </a:cxn>
                <a:cxn ang="0">
                  <a:pos x="2739" y="1199"/>
                </a:cxn>
                <a:cxn ang="0">
                  <a:pos x="2832" y="1316"/>
                </a:cxn>
                <a:cxn ang="0">
                  <a:pos x="2958" y="1452"/>
                </a:cxn>
                <a:cxn ang="0">
                  <a:pos x="3029" y="1513"/>
                </a:cxn>
                <a:cxn ang="0">
                  <a:pos x="3108" y="1569"/>
                </a:cxn>
                <a:cxn ang="0">
                  <a:pos x="3197" y="1623"/>
                </a:cxn>
                <a:cxn ang="0">
                  <a:pos x="3297" y="1671"/>
                </a:cxn>
                <a:cxn ang="0">
                  <a:pos x="3407" y="1715"/>
                </a:cxn>
                <a:cxn ang="0">
                  <a:pos x="3646" y="1788"/>
                </a:cxn>
                <a:cxn ang="0">
                  <a:pos x="3903" y="1847"/>
                </a:cxn>
                <a:cxn ang="0">
                  <a:pos x="4170" y="1901"/>
                </a:cxn>
              </a:cxnLst>
              <a:rect l="0" t="0" r="r" b="b"/>
              <a:pathLst>
                <a:path w="4170" h="1901">
                  <a:moveTo>
                    <a:pt x="0" y="1901"/>
                  </a:moveTo>
                  <a:lnTo>
                    <a:pt x="13" y="1895"/>
                  </a:lnTo>
                  <a:lnTo>
                    <a:pt x="29" y="1888"/>
                  </a:lnTo>
                  <a:lnTo>
                    <a:pt x="65" y="1873"/>
                  </a:lnTo>
                  <a:lnTo>
                    <a:pt x="107" y="1857"/>
                  </a:lnTo>
                  <a:lnTo>
                    <a:pt x="154" y="1840"/>
                  </a:lnTo>
                  <a:lnTo>
                    <a:pt x="206" y="1819"/>
                  </a:lnTo>
                  <a:lnTo>
                    <a:pt x="259" y="1797"/>
                  </a:lnTo>
                  <a:lnTo>
                    <a:pt x="317" y="1775"/>
                  </a:lnTo>
                  <a:lnTo>
                    <a:pt x="376" y="1753"/>
                  </a:lnTo>
                  <a:lnTo>
                    <a:pt x="498" y="1701"/>
                  </a:lnTo>
                  <a:lnTo>
                    <a:pt x="558" y="1675"/>
                  </a:lnTo>
                  <a:lnTo>
                    <a:pt x="617" y="1647"/>
                  </a:lnTo>
                  <a:lnTo>
                    <a:pt x="673" y="1619"/>
                  </a:lnTo>
                  <a:lnTo>
                    <a:pt x="726" y="1589"/>
                  </a:lnTo>
                  <a:lnTo>
                    <a:pt x="776" y="1559"/>
                  </a:lnTo>
                  <a:lnTo>
                    <a:pt x="823" y="1530"/>
                  </a:lnTo>
                  <a:lnTo>
                    <a:pt x="906" y="1469"/>
                  </a:lnTo>
                  <a:lnTo>
                    <a:pt x="984" y="1402"/>
                  </a:lnTo>
                  <a:lnTo>
                    <a:pt x="1058" y="1333"/>
                  </a:lnTo>
                  <a:lnTo>
                    <a:pt x="1129" y="1261"/>
                  </a:lnTo>
                  <a:lnTo>
                    <a:pt x="1194" y="1184"/>
                  </a:lnTo>
                  <a:lnTo>
                    <a:pt x="1258" y="1106"/>
                  </a:lnTo>
                  <a:lnTo>
                    <a:pt x="1320" y="1023"/>
                  </a:lnTo>
                  <a:lnTo>
                    <a:pt x="1379" y="938"/>
                  </a:lnTo>
                  <a:lnTo>
                    <a:pt x="1407" y="891"/>
                  </a:lnTo>
                  <a:lnTo>
                    <a:pt x="1434" y="843"/>
                  </a:lnTo>
                  <a:lnTo>
                    <a:pt x="1462" y="789"/>
                  </a:lnTo>
                  <a:lnTo>
                    <a:pt x="1488" y="735"/>
                  </a:lnTo>
                  <a:lnTo>
                    <a:pt x="1538" y="620"/>
                  </a:lnTo>
                  <a:lnTo>
                    <a:pt x="1585" y="503"/>
                  </a:lnTo>
                  <a:lnTo>
                    <a:pt x="1607" y="447"/>
                  </a:lnTo>
                  <a:lnTo>
                    <a:pt x="1629" y="392"/>
                  </a:lnTo>
                  <a:lnTo>
                    <a:pt x="1651" y="338"/>
                  </a:lnTo>
                  <a:lnTo>
                    <a:pt x="1674" y="290"/>
                  </a:lnTo>
                  <a:lnTo>
                    <a:pt x="1696" y="243"/>
                  </a:lnTo>
                  <a:lnTo>
                    <a:pt x="1718" y="202"/>
                  </a:lnTo>
                  <a:lnTo>
                    <a:pt x="1738" y="167"/>
                  </a:lnTo>
                  <a:lnTo>
                    <a:pt x="1761" y="137"/>
                  </a:lnTo>
                  <a:lnTo>
                    <a:pt x="1783" y="111"/>
                  </a:lnTo>
                  <a:lnTo>
                    <a:pt x="1801" y="89"/>
                  </a:lnTo>
                  <a:lnTo>
                    <a:pt x="1822" y="67"/>
                  </a:lnTo>
                  <a:lnTo>
                    <a:pt x="1840" y="48"/>
                  </a:lnTo>
                  <a:lnTo>
                    <a:pt x="1859" y="33"/>
                  </a:lnTo>
                  <a:lnTo>
                    <a:pt x="1876" y="20"/>
                  </a:lnTo>
                  <a:lnTo>
                    <a:pt x="1894" y="9"/>
                  </a:lnTo>
                  <a:lnTo>
                    <a:pt x="1913" y="4"/>
                  </a:lnTo>
                  <a:lnTo>
                    <a:pt x="1929" y="0"/>
                  </a:lnTo>
                  <a:lnTo>
                    <a:pt x="1950" y="0"/>
                  </a:lnTo>
                  <a:lnTo>
                    <a:pt x="1968" y="4"/>
                  </a:lnTo>
                  <a:lnTo>
                    <a:pt x="1989" y="13"/>
                  </a:lnTo>
                  <a:lnTo>
                    <a:pt x="2011" y="26"/>
                  </a:lnTo>
                  <a:lnTo>
                    <a:pt x="2033" y="43"/>
                  </a:lnTo>
                  <a:lnTo>
                    <a:pt x="2059" y="65"/>
                  </a:lnTo>
                  <a:lnTo>
                    <a:pt x="2085" y="91"/>
                  </a:lnTo>
                  <a:lnTo>
                    <a:pt x="2100" y="106"/>
                  </a:lnTo>
                  <a:lnTo>
                    <a:pt x="2113" y="124"/>
                  </a:lnTo>
                  <a:lnTo>
                    <a:pt x="2128" y="145"/>
                  </a:lnTo>
                  <a:lnTo>
                    <a:pt x="2144" y="167"/>
                  </a:lnTo>
                  <a:lnTo>
                    <a:pt x="2159" y="191"/>
                  </a:lnTo>
                  <a:lnTo>
                    <a:pt x="2174" y="215"/>
                  </a:lnTo>
                  <a:lnTo>
                    <a:pt x="2207" y="273"/>
                  </a:lnTo>
                  <a:lnTo>
                    <a:pt x="2241" y="334"/>
                  </a:lnTo>
                  <a:lnTo>
                    <a:pt x="2276" y="399"/>
                  </a:lnTo>
                  <a:lnTo>
                    <a:pt x="2313" y="468"/>
                  </a:lnTo>
                  <a:lnTo>
                    <a:pt x="2348" y="540"/>
                  </a:lnTo>
                  <a:lnTo>
                    <a:pt x="2422" y="685"/>
                  </a:lnTo>
                  <a:lnTo>
                    <a:pt x="2460" y="757"/>
                  </a:lnTo>
                  <a:lnTo>
                    <a:pt x="2497" y="826"/>
                  </a:lnTo>
                  <a:lnTo>
                    <a:pt x="2534" y="893"/>
                  </a:lnTo>
                  <a:lnTo>
                    <a:pt x="2571" y="956"/>
                  </a:lnTo>
                  <a:lnTo>
                    <a:pt x="2606" y="1014"/>
                  </a:lnTo>
                  <a:lnTo>
                    <a:pt x="2641" y="1066"/>
                  </a:lnTo>
                  <a:lnTo>
                    <a:pt x="2675" y="1112"/>
                  </a:lnTo>
                  <a:lnTo>
                    <a:pt x="2708" y="1157"/>
                  </a:lnTo>
                  <a:lnTo>
                    <a:pt x="2739" y="1199"/>
                  </a:lnTo>
                  <a:lnTo>
                    <a:pt x="2771" y="1240"/>
                  </a:lnTo>
                  <a:lnTo>
                    <a:pt x="2832" y="1316"/>
                  </a:lnTo>
                  <a:lnTo>
                    <a:pt x="2893" y="1387"/>
                  </a:lnTo>
                  <a:lnTo>
                    <a:pt x="2958" y="1452"/>
                  </a:lnTo>
                  <a:lnTo>
                    <a:pt x="2993" y="1483"/>
                  </a:lnTo>
                  <a:lnTo>
                    <a:pt x="3029" y="1513"/>
                  </a:lnTo>
                  <a:lnTo>
                    <a:pt x="3067" y="1541"/>
                  </a:lnTo>
                  <a:lnTo>
                    <a:pt x="3108" y="1569"/>
                  </a:lnTo>
                  <a:lnTo>
                    <a:pt x="3151" y="1597"/>
                  </a:lnTo>
                  <a:lnTo>
                    <a:pt x="3197" y="1623"/>
                  </a:lnTo>
                  <a:lnTo>
                    <a:pt x="3247" y="1649"/>
                  </a:lnTo>
                  <a:lnTo>
                    <a:pt x="3297" y="1671"/>
                  </a:lnTo>
                  <a:lnTo>
                    <a:pt x="3351" y="1693"/>
                  </a:lnTo>
                  <a:lnTo>
                    <a:pt x="3407" y="1715"/>
                  </a:lnTo>
                  <a:lnTo>
                    <a:pt x="3523" y="1753"/>
                  </a:lnTo>
                  <a:lnTo>
                    <a:pt x="3646" y="1788"/>
                  </a:lnTo>
                  <a:lnTo>
                    <a:pt x="3772" y="1819"/>
                  </a:lnTo>
                  <a:lnTo>
                    <a:pt x="3903" y="1847"/>
                  </a:lnTo>
                  <a:lnTo>
                    <a:pt x="4035" y="1875"/>
                  </a:lnTo>
                  <a:lnTo>
                    <a:pt x="4170" y="1901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2814638" y="3322380"/>
              <a:ext cx="0" cy="1028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3113088" y="3322380"/>
              <a:ext cx="0" cy="1028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3417888" y="3322380"/>
              <a:ext cx="0" cy="1028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3048000" y="440188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K</a:t>
              </a:r>
              <a:endParaRPr lang="en-US" baseline="-25000">
                <a:latin typeface="Arial" charset="0"/>
              </a:endParaRPr>
            </a:p>
          </p:txBody>
        </p:sp>
        <p:sp>
          <p:nvSpPr>
            <p:cNvPr id="29738" name="Text Box 42"/>
            <p:cNvSpPr txBox="1">
              <a:spLocks noChangeArrowheads="1"/>
            </p:cNvSpPr>
            <p:nvPr/>
          </p:nvSpPr>
          <p:spPr bwMode="auto">
            <a:xfrm>
              <a:off x="990600" y="3563680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Freq.</a:t>
              </a:r>
              <a:endParaRPr lang="en-US" baseline="-25000">
                <a:latin typeface="Arial" charset="0"/>
              </a:endParaRPr>
            </a:p>
          </p:txBody>
        </p:sp>
        <p:sp>
          <p:nvSpPr>
            <p:cNvPr id="29741" name="Text Box 45"/>
            <p:cNvSpPr txBox="1">
              <a:spLocks noChangeArrowheads="1"/>
            </p:cNvSpPr>
            <p:nvPr/>
          </p:nvSpPr>
          <p:spPr bwMode="auto">
            <a:xfrm>
              <a:off x="5257800" y="3531930"/>
              <a:ext cx="25146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latin typeface="Arial" charset="0"/>
                </a:rPr>
                <a:t>Normal</a:t>
              </a:r>
              <a:endParaRPr lang="en-US" sz="3600" baseline="-25000">
                <a:latin typeface="Arial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164FC94-EDAF-8394-7772-FFE735F13E96}"/>
              </a:ext>
            </a:extLst>
          </p:cNvPr>
          <p:cNvGrpSpPr/>
          <p:nvPr/>
        </p:nvGrpSpPr>
        <p:grpSpPr>
          <a:xfrm>
            <a:off x="990600" y="5087680"/>
            <a:ext cx="7315200" cy="1600200"/>
            <a:chOff x="990600" y="5087680"/>
            <a:chExt cx="7315200" cy="1600200"/>
          </a:xfrm>
        </p:grpSpPr>
        <p:grpSp>
          <p:nvGrpSpPr>
            <p:cNvPr id="29713" name="Group 17"/>
            <p:cNvGrpSpPr>
              <a:grpSpLocks/>
            </p:cNvGrpSpPr>
            <p:nvPr/>
          </p:nvGrpSpPr>
          <p:grpSpPr bwMode="auto">
            <a:xfrm>
              <a:off x="1943100" y="5087680"/>
              <a:ext cx="69850" cy="1123950"/>
              <a:chOff x="2060" y="2300"/>
              <a:chExt cx="60" cy="1184"/>
            </a:xfrm>
          </p:grpSpPr>
          <p:sp>
            <p:nvSpPr>
              <p:cNvPr id="29714" name="Line 18"/>
              <p:cNvSpPr>
                <a:spLocks noChangeShapeType="1"/>
              </p:cNvSpPr>
              <p:nvPr/>
            </p:nvSpPr>
            <p:spPr bwMode="auto">
              <a:xfrm>
                <a:off x="2090" y="2359"/>
                <a:ext cx="1" cy="11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5" name="Freeform 19"/>
              <p:cNvSpPr>
                <a:spLocks/>
              </p:cNvSpPr>
              <p:nvPr/>
            </p:nvSpPr>
            <p:spPr bwMode="auto">
              <a:xfrm>
                <a:off x="2060" y="2300"/>
                <a:ext cx="60" cy="61"/>
              </a:xfrm>
              <a:custGeom>
                <a:avLst/>
                <a:gdLst/>
                <a:ahLst/>
                <a:cxnLst>
                  <a:cxn ang="0">
                    <a:pos x="120" y="123"/>
                  </a:cxn>
                  <a:cxn ang="0">
                    <a:pos x="59" y="0"/>
                  </a:cxn>
                  <a:cxn ang="0">
                    <a:pos x="0" y="123"/>
                  </a:cxn>
                  <a:cxn ang="0">
                    <a:pos x="120" y="123"/>
                  </a:cxn>
                </a:cxnLst>
                <a:rect l="0" t="0" r="r" b="b"/>
                <a:pathLst>
                  <a:path w="120" h="123">
                    <a:moveTo>
                      <a:pt x="120" y="123"/>
                    </a:moveTo>
                    <a:lnTo>
                      <a:pt x="59" y="0"/>
                    </a:lnTo>
                    <a:lnTo>
                      <a:pt x="0" y="123"/>
                    </a:lnTo>
                    <a:lnTo>
                      <a:pt x="120" y="123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16" name="Group 20"/>
            <p:cNvGrpSpPr>
              <a:grpSpLocks/>
            </p:cNvGrpSpPr>
            <p:nvPr/>
          </p:nvGrpSpPr>
          <p:grpSpPr bwMode="auto">
            <a:xfrm>
              <a:off x="1978025" y="6183055"/>
              <a:ext cx="2593975" cy="57150"/>
              <a:chOff x="2090" y="3454"/>
              <a:chExt cx="2224" cy="60"/>
            </a:xfrm>
          </p:grpSpPr>
          <p:sp>
            <p:nvSpPr>
              <p:cNvPr id="29717" name="Line 21"/>
              <p:cNvSpPr>
                <a:spLocks noChangeShapeType="1"/>
              </p:cNvSpPr>
              <p:nvPr/>
            </p:nvSpPr>
            <p:spPr bwMode="auto">
              <a:xfrm>
                <a:off x="2090" y="3484"/>
                <a:ext cx="216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8" name="Freeform 22"/>
              <p:cNvSpPr>
                <a:spLocks/>
              </p:cNvSpPr>
              <p:nvPr/>
            </p:nvSpPr>
            <p:spPr bwMode="auto">
              <a:xfrm>
                <a:off x="4254" y="3454"/>
                <a:ext cx="60" cy="60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120" y="61"/>
                  </a:cxn>
                  <a:cxn ang="0">
                    <a:pos x="0" y="0"/>
                  </a:cxn>
                  <a:cxn ang="0">
                    <a:pos x="0" y="120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61"/>
                    </a:lnTo>
                    <a:lnTo>
                      <a:pt x="0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9" name="Freeform 23"/>
            <p:cNvSpPr>
              <a:spLocks/>
            </p:cNvSpPr>
            <p:nvPr/>
          </p:nvSpPr>
          <p:spPr bwMode="auto">
            <a:xfrm>
              <a:off x="1978025" y="5309930"/>
              <a:ext cx="2432050" cy="901700"/>
            </a:xfrm>
            <a:custGeom>
              <a:avLst/>
              <a:gdLst/>
              <a:ahLst/>
              <a:cxnLst>
                <a:cxn ang="0">
                  <a:pos x="13" y="1895"/>
                </a:cxn>
                <a:cxn ang="0">
                  <a:pos x="65" y="1873"/>
                </a:cxn>
                <a:cxn ang="0">
                  <a:pos x="154" y="1840"/>
                </a:cxn>
                <a:cxn ang="0">
                  <a:pos x="259" y="1797"/>
                </a:cxn>
                <a:cxn ang="0">
                  <a:pos x="376" y="1753"/>
                </a:cxn>
                <a:cxn ang="0">
                  <a:pos x="558" y="1675"/>
                </a:cxn>
                <a:cxn ang="0">
                  <a:pos x="673" y="1619"/>
                </a:cxn>
                <a:cxn ang="0">
                  <a:pos x="776" y="1559"/>
                </a:cxn>
                <a:cxn ang="0">
                  <a:pos x="906" y="1469"/>
                </a:cxn>
                <a:cxn ang="0">
                  <a:pos x="1058" y="1333"/>
                </a:cxn>
                <a:cxn ang="0">
                  <a:pos x="1194" y="1184"/>
                </a:cxn>
                <a:cxn ang="0">
                  <a:pos x="1320" y="1023"/>
                </a:cxn>
                <a:cxn ang="0">
                  <a:pos x="1407" y="891"/>
                </a:cxn>
                <a:cxn ang="0">
                  <a:pos x="1462" y="789"/>
                </a:cxn>
                <a:cxn ang="0">
                  <a:pos x="1538" y="620"/>
                </a:cxn>
                <a:cxn ang="0">
                  <a:pos x="1607" y="447"/>
                </a:cxn>
                <a:cxn ang="0">
                  <a:pos x="1651" y="338"/>
                </a:cxn>
                <a:cxn ang="0">
                  <a:pos x="1696" y="243"/>
                </a:cxn>
                <a:cxn ang="0">
                  <a:pos x="1738" y="167"/>
                </a:cxn>
                <a:cxn ang="0">
                  <a:pos x="1783" y="111"/>
                </a:cxn>
                <a:cxn ang="0">
                  <a:pos x="1822" y="67"/>
                </a:cxn>
                <a:cxn ang="0">
                  <a:pos x="1859" y="33"/>
                </a:cxn>
                <a:cxn ang="0">
                  <a:pos x="1894" y="9"/>
                </a:cxn>
                <a:cxn ang="0">
                  <a:pos x="1929" y="0"/>
                </a:cxn>
                <a:cxn ang="0">
                  <a:pos x="1968" y="4"/>
                </a:cxn>
                <a:cxn ang="0">
                  <a:pos x="2011" y="26"/>
                </a:cxn>
                <a:cxn ang="0">
                  <a:pos x="2059" y="65"/>
                </a:cxn>
                <a:cxn ang="0">
                  <a:pos x="2100" y="106"/>
                </a:cxn>
                <a:cxn ang="0">
                  <a:pos x="2128" y="145"/>
                </a:cxn>
                <a:cxn ang="0">
                  <a:pos x="2159" y="191"/>
                </a:cxn>
                <a:cxn ang="0">
                  <a:pos x="2207" y="273"/>
                </a:cxn>
                <a:cxn ang="0">
                  <a:pos x="2276" y="399"/>
                </a:cxn>
                <a:cxn ang="0">
                  <a:pos x="2348" y="540"/>
                </a:cxn>
                <a:cxn ang="0">
                  <a:pos x="2460" y="757"/>
                </a:cxn>
                <a:cxn ang="0">
                  <a:pos x="2534" y="893"/>
                </a:cxn>
                <a:cxn ang="0">
                  <a:pos x="2606" y="1014"/>
                </a:cxn>
                <a:cxn ang="0">
                  <a:pos x="2675" y="1112"/>
                </a:cxn>
                <a:cxn ang="0">
                  <a:pos x="2739" y="1199"/>
                </a:cxn>
                <a:cxn ang="0">
                  <a:pos x="2832" y="1316"/>
                </a:cxn>
                <a:cxn ang="0">
                  <a:pos x="2958" y="1452"/>
                </a:cxn>
                <a:cxn ang="0">
                  <a:pos x="3029" y="1513"/>
                </a:cxn>
                <a:cxn ang="0">
                  <a:pos x="3108" y="1569"/>
                </a:cxn>
                <a:cxn ang="0">
                  <a:pos x="3197" y="1623"/>
                </a:cxn>
                <a:cxn ang="0">
                  <a:pos x="3297" y="1671"/>
                </a:cxn>
                <a:cxn ang="0">
                  <a:pos x="3407" y="1715"/>
                </a:cxn>
                <a:cxn ang="0">
                  <a:pos x="3646" y="1788"/>
                </a:cxn>
                <a:cxn ang="0">
                  <a:pos x="3903" y="1847"/>
                </a:cxn>
                <a:cxn ang="0">
                  <a:pos x="4170" y="1901"/>
                </a:cxn>
              </a:cxnLst>
              <a:rect l="0" t="0" r="r" b="b"/>
              <a:pathLst>
                <a:path w="4170" h="1901">
                  <a:moveTo>
                    <a:pt x="0" y="1901"/>
                  </a:moveTo>
                  <a:lnTo>
                    <a:pt x="13" y="1895"/>
                  </a:lnTo>
                  <a:lnTo>
                    <a:pt x="29" y="1888"/>
                  </a:lnTo>
                  <a:lnTo>
                    <a:pt x="65" y="1873"/>
                  </a:lnTo>
                  <a:lnTo>
                    <a:pt x="107" y="1857"/>
                  </a:lnTo>
                  <a:lnTo>
                    <a:pt x="154" y="1840"/>
                  </a:lnTo>
                  <a:lnTo>
                    <a:pt x="206" y="1819"/>
                  </a:lnTo>
                  <a:lnTo>
                    <a:pt x="259" y="1797"/>
                  </a:lnTo>
                  <a:lnTo>
                    <a:pt x="317" y="1775"/>
                  </a:lnTo>
                  <a:lnTo>
                    <a:pt x="376" y="1753"/>
                  </a:lnTo>
                  <a:lnTo>
                    <a:pt x="498" y="1701"/>
                  </a:lnTo>
                  <a:lnTo>
                    <a:pt x="558" y="1675"/>
                  </a:lnTo>
                  <a:lnTo>
                    <a:pt x="617" y="1647"/>
                  </a:lnTo>
                  <a:lnTo>
                    <a:pt x="673" y="1619"/>
                  </a:lnTo>
                  <a:lnTo>
                    <a:pt x="726" y="1589"/>
                  </a:lnTo>
                  <a:lnTo>
                    <a:pt x="776" y="1559"/>
                  </a:lnTo>
                  <a:lnTo>
                    <a:pt x="823" y="1530"/>
                  </a:lnTo>
                  <a:lnTo>
                    <a:pt x="906" y="1469"/>
                  </a:lnTo>
                  <a:lnTo>
                    <a:pt x="984" y="1402"/>
                  </a:lnTo>
                  <a:lnTo>
                    <a:pt x="1058" y="1333"/>
                  </a:lnTo>
                  <a:lnTo>
                    <a:pt x="1129" y="1261"/>
                  </a:lnTo>
                  <a:lnTo>
                    <a:pt x="1194" y="1184"/>
                  </a:lnTo>
                  <a:lnTo>
                    <a:pt x="1258" y="1106"/>
                  </a:lnTo>
                  <a:lnTo>
                    <a:pt x="1320" y="1023"/>
                  </a:lnTo>
                  <a:lnTo>
                    <a:pt x="1379" y="938"/>
                  </a:lnTo>
                  <a:lnTo>
                    <a:pt x="1407" y="891"/>
                  </a:lnTo>
                  <a:lnTo>
                    <a:pt x="1434" y="843"/>
                  </a:lnTo>
                  <a:lnTo>
                    <a:pt x="1462" y="789"/>
                  </a:lnTo>
                  <a:lnTo>
                    <a:pt x="1488" y="735"/>
                  </a:lnTo>
                  <a:lnTo>
                    <a:pt x="1538" y="620"/>
                  </a:lnTo>
                  <a:lnTo>
                    <a:pt x="1585" y="503"/>
                  </a:lnTo>
                  <a:lnTo>
                    <a:pt x="1607" y="447"/>
                  </a:lnTo>
                  <a:lnTo>
                    <a:pt x="1629" y="392"/>
                  </a:lnTo>
                  <a:lnTo>
                    <a:pt x="1651" y="338"/>
                  </a:lnTo>
                  <a:lnTo>
                    <a:pt x="1674" y="290"/>
                  </a:lnTo>
                  <a:lnTo>
                    <a:pt x="1696" y="243"/>
                  </a:lnTo>
                  <a:lnTo>
                    <a:pt x="1718" y="202"/>
                  </a:lnTo>
                  <a:lnTo>
                    <a:pt x="1738" y="167"/>
                  </a:lnTo>
                  <a:lnTo>
                    <a:pt x="1761" y="137"/>
                  </a:lnTo>
                  <a:lnTo>
                    <a:pt x="1783" y="111"/>
                  </a:lnTo>
                  <a:lnTo>
                    <a:pt x="1801" y="89"/>
                  </a:lnTo>
                  <a:lnTo>
                    <a:pt x="1822" y="67"/>
                  </a:lnTo>
                  <a:lnTo>
                    <a:pt x="1840" y="48"/>
                  </a:lnTo>
                  <a:lnTo>
                    <a:pt x="1859" y="33"/>
                  </a:lnTo>
                  <a:lnTo>
                    <a:pt x="1876" y="20"/>
                  </a:lnTo>
                  <a:lnTo>
                    <a:pt x="1894" y="9"/>
                  </a:lnTo>
                  <a:lnTo>
                    <a:pt x="1913" y="4"/>
                  </a:lnTo>
                  <a:lnTo>
                    <a:pt x="1929" y="0"/>
                  </a:lnTo>
                  <a:lnTo>
                    <a:pt x="1950" y="0"/>
                  </a:lnTo>
                  <a:lnTo>
                    <a:pt x="1968" y="4"/>
                  </a:lnTo>
                  <a:lnTo>
                    <a:pt x="1989" y="13"/>
                  </a:lnTo>
                  <a:lnTo>
                    <a:pt x="2011" y="26"/>
                  </a:lnTo>
                  <a:lnTo>
                    <a:pt x="2033" y="43"/>
                  </a:lnTo>
                  <a:lnTo>
                    <a:pt x="2059" y="65"/>
                  </a:lnTo>
                  <a:lnTo>
                    <a:pt x="2085" y="91"/>
                  </a:lnTo>
                  <a:lnTo>
                    <a:pt x="2100" y="106"/>
                  </a:lnTo>
                  <a:lnTo>
                    <a:pt x="2113" y="124"/>
                  </a:lnTo>
                  <a:lnTo>
                    <a:pt x="2128" y="145"/>
                  </a:lnTo>
                  <a:lnTo>
                    <a:pt x="2144" y="167"/>
                  </a:lnTo>
                  <a:lnTo>
                    <a:pt x="2159" y="191"/>
                  </a:lnTo>
                  <a:lnTo>
                    <a:pt x="2174" y="215"/>
                  </a:lnTo>
                  <a:lnTo>
                    <a:pt x="2207" y="273"/>
                  </a:lnTo>
                  <a:lnTo>
                    <a:pt x="2241" y="334"/>
                  </a:lnTo>
                  <a:lnTo>
                    <a:pt x="2276" y="399"/>
                  </a:lnTo>
                  <a:lnTo>
                    <a:pt x="2313" y="468"/>
                  </a:lnTo>
                  <a:lnTo>
                    <a:pt x="2348" y="540"/>
                  </a:lnTo>
                  <a:lnTo>
                    <a:pt x="2422" y="685"/>
                  </a:lnTo>
                  <a:lnTo>
                    <a:pt x="2460" y="757"/>
                  </a:lnTo>
                  <a:lnTo>
                    <a:pt x="2497" y="826"/>
                  </a:lnTo>
                  <a:lnTo>
                    <a:pt x="2534" y="893"/>
                  </a:lnTo>
                  <a:lnTo>
                    <a:pt x="2571" y="956"/>
                  </a:lnTo>
                  <a:lnTo>
                    <a:pt x="2606" y="1014"/>
                  </a:lnTo>
                  <a:lnTo>
                    <a:pt x="2641" y="1066"/>
                  </a:lnTo>
                  <a:lnTo>
                    <a:pt x="2675" y="1112"/>
                  </a:lnTo>
                  <a:lnTo>
                    <a:pt x="2708" y="1157"/>
                  </a:lnTo>
                  <a:lnTo>
                    <a:pt x="2739" y="1199"/>
                  </a:lnTo>
                  <a:lnTo>
                    <a:pt x="2771" y="1240"/>
                  </a:lnTo>
                  <a:lnTo>
                    <a:pt x="2832" y="1316"/>
                  </a:lnTo>
                  <a:lnTo>
                    <a:pt x="2893" y="1387"/>
                  </a:lnTo>
                  <a:lnTo>
                    <a:pt x="2958" y="1452"/>
                  </a:lnTo>
                  <a:lnTo>
                    <a:pt x="2993" y="1483"/>
                  </a:lnTo>
                  <a:lnTo>
                    <a:pt x="3029" y="1513"/>
                  </a:lnTo>
                  <a:lnTo>
                    <a:pt x="3067" y="1541"/>
                  </a:lnTo>
                  <a:lnTo>
                    <a:pt x="3108" y="1569"/>
                  </a:lnTo>
                  <a:lnTo>
                    <a:pt x="3151" y="1597"/>
                  </a:lnTo>
                  <a:lnTo>
                    <a:pt x="3197" y="1623"/>
                  </a:lnTo>
                  <a:lnTo>
                    <a:pt x="3247" y="1649"/>
                  </a:lnTo>
                  <a:lnTo>
                    <a:pt x="3297" y="1671"/>
                  </a:lnTo>
                  <a:lnTo>
                    <a:pt x="3351" y="1693"/>
                  </a:lnTo>
                  <a:lnTo>
                    <a:pt x="3407" y="1715"/>
                  </a:lnTo>
                  <a:lnTo>
                    <a:pt x="3523" y="1753"/>
                  </a:lnTo>
                  <a:lnTo>
                    <a:pt x="3646" y="1788"/>
                  </a:lnTo>
                  <a:lnTo>
                    <a:pt x="3772" y="1819"/>
                  </a:lnTo>
                  <a:lnTo>
                    <a:pt x="3903" y="1847"/>
                  </a:lnTo>
                  <a:lnTo>
                    <a:pt x="4035" y="1875"/>
                  </a:lnTo>
                  <a:lnTo>
                    <a:pt x="4170" y="1901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2814638" y="5151180"/>
              <a:ext cx="0" cy="1028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3113088" y="5151180"/>
              <a:ext cx="0" cy="1028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22" name="Line 26"/>
            <p:cNvSpPr>
              <a:spLocks noChangeShapeType="1"/>
            </p:cNvSpPr>
            <p:nvPr/>
          </p:nvSpPr>
          <p:spPr bwMode="auto">
            <a:xfrm>
              <a:off x="3417888" y="5151180"/>
              <a:ext cx="0" cy="1028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23" name="Text Box 27"/>
            <p:cNvSpPr txBox="1">
              <a:spLocks noChangeArrowheads="1"/>
            </p:cNvSpPr>
            <p:nvPr/>
          </p:nvSpPr>
          <p:spPr bwMode="auto">
            <a:xfrm>
              <a:off x="2514600" y="6230680"/>
              <a:ext cx="2057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Y = log(K</a:t>
              </a:r>
              <a:r>
                <a:rPr lang="en-US"/>
                <a:t>)</a:t>
              </a:r>
            </a:p>
          </p:txBody>
        </p:sp>
        <p:sp>
          <p:nvSpPr>
            <p:cNvPr id="29739" name="Text Box 43"/>
            <p:cNvSpPr txBox="1">
              <a:spLocks noChangeArrowheads="1"/>
            </p:cNvSpPr>
            <p:nvPr/>
          </p:nvSpPr>
          <p:spPr bwMode="auto">
            <a:xfrm>
              <a:off x="990600" y="5316280"/>
              <a:ext cx="914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Freq.</a:t>
              </a:r>
              <a:endParaRPr lang="en-US" baseline="-25000">
                <a:latin typeface="Arial" charset="0"/>
              </a:endParaRPr>
            </a:p>
          </p:txBody>
        </p:sp>
        <p:sp>
          <p:nvSpPr>
            <p:cNvPr id="29742" name="Text Box 46"/>
            <p:cNvSpPr txBox="1">
              <a:spLocks noChangeArrowheads="1"/>
            </p:cNvSpPr>
            <p:nvPr/>
          </p:nvSpPr>
          <p:spPr bwMode="auto">
            <a:xfrm>
              <a:off x="5257800" y="5360730"/>
              <a:ext cx="30480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600">
                  <a:latin typeface="Arial" charset="0"/>
                </a:rPr>
                <a:t>Log-Normal</a:t>
              </a:r>
              <a:endParaRPr lang="en-US" sz="3600" baseline="-250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- PDF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9E839A-2C8A-2549-B6AA-603FEDD17D72}"/>
              </a:ext>
            </a:extLst>
          </p:cNvPr>
          <p:cNvGrpSpPr/>
          <p:nvPr/>
        </p:nvGrpSpPr>
        <p:grpSpPr>
          <a:xfrm>
            <a:off x="685800" y="2667000"/>
            <a:ext cx="6036946" cy="2980229"/>
            <a:chOff x="3972757" y="3123746"/>
            <a:chExt cx="3009936" cy="1485900"/>
          </a:xfrm>
        </p:grpSpPr>
        <p:sp>
          <p:nvSpPr>
            <p:cNvPr id="34848" name="Text Box 32"/>
            <p:cNvSpPr txBox="1">
              <a:spLocks noChangeArrowheads="1"/>
            </p:cNvSpPr>
            <p:nvPr/>
          </p:nvSpPr>
          <p:spPr bwMode="auto">
            <a:xfrm>
              <a:off x="4063069" y="4242934"/>
              <a:ext cx="6096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Arial" charset="0"/>
                </a:rPr>
                <a:t>min</a:t>
              </a:r>
              <a:endParaRPr lang="en-US" sz="1800" baseline="-25000" dirty="0">
                <a:latin typeface="Arial" charset="0"/>
              </a:endParaRPr>
            </a:p>
          </p:txBody>
        </p:sp>
        <p:sp>
          <p:nvSpPr>
            <p:cNvPr id="34849" name="Text Box 33"/>
            <p:cNvSpPr txBox="1">
              <a:spLocks noChangeArrowheads="1"/>
            </p:cNvSpPr>
            <p:nvPr/>
          </p:nvSpPr>
          <p:spPr bwMode="auto">
            <a:xfrm>
              <a:off x="6296893" y="4242934"/>
              <a:ext cx="685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Arial" charset="0"/>
                </a:rPr>
                <a:t>max</a:t>
              </a:r>
              <a:endParaRPr lang="en-US" sz="1800" baseline="-25000" dirty="0">
                <a:latin typeface="Arial" charset="0"/>
              </a:endParaRPr>
            </a:p>
          </p:txBody>
        </p:sp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4291669" y="3123746"/>
              <a:ext cx="69850" cy="1123950"/>
              <a:chOff x="2060" y="2300"/>
              <a:chExt cx="60" cy="1184"/>
            </a:xfrm>
          </p:grpSpPr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2090" y="2359"/>
                <a:ext cx="1" cy="11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2060" y="2300"/>
                <a:ext cx="60" cy="61"/>
              </a:xfrm>
              <a:custGeom>
                <a:avLst/>
                <a:gdLst/>
                <a:ahLst/>
                <a:cxnLst>
                  <a:cxn ang="0">
                    <a:pos x="120" y="123"/>
                  </a:cxn>
                  <a:cxn ang="0">
                    <a:pos x="59" y="0"/>
                  </a:cxn>
                  <a:cxn ang="0">
                    <a:pos x="0" y="123"/>
                  </a:cxn>
                  <a:cxn ang="0">
                    <a:pos x="120" y="123"/>
                  </a:cxn>
                </a:cxnLst>
                <a:rect l="0" t="0" r="r" b="b"/>
                <a:pathLst>
                  <a:path w="120" h="123">
                    <a:moveTo>
                      <a:pt x="120" y="123"/>
                    </a:moveTo>
                    <a:lnTo>
                      <a:pt x="59" y="0"/>
                    </a:lnTo>
                    <a:lnTo>
                      <a:pt x="0" y="123"/>
                    </a:lnTo>
                    <a:lnTo>
                      <a:pt x="120" y="123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" name="Group 32"/>
            <p:cNvGrpSpPr>
              <a:grpSpLocks/>
            </p:cNvGrpSpPr>
            <p:nvPr/>
          </p:nvGrpSpPr>
          <p:grpSpPr bwMode="auto">
            <a:xfrm>
              <a:off x="4326594" y="4219121"/>
              <a:ext cx="2593975" cy="57150"/>
              <a:chOff x="2090" y="3454"/>
              <a:chExt cx="2224" cy="60"/>
            </a:xfrm>
          </p:grpSpPr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2090" y="3484"/>
                <a:ext cx="216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254" y="3454"/>
                <a:ext cx="60" cy="60"/>
              </a:xfrm>
              <a:custGeom>
                <a:avLst/>
                <a:gdLst/>
                <a:ahLst/>
                <a:cxnLst>
                  <a:cxn ang="0">
                    <a:pos x="0" y="120"/>
                  </a:cxn>
                  <a:cxn ang="0">
                    <a:pos x="120" y="61"/>
                  </a:cxn>
                  <a:cxn ang="0">
                    <a:pos x="0" y="0"/>
                  </a:cxn>
                  <a:cxn ang="0">
                    <a:pos x="0" y="120"/>
                  </a:cxn>
                </a:cxnLst>
                <a:rect l="0" t="0" r="r" b="b"/>
                <a:pathLst>
                  <a:path w="120" h="120">
                    <a:moveTo>
                      <a:pt x="0" y="120"/>
                    </a:moveTo>
                    <a:lnTo>
                      <a:pt x="120" y="61"/>
                    </a:lnTo>
                    <a:lnTo>
                      <a:pt x="0" y="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chemeClr val="tx1"/>
              </a:soli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4326594" y="3345996"/>
              <a:ext cx="2432050" cy="901700"/>
            </a:xfrm>
            <a:custGeom>
              <a:avLst/>
              <a:gdLst/>
              <a:ahLst/>
              <a:cxnLst>
                <a:cxn ang="0">
                  <a:pos x="13" y="1895"/>
                </a:cxn>
                <a:cxn ang="0">
                  <a:pos x="65" y="1873"/>
                </a:cxn>
                <a:cxn ang="0">
                  <a:pos x="154" y="1840"/>
                </a:cxn>
                <a:cxn ang="0">
                  <a:pos x="259" y="1797"/>
                </a:cxn>
                <a:cxn ang="0">
                  <a:pos x="376" y="1753"/>
                </a:cxn>
                <a:cxn ang="0">
                  <a:pos x="558" y="1675"/>
                </a:cxn>
                <a:cxn ang="0">
                  <a:pos x="673" y="1619"/>
                </a:cxn>
                <a:cxn ang="0">
                  <a:pos x="776" y="1559"/>
                </a:cxn>
                <a:cxn ang="0">
                  <a:pos x="906" y="1469"/>
                </a:cxn>
                <a:cxn ang="0">
                  <a:pos x="1058" y="1333"/>
                </a:cxn>
                <a:cxn ang="0">
                  <a:pos x="1194" y="1184"/>
                </a:cxn>
                <a:cxn ang="0">
                  <a:pos x="1320" y="1023"/>
                </a:cxn>
                <a:cxn ang="0">
                  <a:pos x="1407" y="891"/>
                </a:cxn>
                <a:cxn ang="0">
                  <a:pos x="1462" y="789"/>
                </a:cxn>
                <a:cxn ang="0">
                  <a:pos x="1538" y="620"/>
                </a:cxn>
                <a:cxn ang="0">
                  <a:pos x="1607" y="447"/>
                </a:cxn>
                <a:cxn ang="0">
                  <a:pos x="1651" y="338"/>
                </a:cxn>
                <a:cxn ang="0">
                  <a:pos x="1696" y="243"/>
                </a:cxn>
                <a:cxn ang="0">
                  <a:pos x="1738" y="167"/>
                </a:cxn>
                <a:cxn ang="0">
                  <a:pos x="1783" y="111"/>
                </a:cxn>
                <a:cxn ang="0">
                  <a:pos x="1822" y="67"/>
                </a:cxn>
                <a:cxn ang="0">
                  <a:pos x="1859" y="33"/>
                </a:cxn>
                <a:cxn ang="0">
                  <a:pos x="1894" y="9"/>
                </a:cxn>
                <a:cxn ang="0">
                  <a:pos x="1929" y="0"/>
                </a:cxn>
                <a:cxn ang="0">
                  <a:pos x="1968" y="4"/>
                </a:cxn>
                <a:cxn ang="0">
                  <a:pos x="2011" y="26"/>
                </a:cxn>
                <a:cxn ang="0">
                  <a:pos x="2059" y="65"/>
                </a:cxn>
                <a:cxn ang="0">
                  <a:pos x="2100" y="106"/>
                </a:cxn>
                <a:cxn ang="0">
                  <a:pos x="2128" y="145"/>
                </a:cxn>
                <a:cxn ang="0">
                  <a:pos x="2159" y="191"/>
                </a:cxn>
                <a:cxn ang="0">
                  <a:pos x="2207" y="273"/>
                </a:cxn>
                <a:cxn ang="0">
                  <a:pos x="2276" y="399"/>
                </a:cxn>
                <a:cxn ang="0">
                  <a:pos x="2348" y="540"/>
                </a:cxn>
                <a:cxn ang="0">
                  <a:pos x="2460" y="757"/>
                </a:cxn>
                <a:cxn ang="0">
                  <a:pos x="2534" y="893"/>
                </a:cxn>
                <a:cxn ang="0">
                  <a:pos x="2606" y="1014"/>
                </a:cxn>
                <a:cxn ang="0">
                  <a:pos x="2675" y="1112"/>
                </a:cxn>
                <a:cxn ang="0">
                  <a:pos x="2739" y="1199"/>
                </a:cxn>
                <a:cxn ang="0">
                  <a:pos x="2832" y="1316"/>
                </a:cxn>
                <a:cxn ang="0">
                  <a:pos x="2958" y="1452"/>
                </a:cxn>
                <a:cxn ang="0">
                  <a:pos x="3029" y="1513"/>
                </a:cxn>
                <a:cxn ang="0">
                  <a:pos x="3108" y="1569"/>
                </a:cxn>
                <a:cxn ang="0">
                  <a:pos x="3197" y="1623"/>
                </a:cxn>
                <a:cxn ang="0">
                  <a:pos x="3297" y="1671"/>
                </a:cxn>
                <a:cxn ang="0">
                  <a:pos x="3407" y="1715"/>
                </a:cxn>
                <a:cxn ang="0">
                  <a:pos x="3646" y="1788"/>
                </a:cxn>
                <a:cxn ang="0">
                  <a:pos x="3903" y="1847"/>
                </a:cxn>
                <a:cxn ang="0">
                  <a:pos x="4170" y="1901"/>
                </a:cxn>
              </a:cxnLst>
              <a:rect l="0" t="0" r="r" b="b"/>
              <a:pathLst>
                <a:path w="4170" h="1901">
                  <a:moveTo>
                    <a:pt x="0" y="1901"/>
                  </a:moveTo>
                  <a:lnTo>
                    <a:pt x="13" y="1895"/>
                  </a:lnTo>
                  <a:lnTo>
                    <a:pt x="29" y="1888"/>
                  </a:lnTo>
                  <a:lnTo>
                    <a:pt x="65" y="1873"/>
                  </a:lnTo>
                  <a:lnTo>
                    <a:pt x="107" y="1857"/>
                  </a:lnTo>
                  <a:lnTo>
                    <a:pt x="154" y="1840"/>
                  </a:lnTo>
                  <a:lnTo>
                    <a:pt x="206" y="1819"/>
                  </a:lnTo>
                  <a:lnTo>
                    <a:pt x="259" y="1797"/>
                  </a:lnTo>
                  <a:lnTo>
                    <a:pt x="317" y="1775"/>
                  </a:lnTo>
                  <a:lnTo>
                    <a:pt x="376" y="1753"/>
                  </a:lnTo>
                  <a:lnTo>
                    <a:pt x="498" y="1701"/>
                  </a:lnTo>
                  <a:lnTo>
                    <a:pt x="558" y="1675"/>
                  </a:lnTo>
                  <a:lnTo>
                    <a:pt x="617" y="1647"/>
                  </a:lnTo>
                  <a:lnTo>
                    <a:pt x="673" y="1619"/>
                  </a:lnTo>
                  <a:lnTo>
                    <a:pt x="726" y="1589"/>
                  </a:lnTo>
                  <a:lnTo>
                    <a:pt x="776" y="1559"/>
                  </a:lnTo>
                  <a:lnTo>
                    <a:pt x="823" y="1530"/>
                  </a:lnTo>
                  <a:lnTo>
                    <a:pt x="906" y="1469"/>
                  </a:lnTo>
                  <a:lnTo>
                    <a:pt x="984" y="1402"/>
                  </a:lnTo>
                  <a:lnTo>
                    <a:pt x="1058" y="1333"/>
                  </a:lnTo>
                  <a:lnTo>
                    <a:pt x="1129" y="1261"/>
                  </a:lnTo>
                  <a:lnTo>
                    <a:pt x="1194" y="1184"/>
                  </a:lnTo>
                  <a:lnTo>
                    <a:pt x="1258" y="1106"/>
                  </a:lnTo>
                  <a:lnTo>
                    <a:pt x="1320" y="1023"/>
                  </a:lnTo>
                  <a:lnTo>
                    <a:pt x="1379" y="938"/>
                  </a:lnTo>
                  <a:lnTo>
                    <a:pt x="1407" y="891"/>
                  </a:lnTo>
                  <a:lnTo>
                    <a:pt x="1434" y="843"/>
                  </a:lnTo>
                  <a:lnTo>
                    <a:pt x="1462" y="789"/>
                  </a:lnTo>
                  <a:lnTo>
                    <a:pt x="1488" y="735"/>
                  </a:lnTo>
                  <a:lnTo>
                    <a:pt x="1538" y="620"/>
                  </a:lnTo>
                  <a:lnTo>
                    <a:pt x="1585" y="503"/>
                  </a:lnTo>
                  <a:lnTo>
                    <a:pt x="1607" y="447"/>
                  </a:lnTo>
                  <a:lnTo>
                    <a:pt x="1629" y="392"/>
                  </a:lnTo>
                  <a:lnTo>
                    <a:pt x="1651" y="338"/>
                  </a:lnTo>
                  <a:lnTo>
                    <a:pt x="1674" y="290"/>
                  </a:lnTo>
                  <a:lnTo>
                    <a:pt x="1696" y="243"/>
                  </a:lnTo>
                  <a:lnTo>
                    <a:pt x="1718" y="202"/>
                  </a:lnTo>
                  <a:lnTo>
                    <a:pt x="1738" y="167"/>
                  </a:lnTo>
                  <a:lnTo>
                    <a:pt x="1761" y="137"/>
                  </a:lnTo>
                  <a:lnTo>
                    <a:pt x="1783" y="111"/>
                  </a:lnTo>
                  <a:lnTo>
                    <a:pt x="1801" y="89"/>
                  </a:lnTo>
                  <a:lnTo>
                    <a:pt x="1822" y="67"/>
                  </a:lnTo>
                  <a:lnTo>
                    <a:pt x="1840" y="48"/>
                  </a:lnTo>
                  <a:lnTo>
                    <a:pt x="1859" y="33"/>
                  </a:lnTo>
                  <a:lnTo>
                    <a:pt x="1876" y="20"/>
                  </a:lnTo>
                  <a:lnTo>
                    <a:pt x="1894" y="9"/>
                  </a:lnTo>
                  <a:lnTo>
                    <a:pt x="1913" y="4"/>
                  </a:lnTo>
                  <a:lnTo>
                    <a:pt x="1929" y="0"/>
                  </a:lnTo>
                  <a:lnTo>
                    <a:pt x="1950" y="0"/>
                  </a:lnTo>
                  <a:lnTo>
                    <a:pt x="1968" y="4"/>
                  </a:lnTo>
                  <a:lnTo>
                    <a:pt x="1989" y="13"/>
                  </a:lnTo>
                  <a:lnTo>
                    <a:pt x="2011" y="26"/>
                  </a:lnTo>
                  <a:lnTo>
                    <a:pt x="2033" y="43"/>
                  </a:lnTo>
                  <a:lnTo>
                    <a:pt x="2059" y="65"/>
                  </a:lnTo>
                  <a:lnTo>
                    <a:pt x="2085" y="91"/>
                  </a:lnTo>
                  <a:lnTo>
                    <a:pt x="2100" y="106"/>
                  </a:lnTo>
                  <a:lnTo>
                    <a:pt x="2113" y="124"/>
                  </a:lnTo>
                  <a:lnTo>
                    <a:pt x="2128" y="145"/>
                  </a:lnTo>
                  <a:lnTo>
                    <a:pt x="2144" y="167"/>
                  </a:lnTo>
                  <a:lnTo>
                    <a:pt x="2159" y="191"/>
                  </a:lnTo>
                  <a:lnTo>
                    <a:pt x="2174" y="215"/>
                  </a:lnTo>
                  <a:lnTo>
                    <a:pt x="2207" y="273"/>
                  </a:lnTo>
                  <a:lnTo>
                    <a:pt x="2241" y="334"/>
                  </a:lnTo>
                  <a:lnTo>
                    <a:pt x="2276" y="399"/>
                  </a:lnTo>
                  <a:lnTo>
                    <a:pt x="2313" y="468"/>
                  </a:lnTo>
                  <a:lnTo>
                    <a:pt x="2348" y="540"/>
                  </a:lnTo>
                  <a:lnTo>
                    <a:pt x="2422" y="685"/>
                  </a:lnTo>
                  <a:lnTo>
                    <a:pt x="2460" y="757"/>
                  </a:lnTo>
                  <a:lnTo>
                    <a:pt x="2497" y="826"/>
                  </a:lnTo>
                  <a:lnTo>
                    <a:pt x="2534" y="893"/>
                  </a:lnTo>
                  <a:lnTo>
                    <a:pt x="2571" y="956"/>
                  </a:lnTo>
                  <a:lnTo>
                    <a:pt x="2606" y="1014"/>
                  </a:lnTo>
                  <a:lnTo>
                    <a:pt x="2641" y="1066"/>
                  </a:lnTo>
                  <a:lnTo>
                    <a:pt x="2675" y="1112"/>
                  </a:lnTo>
                  <a:lnTo>
                    <a:pt x="2708" y="1157"/>
                  </a:lnTo>
                  <a:lnTo>
                    <a:pt x="2739" y="1199"/>
                  </a:lnTo>
                  <a:lnTo>
                    <a:pt x="2771" y="1240"/>
                  </a:lnTo>
                  <a:lnTo>
                    <a:pt x="2832" y="1316"/>
                  </a:lnTo>
                  <a:lnTo>
                    <a:pt x="2893" y="1387"/>
                  </a:lnTo>
                  <a:lnTo>
                    <a:pt x="2958" y="1452"/>
                  </a:lnTo>
                  <a:lnTo>
                    <a:pt x="2993" y="1483"/>
                  </a:lnTo>
                  <a:lnTo>
                    <a:pt x="3029" y="1513"/>
                  </a:lnTo>
                  <a:lnTo>
                    <a:pt x="3067" y="1541"/>
                  </a:lnTo>
                  <a:lnTo>
                    <a:pt x="3108" y="1569"/>
                  </a:lnTo>
                  <a:lnTo>
                    <a:pt x="3151" y="1597"/>
                  </a:lnTo>
                  <a:lnTo>
                    <a:pt x="3197" y="1623"/>
                  </a:lnTo>
                  <a:lnTo>
                    <a:pt x="3247" y="1649"/>
                  </a:lnTo>
                  <a:lnTo>
                    <a:pt x="3297" y="1671"/>
                  </a:lnTo>
                  <a:lnTo>
                    <a:pt x="3351" y="1693"/>
                  </a:lnTo>
                  <a:lnTo>
                    <a:pt x="3407" y="1715"/>
                  </a:lnTo>
                  <a:lnTo>
                    <a:pt x="3523" y="1753"/>
                  </a:lnTo>
                  <a:lnTo>
                    <a:pt x="3646" y="1788"/>
                  </a:lnTo>
                  <a:lnTo>
                    <a:pt x="3772" y="1819"/>
                  </a:lnTo>
                  <a:lnTo>
                    <a:pt x="3903" y="1847"/>
                  </a:lnTo>
                  <a:lnTo>
                    <a:pt x="4035" y="1875"/>
                  </a:lnTo>
                  <a:lnTo>
                    <a:pt x="4170" y="1901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905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5163207" y="3187246"/>
              <a:ext cx="0" cy="1028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5461657" y="3187246"/>
              <a:ext cx="0" cy="1028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5766457" y="3187246"/>
              <a:ext cx="0" cy="1028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3972757" y="3366043"/>
              <a:ext cx="318912" cy="239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Arial" charset="0"/>
                </a:rPr>
                <a:t>K</a:t>
              </a:r>
              <a:r>
                <a:rPr lang="en-US" baseline="-25000" dirty="0">
                  <a:latin typeface="Arial" charset="0"/>
                </a:rPr>
                <a:t>2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4934" y="5546517"/>
            <a:ext cx="5066983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Min/max can be specified to prevent extreme outliers that would cause numerical instabilities.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B3F8D18-169A-B7EE-AF7E-FAE17C4ED0F2}"/>
              </a:ext>
            </a:extLst>
          </p:cNvPr>
          <p:cNvSpPr/>
          <p:nvPr/>
        </p:nvSpPr>
        <p:spPr>
          <a:xfrm>
            <a:off x="3484312" y="2155629"/>
            <a:ext cx="366980" cy="51137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61A7D-94D8-589B-87DE-F29FDE35CCB6}"/>
              </a:ext>
            </a:extLst>
          </p:cNvPr>
          <p:cNvSpPr txBox="1"/>
          <p:nvPr/>
        </p:nvSpPr>
        <p:spPr>
          <a:xfrm>
            <a:off x="2571146" y="1808992"/>
            <a:ext cx="109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Mean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848FF9D-3A29-56D0-E8D2-1E8A6A4D33BE}"/>
              </a:ext>
            </a:extLst>
          </p:cNvPr>
          <p:cNvSpPr/>
          <p:nvPr/>
        </p:nvSpPr>
        <p:spPr>
          <a:xfrm>
            <a:off x="3672047" y="2861124"/>
            <a:ext cx="598593" cy="238537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C65C7-B55B-A7F2-597C-EC361F4E25B9}"/>
              </a:ext>
            </a:extLst>
          </p:cNvPr>
          <p:cNvSpPr txBox="1"/>
          <p:nvPr/>
        </p:nvSpPr>
        <p:spPr>
          <a:xfrm>
            <a:off x="4227737" y="2645007"/>
            <a:ext cx="202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Std. Deviation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DF8E8-174B-AAEB-D8F6-5EB851D78B70}"/>
              </a:ext>
            </a:extLst>
          </p:cNvPr>
          <p:cNvSpPr txBox="1"/>
          <p:nvPr/>
        </p:nvSpPr>
        <p:spPr>
          <a:xfrm>
            <a:off x="6735145" y="2233534"/>
            <a:ext cx="2026748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Probability distribution function is defined by mean and standard deviation.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Randomization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37605" y="1828800"/>
            <a:ext cx="4334395" cy="4625609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User defines the following for each parameter:</a:t>
            </a:r>
          </a:p>
          <a:p>
            <a:pPr lvl="1"/>
            <a:r>
              <a:rPr lang="en-US" sz="2400" dirty="0"/>
              <a:t>Distribution type (uniform/linear, normal, log-normal)</a:t>
            </a:r>
          </a:p>
          <a:p>
            <a:pPr lvl="1"/>
            <a:r>
              <a:rPr lang="en-US" sz="2400" dirty="0"/>
              <a:t>Mean</a:t>
            </a:r>
          </a:p>
          <a:p>
            <a:pPr lvl="1"/>
            <a:r>
              <a:rPr lang="en-US" sz="2400" dirty="0"/>
              <a:t>Standard deviation</a:t>
            </a:r>
          </a:p>
          <a:p>
            <a:pPr lvl="1"/>
            <a:r>
              <a:rPr lang="en-US" sz="2400" dirty="0"/>
              <a:t>min value</a:t>
            </a:r>
          </a:p>
          <a:p>
            <a:pPr lvl="1"/>
            <a:r>
              <a:rPr lang="en-US" sz="2400" dirty="0"/>
              <a:t>max value</a:t>
            </a:r>
          </a:p>
          <a:p>
            <a:r>
              <a:rPr lang="en-US" sz="2800" dirty="0"/>
              <a:t>User also selects number of model runs (instances)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5B0F3-A949-B611-0F1C-82EB1076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80" y="1905000"/>
            <a:ext cx="3896815" cy="4625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Sampling, cont.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69479" y="1828800"/>
            <a:ext cx="4800600" cy="4625609"/>
          </a:xfrm>
        </p:spPr>
        <p:txBody>
          <a:bodyPr>
            <a:normAutofit fontScale="92500"/>
          </a:bodyPr>
          <a:lstStyle/>
          <a:p>
            <a:r>
              <a:rPr lang="en-US" dirty="0"/>
              <a:t>For each model instance:</a:t>
            </a:r>
          </a:p>
          <a:p>
            <a:pPr lvl="1"/>
            <a:r>
              <a:rPr lang="en-US" dirty="0"/>
              <a:t>a random value is generated for each parameter</a:t>
            </a:r>
          </a:p>
          <a:p>
            <a:pPr lvl="1"/>
            <a:r>
              <a:rPr lang="en-US" dirty="0"/>
              <a:t>Each value honors user defined distribution</a:t>
            </a:r>
          </a:p>
          <a:p>
            <a:pPr lvl="1"/>
            <a:r>
              <a:rPr lang="en-US" dirty="0"/>
              <a:t>random values are generated independently</a:t>
            </a:r>
          </a:p>
          <a:p>
            <a:r>
              <a:rPr lang="en-US" dirty="0"/>
              <a:t>Model run is saved and executed for each model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4DF4E-5914-C1A3-9DD5-5606E52D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86000"/>
            <a:ext cx="3695700" cy="3848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773</TotalTime>
  <Words>513</Words>
  <Application>Microsoft Office PowerPoint</Application>
  <PresentationFormat>On-screen Show (4:3)</PresentationFormat>
  <Paragraphs>195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Garamond</vt:lpstr>
      <vt:lpstr>Symbol</vt:lpstr>
      <vt:lpstr>Times New Roman</vt:lpstr>
      <vt:lpstr>Wingdings</vt:lpstr>
      <vt:lpstr>Wingdings 2</vt:lpstr>
      <vt:lpstr>Wingdings 3</vt:lpstr>
      <vt:lpstr>Module</vt:lpstr>
      <vt:lpstr>Equation</vt:lpstr>
      <vt:lpstr>Stochastic Simulations Basic Theory</vt:lpstr>
      <vt:lpstr>Stochastic Modeling</vt:lpstr>
      <vt:lpstr>Why Stochastic Modeling?</vt:lpstr>
      <vt:lpstr>Stochastic Methods</vt:lpstr>
      <vt:lpstr>Parameter Randomization</vt:lpstr>
      <vt:lpstr>Distribution Options</vt:lpstr>
      <vt:lpstr>Normal Distribution - PDF</vt:lpstr>
      <vt:lpstr>Parameter Randomization</vt:lpstr>
      <vt:lpstr>Random Sampling, cont.</vt:lpstr>
      <vt:lpstr>Latin Hypercube</vt:lpstr>
      <vt:lpstr>Segments (quantiles)</vt:lpstr>
      <vt:lpstr>Combining Segments</vt:lpstr>
      <vt:lpstr>Total Number of Instances</vt:lpstr>
      <vt:lpstr>Example</vt:lpstr>
      <vt:lpstr>Gaussian Fields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Simulations</dc:title>
  <dc:creator>Norm Jones</dc:creator>
  <cp:lastModifiedBy>Norm Jones</cp:lastModifiedBy>
  <cp:revision>63</cp:revision>
  <cp:lastPrinted>2022-11-10T00:42:28Z</cp:lastPrinted>
  <dcterms:created xsi:type="dcterms:W3CDTF">2002-07-05T23:29:17Z</dcterms:created>
  <dcterms:modified xsi:type="dcterms:W3CDTF">2022-11-10T01:14:12Z</dcterms:modified>
</cp:coreProperties>
</file>