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5"/>
  </p:notesMasterIdLst>
  <p:handoutMasterIdLst>
    <p:handoutMasterId r:id="rId16"/>
  </p:handoutMasterIdLst>
  <p:sldIdLst>
    <p:sldId id="309" r:id="rId2"/>
    <p:sldId id="304" r:id="rId3"/>
    <p:sldId id="305" r:id="rId4"/>
    <p:sldId id="306" r:id="rId5"/>
    <p:sldId id="307" r:id="rId6"/>
    <p:sldId id="308" r:id="rId7"/>
    <p:sldId id="285" r:id="rId8"/>
    <p:sldId id="264" r:id="rId9"/>
    <p:sldId id="265" r:id="rId10"/>
    <p:sldId id="267" r:id="rId11"/>
    <p:sldId id="293" r:id="rId12"/>
    <p:sldId id="286" r:id="rId13"/>
    <p:sldId id="302" r:id="rId1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 autoAdjust="0"/>
    <p:restoredTop sz="94694" autoAdjust="0"/>
  </p:normalViewPr>
  <p:slideViewPr>
    <p:cSldViewPr>
      <p:cViewPr varScale="1">
        <p:scale>
          <a:sx n="122" d="100"/>
          <a:sy n="122" d="100"/>
        </p:scale>
        <p:origin x="1542" y="102"/>
      </p:cViewPr>
      <p:guideLst>
        <p:guide orient="horz" pos="2160"/>
        <p:guide pos="1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fld id="{82CFE5E2-6FC6-438A-B803-21A656C309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1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defTabSz="931887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30659"/>
            <a:ext cx="3038145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r" defTabSz="931887" eaLnBrk="1" hangingPunct="1">
              <a:defRPr sz="1300">
                <a:latin typeface="Arial" charset="0"/>
              </a:defRPr>
            </a:lvl1pPr>
          </a:lstStyle>
          <a:p>
            <a:fld id="{864F7D68-B0C2-446F-A587-042A40EDCB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33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4CFF5-EFBE-427D-894D-EF1B8FCBF39C}" type="slidenum">
              <a:rPr lang="en-US"/>
              <a:pPr/>
              <a:t>7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40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56715B-6A5C-4E3C-B382-4B2EC6C5A302}" type="slidenum">
              <a:rPr lang="en-US"/>
              <a:pPr/>
              <a:t>8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4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0DDF9E-1EA4-49C1-981E-4D11A84F99F9}" type="slidenum">
              <a:rPr lang="en-US"/>
              <a:pPr/>
              <a:t>9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8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D6D671-63A4-416B-B487-E4E94E010D80}" type="slidenum">
              <a:rPr lang="en-US"/>
              <a:pPr/>
              <a:t>10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8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3C4A46-16A6-41B9-B1BA-325AAB2C500D}" type="slidenum">
              <a:rPr lang="en-US"/>
              <a:pPr/>
              <a:t>11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00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419A2-F791-4FB9-A7DE-3C252AF8A8AD}" type="slidenum">
              <a:rPr lang="en-US"/>
              <a:pPr/>
              <a:t>12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9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46C08-FE39-4356-B161-99EDF780B3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8FD1-6292-44A3-B6D8-7B53B0A7B9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23E86-E53A-46D3-83B5-C4094F219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00400" y="64770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659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fld id="{27179A6B-4BC7-4EC3-A48B-3ACAFCB44B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200400" y="6477000"/>
            <a:ext cx="2844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659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fld id="{EEDD932E-32AF-4233-BDB7-3B936F471A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E828-8E7A-48E9-88A7-E8F7D4A5FE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71CDC-B2DF-47C0-8B98-987D88EE6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F3A-ABA7-4033-8D1E-D8653C83E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E5931-4642-46F0-90B1-EDA4EDED1C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1B5E-B3A6-433C-8BC1-61E63F3251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9EC3A-A15E-4855-97C1-E71B76554C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A1937-DFDB-4B9C-93F3-C902A8957D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850E0B92-8A5D-4847-9DA9-906FF89C57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123A94-F727-4640-B7FC-2D28CECA04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  <p:sldLayoutId id="2147483679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Stochastic Simulations</a:t>
            </a:r>
            <a:br>
              <a:rPr lang="en-US" sz="48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4000" dirty="0">
                <a:solidFill>
                  <a:schemeClr val="accent2"/>
                </a:solidFill>
              </a:rPr>
              <a:t>GMS Tools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  <p:extLst>
      <p:ext uri="{BB962C8B-B14F-4D97-AF65-F5344CB8AC3E}">
        <p14:creationId xmlns:p14="http://schemas.microsoft.com/office/powerpoint/2010/main" val="293834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Probabilistic Capture Zone Analysis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357" y="1752600"/>
            <a:ext cx="4295775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Capture Zone</a:t>
            </a:r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09" y="2590800"/>
            <a:ext cx="764272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1828800"/>
            <a:ext cx="286488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Probability of capture</a:t>
            </a:r>
          </a:p>
        </p:txBody>
      </p:sp>
      <p:sp>
        <p:nvSpPr>
          <p:cNvPr id="3" name="Down Arrow 2"/>
          <p:cNvSpPr/>
          <p:nvPr/>
        </p:nvSpPr>
        <p:spPr>
          <a:xfrm rot="3268480">
            <a:off x="1114475" y="2134120"/>
            <a:ext cx="685800" cy="12192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For each instance, particles are tracked forward in time</a:t>
            </a:r>
          </a:p>
          <a:p>
            <a:pPr>
              <a:lnSpc>
                <a:spcPct val="90000"/>
              </a:lnSpc>
            </a:pPr>
            <a:r>
              <a:rPr lang="en-US" dirty="0"/>
              <a:t>Number of particles from each cell captured by the well is counted</a:t>
            </a:r>
          </a:p>
          <a:p>
            <a:pPr>
              <a:lnSpc>
                <a:spcPct val="90000"/>
              </a:lnSpc>
            </a:pPr>
            <a:r>
              <a:rPr lang="en-US" dirty="0"/>
              <a:t>Probability = number particles captured/total number of particles</a:t>
            </a:r>
          </a:p>
          <a:p>
            <a:pPr>
              <a:lnSpc>
                <a:spcPct val="90000"/>
              </a:lnSpc>
            </a:pPr>
            <a:r>
              <a:rPr lang="en-US" dirty="0"/>
              <a:t>Results saved as data sets (one per well)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modeling can be applied to any problem outcome.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Travel time from spill to receptor</a:t>
            </a:r>
          </a:p>
          <a:p>
            <a:pPr lvl="1"/>
            <a:r>
              <a:rPr lang="en-US" dirty="0"/>
              <a:t>Springs going dry</a:t>
            </a:r>
          </a:p>
          <a:p>
            <a:pPr lvl="1"/>
            <a:r>
              <a:rPr lang="en-US" dirty="0"/>
              <a:t>Drawdown greater than some threshold amount</a:t>
            </a:r>
          </a:p>
          <a:p>
            <a:pPr lvl="1"/>
            <a:r>
              <a:rPr lang="en-US" dirty="0"/>
              <a:t>Sustainable conditions in an aquifer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28600" y="1753024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9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4E24-A4F8-2AD8-06F3-E40BE2EA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Stochastic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32EF-DBD1-3C2E-EE41-366B8F69A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3222" indent="-514350">
              <a:buFont typeface="+mj-lt"/>
              <a:buAutoNum type="arabicPeriod"/>
            </a:pPr>
            <a:r>
              <a:rPr lang="en-US" dirty="0"/>
              <a:t>Select stochastic run option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Parameterize your model inputs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Select parameter values 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Select randomization options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Save and Run MODFLOW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Read solution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/>
              <a:t>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9142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FB567-C8D7-66C4-E26D-912C115B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Select stochastic run option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E01CF-6785-E324-195B-98C7B8219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1752600"/>
            <a:ext cx="3952875" cy="48291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ABC621B-5442-AE24-B93A-8C4CD4139194}"/>
              </a:ext>
            </a:extLst>
          </p:cNvPr>
          <p:cNvSpPr/>
          <p:nvPr/>
        </p:nvSpPr>
        <p:spPr>
          <a:xfrm>
            <a:off x="1981200" y="4495800"/>
            <a:ext cx="685800" cy="3048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2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BE85-D136-7965-E390-5DD4ADC6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Parameterize your model inputs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B17BEEE-63F5-AD43-9472-D69AEACB2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747" y="1905000"/>
            <a:ext cx="3124200" cy="436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D887A94-60DD-45D6-AAC9-6C8BC09BD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6147" y="1828800"/>
            <a:ext cx="3183453" cy="446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DC0DA-90E0-876A-B5B0-CB585A98674D}"/>
              </a:ext>
            </a:extLst>
          </p:cNvPr>
          <p:cNvSpPr txBox="1"/>
          <p:nvPr/>
        </p:nvSpPr>
        <p:spPr>
          <a:xfrm>
            <a:off x="474147" y="5334000"/>
            <a:ext cx="14478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Recharge Zones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36E06-1CBC-F300-FFE6-29CCABD34CE4}"/>
              </a:ext>
            </a:extLst>
          </p:cNvPr>
          <p:cNvSpPr txBox="1"/>
          <p:nvPr/>
        </p:nvSpPr>
        <p:spPr>
          <a:xfrm>
            <a:off x="4817547" y="5410200"/>
            <a:ext cx="11430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</a:t>
            </a:r>
          </a:p>
          <a:p>
            <a:pPr algn="ctr"/>
            <a:r>
              <a:rPr lang="en-US" dirty="0"/>
              <a:t>Zones</a:t>
            </a:r>
          </a:p>
        </p:txBody>
      </p:sp>
    </p:spTree>
    <p:extLst>
      <p:ext uri="{BB962C8B-B14F-4D97-AF65-F5344CB8AC3E}">
        <p14:creationId xmlns:p14="http://schemas.microsoft.com/office/powerpoint/2010/main" val="340325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9BFF-14C2-3304-3E82-1A315554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Select parameter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6841F-4083-C01B-F186-9EE7E833B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672241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8C958-BE90-FBFD-704D-BC93F796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Select randomization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1B49C-B186-45B0-E877-6CC8E3685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752600"/>
            <a:ext cx="7086600" cy="48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9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r>
              <a:rPr lang="en-US" dirty="0"/>
              <a:t>5. Save and Run MODFLOW</a:t>
            </a:r>
          </a:p>
        </p:txBody>
      </p:sp>
      <p:graphicFrame>
        <p:nvGraphicFramePr>
          <p:cNvPr id="5427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57200" y="3016390"/>
          <a:ext cx="4038600" cy="2138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72400" imgH="4114800" progId="MSGraph.Chart.8">
                  <p:embed followColorScheme="full"/>
                </p:oleObj>
              </mc:Choice>
              <mc:Fallback>
                <p:oleObj name="Chart" r:id="rId3" imgW="7772400" imgH="4114800" progId="MSGraph.Chart.8">
                  <p:embed followColorScheme="full"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16390"/>
                        <a:ext cx="4038600" cy="21380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77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2209800" y="1676400"/>
            <a:ext cx="4267200" cy="4806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Read the solution</a:t>
            </a:r>
          </a:p>
        </p:txBody>
      </p:sp>
      <p:pic>
        <p:nvPicPr>
          <p:cNvPr id="17419" name="Picture 1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4439" y="1800007"/>
            <a:ext cx="4195122" cy="4575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sz="4000" dirty="0"/>
              <a:t>7. Analyze results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05000"/>
            <a:ext cx="42672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Solutions organized in Project Explorer Window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Select a solution folder to display solution results for that instance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Right click on individual solution folder for summary of residuals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Right click on top level folder to run capture zone analysis (optional)</a:t>
            </a:r>
          </a:p>
        </p:txBody>
      </p:sp>
      <p:pic>
        <p:nvPicPr>
          <p:cNvPr id="1843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29200" y="2057400"/>
            <a:ext cx="3495238" cy="3962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723</TotalTime>
  <Words>214</Words>
  <Application>Microsoft Office PowerPoint</Application>
  <PresentationFormat>On-screen Show (4:3)</PresentationFormat>
  <Paragraphs>46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Wingdings 2</vt:lpstr>
      <vt:lpstr>Wingdings 3</vt:lpstr>
      <vt:lpstr>Module</vt:lpstr>
      <vt:lpstr>Chart</vt:lpstr>
      <vt:lpstr>Stochastic Simulations GMS Tools</vt:lpstr>
      <vt:lpstr>Setting up a Stochastic Simulation</vt:lpstr>
      <vt:lpstr>1. Select stochastic run option </vt:lpstr>
      <vt:lpstr>2. Parameterize your model inputs</vt:lpstr>
      <vt:lpstr>3. Select parameter values</vt:lpstr>
      <vt:lpstr>4. Select randomization options</vt:lpstr>
      <vt:lpstr>5. Save and Run MODFLOW</vt:lpstr>
      <vt:lpstr>6. Read the solution</vt:lpstr>
      <vt:lpstr>7. Analyze results</vt:lpstr>
      <vt:lpstr>Probabilistic Capture Zone Analysis</vt:lpstr>
      <vt:lpstr>Probabilistic Capture Zone</vt:lpstr>
      <vt:lpstr>Algorithm</vt:lpstr>
      <vt:lpstr>Other Applications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Simulations</dc:title>
  <dc:creator>Norm Jones</dc:creator>
  <cp:lastModifiedBy>Norm Jones</cp:lastModifiedBy>
  <cp:revision>61</cp:revision>
  <cp:lastPrinted>2022-11-10T00:42:57Z</cp:lastPrinted>
  <dcterms:created xsi:type="dcterms:W3CDTF">2002-07-05T23:29:17Z</dcterms:created>
  <dcterms:modified xsi:type="dcterms:W3CDTF">2022-11-10T00:44:31Z</dcterms:modified>
</cp:coreProperties>
</file>