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0" r:id="rId3"/>
    <p:sldId id="323" r:id="rId4"/>
    <p:sldId id="327" r:id="rId5"/>
    <p:sldId id="324" r:id="rId6"/>
    <p:sldId id="325" r:id="rId7"/>
    <p:sldId id="309" r:id="rId8"/>
    <p:sldId id="315" r:id="rId9"/>
    <p:sldId id="328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711"/>
  </p:normalViewPr>
  <p:slideViewPr>
    <p:cSldViewPr>
      <p:cViewPr varScale="1">
        <p:scale>
          <a:sx n="121" d="100"/>
          <a:sy n="121" d="100"/>
        </p:scale>
        <p:origin x="1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F88273E-F871-403D-BA65-ACE42466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6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A091A-C250-4D20-84E4-7C3D5AD2595B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7B737-9233-4BEA-9342-6C887AF17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18150-7DB0-46C5-975C-4E64480ABDBB}" type="slidenum">
              <a:rPr lang="en-US"/>
              <a:pPr/>
              <a:t>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38DFF-8946-46BB-B3A1-7F3B67C6FB89}" type="slidenum">
              <a:rPr lang="en-US"/>
              <a:pPr/>
              <a:t>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D5EF0-3E60-430D-8995-BA88F40306C3}" type="slidenum">
              <a:rPr lang="en-US"/>
              <a:pPr/>
              <a:t>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3D3DC-AFA8-474C-BD1E-1018568BD8FC}" type="slidenum">
              <a:rPr lang="en-US"/>
              <a:pPr/>
              <a:t>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367EB-A64A-41A5-8ECE-ABDF996C1AF1}" type="slidenum">
              <a:rPr lang="en-US"/>
              <a:pPr/>
              <a:t>8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6DA33-390E-4C32-9827-F8972B732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CDCA-C080-447F-BEA8-41EB151FF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8FED-258A-4FF5-A245-477B748D9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C2629-40A4-4586-8382-7ECE5DDC5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3855E-C721-4326-B0BF-57A8F0494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63D41-D017-4B4C-915B-7CB7EEE75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657A9-7CD7-444F-B9F4-A0491BA53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65DFC-07DF-4B34-BE15-3A3BCAAC2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A3212-2FFD-4375-9B0E-C28C80A7C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8AA28-7D4A-469C-823A-E59CBEC15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0E824-BEAD-4785-A92E-353DC968C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3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37E1811B-EB27-414E-99D7-2B2700A56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7" r:id="rId3"/>
    <p:sldLayoutId id="2147483692" r:id="rId4"/>
    <p:sldLayoutId id="2147483693" r:id="rId5"/>
    <p:sldLayoutId id="2147483694" r:id="rId6"/>
    <p:sldLayoutId id="2147483698" r:id="rId7"/>
    <p:sldLayoutId id="2147483699" r:id="rId8"/>
    <p:sldLayoutId id="2147483700" r:id="rId9"/>
    <p:sldLayoutId id="2147483695" r:id="rId10"/>
    <p:sldLayoutId id="214748370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Governing Differential Equations</a:t>
            </a:r>
            <a:br>
              <a:rPr lang="en-US" sz="48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Areal Flow - Transient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Areal Flow - Confined</a:t>
            </a:r>
          </a:p>
        </p:txBody>
      </p:sp>
      <p:graphicFrame>
        <p:nvGraphicFramePr>
          <p:cNvPr id="80898" name="Object 9"/>
          <p:cNvGraphicFramePr>
            <a:graphicFrameLocks noChangeAspect="1"/>
          </p:cNvGraphicFramePr>
          <p:nvPr/>
        </p:nvGraphicFramePr>
        <p:xfrm>
          <a:off x="1295400" y="2057400"/>
          <a:ext cx="6670675" cy="390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15976" imgH="3873914" progId="Visio.Drawing.11">
                  <p:embed/>
                </p:oleObj>
              </mc:Choice>
              <mc:Fallback>
                <p:oleObj name="Visio" r:id="rId2" imgW="7015976" imgH="3873914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6670675" cy="390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5800" y="6248400"/>
            <a:ext cx="7783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Assume horizontal flow, problem is then defined in terms of x and 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Confined - Transient Flow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-669925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838200" y="4233863"/>
            <a:ext cx="7620000" cy="137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Recall that S</a:t>
            </a:r>
            <a:r>
              <a:rPr lang="en-US" sz="2800" baseline="-30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 the specific storage and is the amount of water released from a unit volume of the aquifer for a unit decline in head.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274763" y="2132012"/>
          <a:ext cx="478653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444240" progId="Equation.3">
                  <p:embed/>
                </p:oleObj>
              </mc:Choice>
              <mc:Fallback>
                <p:oleObj name="Equation" r:id="rId3" imgW="15490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74763" y="2132012"/>
                        <a:ext cx="4786538" cy="1373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733800" y="2057400"/>
            <a:ext cx="914400" cy="3352800"/>
          </a:xfrm>
          <a:prstGeom prst="cube">
            <a:avLst>
              <a:gd name="adj" fmla="val 2539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2971800" y="697210"/>
            <a:ext cx="2590800" cy="304800"/>
            <a:chOff x="1905000" y="633415"/>
            <a:chExt cx="5029200" cy="43338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05000" y="838200"/>
              <a:ext cx="50292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9"/>
            <p:cNvGrpSpPr/>
            <p:nvPr/>
          </p:nvGrpSpPr>
          <p:grpSpPr>
            <a:xfrm>
              <a:off x="5943600" y="633415"/>
              <a:ext cx="324961" cy="433385"/>
              <a:chOff x="2555399" y="2919415"/>
              <a:chExt cx="324961" cy="433385"/>
            </a:xfrm>
          </p:grpSpPr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2555399" y="2919415"/>
                <a:ext cx="324961" cy="193675"/>
              </a:xfrm>
              <a:custGeom>
                <a:avLst/>
                <a:gdLst>
                  <a:gd name="T0" fmla="*/ 0 w 124"/>
                  <a:gd name="T1" fmla="*/ 0 h 62"/>
                  <a:gd name="T2" fmla="*/ 62 w 124"/>
                  <a:gd name="T3" fmla="*/ 62 h 62"/>
                  <a:gd name="T4" fmla="*/ 124 w 124"/>
                  <a:gd name="T5" fmla="*/ 0 h 62"/>
                  <a:gd name="T6" fmla="*/ 0 w 124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"/>
                  <a:gd name="T13" fmla="*/ 0 h 62"/>
                  <a:gd name="T14" fmla="*/ 124 w 124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" h="62">
                    <a:moveTo>
                      <a:pt x="0" y="0"/>
                    </a:moveTo>
                    <a:lnTo>
                      <a:pt x="62" y="62"/>
                    </a:lnTo>
                    <a:lnTo>
                      <a:pt x="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 flipH="1">
                <a:off x="2571748" y="3191196"/>
                <a:ext cx="30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2629575" y="3278187"/>
                <a:ext cx="17660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H="1">
                <a:off x="2696686" y="3352800"/>
                <a:ext cx="370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3733800" y="5610225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24375" y="5267325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3238480" y="3618687"/>
            <a:ext cx="3124200" cy="1627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6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6775" y="5419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5814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</a:t>
            </a:r>
          </a:p>
        </p:txBody>
      </p:sp>
      <p:grpSp>
        <p:nvGrpSpPr>
          <p:cNvPr id="5" name="Group 32"/>
          <p:cNvGrpSpPr/>
          <p:nvPr/>
        </p:nvGrpSpPr>
        <p:grpSpPr>
          <a:xfrm>
            <a:off x="2971800" y="1395415"/>
            <a:ext cx="2590800" cy="280985"/>
            <a:chOff x="1905000" y="633415"/>
            <a:chExt cx="5029200" cy="43338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905000" y="838200"/>
              <a:ext cx="50292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34"/>
            <p:cNvGrpSpPr/>
            <p:nvPr/>
          </p:nvGrpSpPr>
          <p:grpSpPr>
            <a:xfrm>
              <a:off x="5943600" y="633415"/>
              <a:ext cx="324961" cy="433385"/>
              <a:chOff x="2555399" y="2919415"/>
              <a:chExt cx="324961" cy="43338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2555399" y="2919415"/>
                <a:ext cx="324961" cy="193675"/>
              </a:xfrm>
              <a:custGeom>
                <a:avLst/>
                <a:gdLst>
                  <a:gd name="T0" fmla="*/ 0 w 124"/>
                  <a:gd name="T1" fmla="*/ 0 h 62"/>
                  <a:gd name="T2" fmla="*/ 62 w 124"/>
                  <a:gd name="T3" fmla="*/ 62 h 62"/>
                  <a:gd name="T4" fmla="*/ 124 w 124"/>
                  <a:gd name="T5" fmla="*/ 0 h 62"/>
                  <a:gd name="T6" fmla="*/ 0 w 124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"/>
                  <a:gd name="T13" fmla="*/ 0 h 62"/>
                  <a:gd name="T14" fmla="*/ 124 w 124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" h="62">
                    <a:moveTo>
                      <a:pt x="0" y="0"/>
                    </a:moveTo>
                    <a:lnTo>
                      <a:pt x="62" y="62"/>
                    </a:lnTo>
                    <a:lnTo>
                      <a:pt x="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 flipH="1">
                <a:off x="2571748" y="3191196"/>
                <a:ext cx="30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2629575" y="3278187"/>
                <a:ext cx="17660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 flipH="1">
                <a:off x="2696686" y="3352800"/>
                <a:ext cx="370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2867025" y="962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3124200" y="891765"/>
            <a:ext cx="381000" cy="6096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5"/>
          <p:cNvGrpSpPr/>
          <p:nvPr/>
        </p:nvGrpSpPr>
        <p:grpSpPr>
          <a:xfrm>
            <a:off x="3657601" y="5791200"/>
            <a:ext cx="1219200" cy="457200"/>
            <a:chOff x="2971800" y="5867400"/>
            <a:chExt cx="2153841" cy="685800"/>
          </a:xfrm>
        </p:grpSpPr>
        <p:pic>
          <p:nvPicPr>
            <p:cNvPr id="921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1800" y="6019800"/>
              <a:ext cx="32504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6096000"/>
              <a:ext cx="32504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6019800"/>
              <a:ext cx="32504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0600" y="5867400"/>
              <a:ext cx="32504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7" name="TextBox 46"/>
          <p:cNvSpPr txBox="1"/>
          <p:nvPr/>
        </p:nvSpPr>
        <p:spPr>
          <a:xfrm>
            <a:off x="304800" y="34290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alibri" pitchFamily="34" charset="0"/>
              </a:rPr>
              <a:t>Storativity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2200" y="3200400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Times New Roman" pitchFamily="18" charset="0"/>
              </a:rPr>
              <a:t>Change in water volume stored in a unit </a:t>
            </a:r>
            <a:r>
              <a:rPr lang="en-US" b="1" dirty="0">
                <a:latin typeface="Calibri" pitchFamily="34" charset="0"/>
                <a:cs typeface="Times New Roman" pitchFamily="18" charset="0"/>
              </a:rPr>
              <a:t>area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of a </a:t>
            </a:r>
            <a:r>
              <a:rPr lang="en-US" b="1" dirty="0">
                <a:latin typeface="Calibri" pitchFamily="34" charset="0"/>
                <a:cs typeface="Times New Roman" pitchFamily="18" charset="0"/>
              </a:rPr>
              <a:t>confined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aquifer per unit change in head.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0162 L 3.33333E-6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85800" y="762000"/>
            <a:ext cx="7543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Multiply both sides of the diffusion equation by the thickness of the aquifer.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001713" y="4321175"/>
            <a:ext cx="6986587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30000">
                <a:latin typeface="Arial" pitchFamily="34" charset="0"/>
                <a:cs typeface="Arial" pitchFamily="34" charset="0"/>
              </a:rPr>
              <a:t>x</a:t>
            </a:r>
            <a:r>
              <a:rPr lang="en-US" sz="2000">
                <a:latin typeface="Arial" pitchFamily="34" charset="0"/>
                <a:cs typeface="Arial" pitchFamily="34" charset="0"/>
              </a:rPr>
              <a:t>, T</a:t>
            </a:r>
            <a:r>
              <a:rPr lang="en-US" sz="2000" baseline="-30000">
                <a:latin typeface="Arial" pitchFamily="34" charset="0"/>
                <a:cs typeface="Arial" pitchFamily="34" charset="0"/>
              </a:rPr>
              <a:t>y</a:t>
            </a:r>
            <a:r>
              <a:rPr lang="en-US" sz="2000">
                <a:latin typeface="Arial" pitchFamily="34" charset="0"/>
                <a:cs typeface="Arial" pitchFamily="34" charset="0"/>
              </a:rPr>
              <a:t> = transmissivities as defined above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S = Storativity = volume of water released from the aquifer 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per unit area</a:t>
            </a:r>
            <a:r>
              <a:rPr lang="en-US" sz="2000">
                <a:latin typeface="Arial" pitchFamily="34" charset="0"/>
                <a:cs typeface="Arial" pitchFamily="34" charset="0"/>
              </a:rPr>
              <a:t> due to a unit decline in head.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685800" y="3787775"/>
            <a:ext cx="946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where: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042987" y="1670049"/>
          <a:ext cx="2909331" cy="71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444240" progId="Equation.3">
                  <p:embed/>
                </p:oleObj>
              </mc:Choice>
              <mc:Fallback>
                <p:oleObj name="Equation" r:id="rId3" imgW="180324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42987" y="1670049"/>
                        <a:ext cx="2909331" cy="717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031874" y="2736849"/>
          <a:ext cx="2397126" cy="71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720" imgH="444240" progId="Equation.3">
                  <p:embed/>
                </p:oleObj>
              </mc:Choice>
              <mc:Fallback>
                <p:oleObj name="Equation" r:id="rId5" imgW="148572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31874" y="2736849"/>
                        <a:ext cx="2397126" cy="717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838200" y="914400"/>
            <a:ext cx="606901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>
                <a:latin typeface="Arial" pitchFamily="34" charset="0"/>
                <a:cs typeface="Arial" pitchFamily="34" charset="0"/>
              </a:rPr>
              <a:t>For homogenous, isotropic case: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219199" y="1851024"/>
          <a:ext cx="3458395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44240" progId="Equation.3">
                  <p:embed/>
                </p:oleObj>
              </mc:Choice>
              <mc:Fallback>
                <p:oleObj name="Equation" r:id="rId3" imgW="137160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19199" y="1851024"/>
                        <a:ext cx="3458395" cy="1120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219199" y="3489324"/>
          <a:ext cx="2845889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444240" progId="Equation.3">
                  <p:embed/>
                </p:oleObj>
              </mc:Choice>
              <mc:Fallback>
                <p:oleObj name="Equation" r:id="rId5" imgW="11682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19199" y="3489324"/>
                        <a:ext cx="2845889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sz="4000"/>
              <a:t>2D Flow in an Unconfined Aquifer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85800" y="5791200"/>
            <a:ext cx="8153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The upper boundary is now a free surface and we have both vertical and horizontal flow.</a:t>
            </a:r>
          </a:p>
        </p:txBody>
      </p:sp>
      <p:graphicFrame>
        <p:nvGraphicFramePr>
          <p:cNvPr id="65539" name="Object 9"/>
          <p:cNvGraphicFramePr>
            <a:graphicFrameLocks noChangeAspect="1"/>
          </p:cNvGraphicFramePr>
          <p:nvPr/>
        </p:nvGraphicFramePr>
        <p:xfrm>
          <a:off x="1752600" y="1814513"/>
          <a:ext cx="5468938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69916" imgH="4478922" progId="Visio.Drawing.11">
                  <p:embed/>
                </p:oleObj>
              </mc:Choice>
              <mc:Fallback>
                <p:oleObj name="Visio" r:id="rId3" imgW="6669916" imgH="447892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14513"/>
                        <a:ext cx="5468938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Unconfined - Transient Flow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-1838325" y="28797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600200" y="4191000"/>
            <a:ext cx="5791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300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Specific yield = The volume of water released from the unconfined aquifer per unit area per unit decline in head.  Sometimes called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unconfined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storativity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219200" y="3429000"/>
            <a:ext cx="11557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800" dirty="0">
                <a:latin typeface="Times" charset="0"/>
                <a:cs typeface="Times New Roman" pitchFamily="18" charset="0"/>
              </a:rPr>
              <a:t>where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1219199" y="1925638"/>
          <a:ext cx="496179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160" imgH="444240" progId="Equation.3">
                  <p:embed/>
                </p:oleObj>
              </mc:Choice>
              <mc:Fallback>
                <p:oleObj name="Equation" r:id="rId3" imgW="21081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19199" y="1925638"/>
                        <a:ext cx="4961797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733800" y="609600"/>
            <a:ext cx="914400" cy="4800600"/>
          </a:xfrm>
          <a:prstGeom prst="cube">
            <a:avLst>
              <a:gd name="adj" fmla="val 2539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33800" y="5610225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24375" y="5267325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2628483" y="3009484"/>
            <a:ext cx="4343402" cy="8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6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6775" y="5419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0480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</a:t>
            </a:r>
          </a:p>
        </p:txBody>
      </p:sp>
      <p:grpSp>
        <p:nvGrpSpPr>
          <p:cNvPr id="5" name="Group 32"/>
          <p:cNvGrpSpPr/>
          <p:nvPr/>
        </p:nvGrpSpPr>
        <p:grpSpPr>
          <a:xfrm>
            <a:off x="2971800" y="1395415"/>
            <a:ext cx="2590800" cy="280985"/>
            <a:chOff x="1905000" y="633415"/>
            <a:chExt cx="5029200" cy="43338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905000" y="838200"/>
              <a:ext cx="50292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34"/>
            <p:cNvGrpSpPr/>
            <p:nvPr/>
          </p:nvGrpSpPr>
          <p:grpSpPr>
            <a:xfrm>
              <a:off x="5943600" y="633415"/>
              <a:ext cx="324961" cy="433385"/>
              <a:chOff x="2555399" y="2919415"/>
              <a:chExt cx="324961" cy="43338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2555399" y="2919415"/>
                <a:ext cx="324961" cy="193675"/>
              </a:xfrm>
              <a:custGeom>
                <a:avLst/>
                <a:gdLst>
                  <a:gd name="T0" fmla="*/ 0 w 124"/>
                  <a:gd name="T1" fmla="*/ 0 h 62"/>
                  <a:gd name="T2" fmla="*/ 62 w 124"/>
                  <a:gd name="T3" fmla="*/ 62 h 62"/>
                  <a:gd name="T4" fmla="*/ 124 w 124"/>
                  <a:gd name="T5" fmla="*/ 0 h 62"/>
                  <a:gd name="T6" fmla="*/ 0 w 124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"/>
                  <a:gd name="T13" fmla="*/ 0 h 62"/>
                  <a:gd name="T14" fmla="*/ 124 w 124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" h="62">
                    <a:moveTo>
                      <a:pt x="0" y="0"/>
                    </a:moveTo>
                    <a:lnTo>
                      <a:pt x="62" y="62"/>
                    </a:lnTo>
                    <a:lnTo>
                      <a:pt x="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 flipH="1">
                <a:off x="2571748" y="3191196"/>
                <a:ext cx="30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2629575" y="3278187"/>
                <a:ext cx="17660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 flipH="1">
                <a:off x="2696686" y="3352800"/>
                <a:ext cx="370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2898714" y="100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3124200" y="891765"/>
            <a:ext cx="381000" cy="6096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3400" y="1905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Specific Yield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9600" y="3581400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Times New Roman" pitchFamily="18" charset="0"/>
              </a:rPr>
              <a:t>Change in water volume stored in a unit </a:t>
            </a:r>
            <a:r>
              <a:rPr lang="en-US" b="1" dirty="0">
                <a:latin typeface="Calibri" pitchFamily="34" charset="0"/>
                <a:cs typeface="Times New Roman" pitchFamily="18" charset="0"/>
              </a:rPr>
              <a:t>area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of a </a:t>
            </a:r>
            <a:r>
              <a:rPr lang="en-US" b="1" dirty="0">
                <a:latin typeface="Calibri" pitchFamily="34" charset="0"/>
                <a:cs typeface="Times New Roman" pitchFamily="18" charset="0"/>
              </a:rPr>
              <a:t>unconfined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aquifer per unit change in head.</a:t>
            </a:r>
            <a:endParaRPr lang="en-US" dirty="0"/>
          </a:p>
        </p:txBody>
      </p:sp>
      <p:sp>
        <p:nvSpPr>
          <p:cNvPr id="33" name="Cube 32"/>
          <p:cNvSpPr/>
          <p:nvPr/>
        </p:nvSpPr>
        <p:spPr>
          <a:xfrm>
            <a:off x="3733800" y="609600"/>
            <a:ext cx="914400" cy="914400"/>
          </a:xfrm>
          <a:prstGeom prst="cube">
            <a:avLst>
              <a:gd name="adj" fmla="val 25391"/>
            </a:avLst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91200" y="4038600"/>
            <a:ext cx="297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Times New Roman" pitchFamily="18" charset="0"/>
              </a:rPr>
              <a:t>Approximately equal to saturated moisture content minus residual moisture content.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3743325" y="609600"/>
            <a:ext cx="914400" cy="914400"/>
          </a:xfrm>
          <a:prstGeom prst="cube">
            <a:avLst>
              <a:gd name="adj" fmla="val 25391"/>
            </a:avLst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10400" y="556424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  <a:cs typeface="Times New Roman" pitchFamily="18" charset="0"/>
              </a:rPr>
              <a:t>Volume of water lost due to gravity drainage</a:t>
            </a:r>
            <a:endParaRPr lang="en-US" sz="1800" dirty="0"/>
          </a:p>
        </p:txBody>
      </p:sp>
      <p:sp>
        <p:nvSpPr>
          <p:cNvPr id="53" name="Down Arrow 52"/>
          <p:cNvSpPr/>
          <p:nvPr/>
        </p:nvSpPr>
        <p:spPr>
          <a:xfrm rot="2485420">
            <a:off x="7848600" y="1470824"/>
            <a:ext cx="304800" cy="38100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2971800" y="697210"/>
            <a:ext cx="2590800" cy="304800"/>
            <a:chOff x="1905000" y="633415"/>
            <a:chExt cx="5029200" cy="43338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05000" y="838200"/>
              <a:ext cx="50292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9"/>
            <p:cNvGrpSpPr/>
            <p:nvPr/>
          </p:nvGrpSpPr>
          <p:grpSpPr>
            <a:xfrm>
              <a:off x="5943600" y="633415"/>
              <a:ext cx="324961" cy="433385"/>
              <a:chOff x="2555399" y="2919415"/>
              <a:chExt cx="324961" cy="433385"/>
            </a:xfrm>
          </p:grpSpPr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2555399" y="2919415"/>
                <a:ext cx="324961" cy="193675"/>
              </a:xfrm>
              <a:custGeom>
                <a:avLst/>
                <a:gdLst>
                  <a:gd name="T0" fmla="*/ 0 w 124"/>
                  <a:gd name="T1" fmla="*/ 0 h 62"/>
                  <a:gd name="T2" fmla="*/ 62 w 124"/>
                  <a:gd name="T3" fmla="*/ 62 h 62"/>
                  <a:gd name="T4" fmla="*/ 124 w 124"/>
                  <a:gd name="T5" fmla="*/ 0 h 62"/>
                  <a:gd name="T6" fmla="*/ 0 w 124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"/>
                  <a:gd name="T13" fmla="*/ 0 h 62"/>
                  <a:gd name="T14" fmla="*/ 124 w 124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" h="62">
                    <a:moveTo>
                      <a:pt x="0" y="0"/>
                    </a:moveTo>
                    <a:lnTo>
                      <a:pt x="62" y="62"/>
                    </a:lnTo>
                    <a:lnTo>
                      <a:pt x="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 flipH="1">
                <a:off x="2571748" y="3191196"/>
                <a:ext cx="30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2629575" y="3278187"/>
                <a:ext cx="17660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H="1">
                <a:off x="2696686" y="3352800"/>
                <a:ext cx="370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0162 L 3.33333E-6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C 0.10278 0.00509 0.20608 0.01018 0.26146 0.0375 C 0.31685 0.06481 0.32431 0.11435 0.3323 0.16388 " pathEditMode="relative" rAng="0" ptsTypes="aaA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33" grpId="0" animBg="1"/>
      <p:bldP spid="46" grpId="0" animBg="1"/>
      <p:bldP spid="46" grpId="2" animBg="1"/>
      <p:bldP spid="50" grpId="0"/>
      <p:bldP spid="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629</TotalTime>
  <Words>247</Words>
  <Application>Microsoft Office PowerPoint</Application>
  <PresentationFormat>On-screen Show (4:3)</PresentationFormat>
  <Paragraphs>35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Corbel</vt:lpstr>
      <vt:lpstr>Times</vt:lpstr>
      <vt:lpstr>Times New Roman</vt:lpstr>
      <vt:lpstr>Wingdings</vt:lpstr>
      <vt:lpstr>Wingdings 2</vt:lpstr>
      <vt:lpstr>Wingdings 3</vt:lpstr>
      <vt:lpstr>Module</vt:lpstr>
      <vt:lpstr>Visio</vt:lpstr>
      <vt:lpstr>Equation</vt:lpstr>
      <vt:lpstr>Governing Differential Equations Areal Flow - Transient</vt:lpstr>
      <vt:lpstr>Areal Flow - Confined</vt:lpstr>
      <vt:lpstr>Confined - Transient Flow</vt:lpstr>
      <vt:lpstr>PowerPoint Presentation</vt:lpstr>
      <vt:lpstr>PowerPoint Presentation</vt:lpstr>
      <vt:lpstr>PowerPoint Presentation</vt:lpstr>
      <vt:lpstr>2D Flow in an Unconfined Aquifer </vt:lpstr>
      <vt:lpstr>Unconfined - Transient Flow</vt:lpstr>
      <vt:lpstr>PowerPoint Presentation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Differential Equations</dc:title>
  <dc:creator>Norm Jones</dc:creator>
  <cp:lastModifiedBy>Norm Jones</cp:lastModifiedBy>
  <cp:revision>72</cp:revision>
  <dcterms:created xsi:type="dcterms:W3CDTF">2003-01-09T19:17:04Z</dcterms:created>
  <dcterms:modified xsi:type="dcterms:W3CDTF">2022-11-15T00:34:30Z</dcterms:modified>
</cp:coreProperties>
</file>