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  <p:sldMasterId id="2147483666" r:id="rId2"/>
    <p:sldMasterId id="2147483680" r:id="rId3"/>
  </p:sldMasterIdLst>
  <p:notesMasterIdLst>
    <p:notesMasterId r:id="rId15"/>
  </p:notesMasterIdLst>
  <p:sldIdLst>
    <p:sldId id="301" r:id="rId4"/>
    <p:sldId id="302" r:id="rId5"/>
    <p:sldId id="268" r:id="rId6"/>
    <p:sldId id="269" r:id="rId7"/>
    <p:sldId id="270" r:id="rId8"/>
    <p:sldId id="271" r:id="rId9"/>
    <p:sldId id="272" r:id="rId10"/>
    <p:sldId id="277" r:id="rId11"/>
    <p:sldId id="278" r:id="rId12"/>
    <p:sldId id="279" r:id="rId13"/>
    <p:sldId id="275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3af2302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3af2302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3af2302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b3af2302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3af2302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b3af23020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Now let's skip ahead a few years. Charles Theis is another pioneer in groundwater hydrology and he published several landmark papers that are widely cited.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 1940, Theis published a paper that provided a classic statement on equilibrium in a GW basin.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(READ STATEMENT)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This definition has been widely adopted and one can see its influence in the statements on PY made by the NSE.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3af23020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b3af23020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3af2302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b3af2302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b3af23020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b3af23020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b3af23020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b3af23020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sure why this plot says “recharge, discharge” on the vertical axis and then includes “pumping” in caption in the journal article. It is a plot of discharge to phreatophytes vs time. Recharge is constant. Pumping is constant. The only thing that changes is discharge.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b3af23020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b3af23020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 the same 1940, Theis made the same point regarding the proper location of wells that was made in the 1915 article by Lee.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(READ STATEMENT)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So in order to capture recharge, wells need to be close to the discharge zones.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b3af23020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b3af23020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 1982, this disconnect between basic groundwater science and aquifer management was noted in </a:t>
            </a:r>
            <a:r>
              <a:rPr lang="en">
                <a:solidFill>
                  <a:schemeClr val="dk1"/>
                </a:solidFill>
              </a:rPr>
              <a:t>a frequently cited paper by Bredehoeft, Papadopulos, and Cooper.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In this paper, the authors coined a phrase called “The Water Budget Myth”.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(READ STATEMENT)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(CONTINUE TO NEXT SLIDE)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bg>
      <p:bgPr>
        <a:gradFill>
          <a:gsLst>
            <a:gs pos="0">
              <a:srgbClr val="BEC4D3"/>
            </a:gs>
            <a:gs pos="12000">
              <a:srgbClr val="BEC4D3"/>
            </a:gs>
            <a:gs pos="20000">
              <a:srgbClr val="BDC3D1"/>
            </a:gs>
            <a:gs pos="100000">
              <a:srgbClr val="3439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/>
          <p:nvPr/>
        </p:nvSpPr>
        <p:spPr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19;p19"/>
          <p:cNvSpPr txBox="1"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45700" bIns="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700"/>
              <a:buFont typeface="Calibri"/>
              <a:buNone/>
              <a:defRPr sz="47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50" tIns="0" rIns="4570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SzPts val="252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ft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Google Shape;24;p19"/>
          <p:cNvSpPr/>
          <p:nvPr/>
        </p:nvSpPr>
        <p:spPr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080122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body" idx="1"/>
          </p:nvPr>
        </p:nvSpPr>
        <p:spPr>
          <a:xfrm>
            <a:off x="457200" y="1773936"/>
            <a:ext cx="4038600" cy="4623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370840" algn="l">
              <a:spcBef>
                <a:spcPts val="0"/>
              </a:spcBef>
              <a:spcAft>
                <a:spcPts val="0"/>
              </a:spcAft>
              <a:buSzPts val="2240"/>
              <a:buChar char="◼"/>
              <a:defRPr sz="2800"/>
            </a:lvl1pPr>
            <a:lvl2pPr marL="914400" lvl="1" indent="-365760" algn="l">
              <a:spcBef>
                <a:spcPts val="480"/>
              </a:spcBef>
              <a:spcAft>
                <a:spcPts val="0"/>
              </a:spcAft>
              <a:buSzPts val="216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Google Shape;63;p23"/>
          <p:cNvSpPr txBox="1">
            <a:spLocks noGrp="1"/>
          </p:cNvSpPr>
          <p:nvPr>
            <p:ph type="body" idx="2"/>
          </p:nvPr>
        </p:nvSpPr>
        <p:spPr>
          <a:xfrm>
            <a:off x="4648200" y="1773936"/>
            <a:ext cx="4038600" cy="4623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>
            <a:lvl1pPr marL="457200" lvl="0" indent="-370840" algn="l">
              <a:spcBef>
                <a:spcPts val="0"/>
              </a:spcBef>
              <a:spcAft>
                <a:spcPts val="0"/>
              </a:spcAft>
              <a:buSzPts val="2240"/>
              <a:buChar char="◼"/>
              <a:defRPr sz="2800"/>
            </a:lvl1pPr>
            <a:lvl2pPr marL="914400" lvl="1" indent="-365760" algn="l">
              <a:spcBef>
                <a:spcPts val="480"/>
              </a:spcBef>
              <a:spcAft>
                <a:spcPts val="0"/>
              </a:spcAft>
              <a:buSzPts val="216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Google Shape;64;p23"/>
          <p:cNvSpPr txBox="1">
            <a:spLocks noGrp="1"/>
          </p:cNvSpPr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ft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46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91425" bIns="457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40"/>
              <a:buNone/>
              <a:defRPr sz="2300" b="1" cap="none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8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2"/>
          </p:nvPr>
        </p:nvSpPr>
        <p:spPr>
          <a:xfrm>
            <a:off x="457200" y="2449512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>
            <a:lvl1pPr marL="457200" lvl="0" indent="-350520" algn="l">
              <a:spcBef>
                <a:spcPts val="0"/>
              </a:spcBef>
              <a:spcAft>
                <a:spcPts val="0"/>
              </a:spcAft>
              <a:buSzPts val="1920"/>
              <a:buChar char="◼"/>
              <a:defRPr sz="24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🢝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Google Shape;71;p24"/>
          <p:cNvSpPr txBox="1">
            <a:spLocks noGrp="1"/>
          </p:cNvSpPr>
          <p:nvPr>
            <p:ph type="body" idx="3"/>
          </p:nvPr>
        </p:nvSpPr>
        <p:spPr>
          <a:xfrm>
            <a:off x="4645025" y="1698987"/>
            <a:ext cx="4041775" cy="71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91425" bIns="457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40"/>
              <a:buNone/>
              <a:defRPr sz="2300" b="1" cap="none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8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Google Shape;72;p24"/>
          <p:cNvSpPr txBox="1">
            <a:spLocks noGrp="1"/>
          </p:cNvSpPr>
          <p:nvPr>
            <p:ph type="body" idx="4"/>
          </p:nvPr>
        </p:nvSpPr>
        <p:spPr>
          <a:xfrm>
            <a:off x="4645025" y="2449512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>
            <a:lvl1pPr marL="457200" lvl="0" indent="-350520" algn="l">
              <a:spcBef>
                <a:spcPts val="0"/>
              </a:spcBef>
              <a:spcAft>
                <a:spcPts val="0"/>
              </a:spcAft>
              <a:buSzPts val="1920"/>
              <a:buChar char="◼"/>
              <a:defRPr sz="24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🢝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Google Shape;73;p24"/>
          <p:cNvSpPr txBox="1">
            <a:spLocks noGrp="1"/>
          </p:cNvSpPr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ft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967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 preserve="1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8768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6"/>
          <p:cNvSpPr txBox="1"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45700" rIns="4570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2000"/>
              <a:buFont typeface="Calibri"/>
              <a:buNone/>
              <a:defRPr sz="2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body" idx="1"/>
          </p:nvPr>
        </p:nvSpPr>
        <p:spPr>
          <a:xfrm>
            <a:off x="3019377" y="1743133"/>
            <a:ext cx="5920641" cy="4558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>
            <a:lvl1pPr marL="457200" lvl="0" indent="-391160" algn="l">
              <a:spcBef>
                <a:spcPts val="0"/>
              </a:spcBef>
              <a:spcAft>
                <a:spcPts val="0"/>
              </a:spcAft>
              <a:buSzPts val="2560"/>
              <a:buChar char="◼"/>
              <a:defRPr sz="3200"/>
            </a:lvl1pPr>
            <a:lvl2pPr marL="914400" lvl="1" indent="-388619" algn="l">
              <a:spcBef>
                <a:spcPts val="560"/>
              </a:spcBef>
              <a:spcAft>
                <a:spcPts val="0"/>
              </a:spcAft>
              <a:buSzPts val="2520"/>
              <a:buChar char="▪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🢝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3" name="Google Shape;83;p26"/>
          <p:cNvSpPr txBox="1">
            <a:spLocks noGrp="1"/>
          </p:cNvSpPr>
          <p:nvPr>
            <p:ph type="body" idx="2"/>
          </p:nvPr>
        </p:nvSpPr>
        <p:spPr>
          <a:xfrm>
            <a:off x="167838" y="1730018"/>
            <a:ext cx="246888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4" name="Google Shape;84;p26"/>
          <p:cNvSpPr txBox="1">
            <a:spLocks noGrp="1"/>
          </p:cNvSpPr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ft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6"/>
          <p:cNvSpPr txBox="1">
            <a:spLocks noGrp="1"/>
          </p:cNvSpPr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26"/>
          <p:cNvSpPr/>
          <p:nvPr/>
        </p:nvSpPr>
        <p:spPr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26"/>
          <p:cNvSpPr/>
          <p:nvPr/>
        </p:nvSpPr>
        <p:spPr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35076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bg>
      <p:bgPr>
        <a:solidFill>
          <a:schemeClr val="lt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7"/>
          <p:cNvSpPr txBox="1"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45700" rIns="4570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2000"/>
              <a:buFont typeface="Calibri"/>
              <a:buNone/>
              <a:defRPr sz="2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" name="Google Shape;91;p27"/>
          <p:cNvSpPr>
            <a:spLocks noGrp="1"/>
          </p:cNvSpPr>
          <p:nvPr>
            <p:ph type="pic" idx="2"/>
          </p:nvPr>
        </p:nvSpPr>
        <p:spPr>
          <a:xfrm>
            <a:off x="2903805" y="1484808"/>
            <a:ext cx="6247397" cy="5373192"/>
          </a:xfrm>
          <a:prstGeom prst="rect">
            <a:avLst/>
          </a:prstGeom>
          <a:solidFill>
            <a:srgbClr val="BABABB"/>
          </a:solidFill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2" name="Google Shape;92;p27"/>
          <p:cNvSpPr txBox="1">
            <a:spLocks noGrp="1"/>
          </p:cNvSpPr>
          <p:nvPr>
            <p:ph type="body" idx="1"/>
          </p:nvPr>
        </p:nvSpPr>
        <p:spPr>
          <a:xfrm>
            <a:off x="164592" y="1728216"/>
            <a:ext cx="246888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Google Shape;93;p27"/>
          <p:cNvSpPr txBox="1">
            <a:spLocks noGrp="1"/>
          </p:cNvSpPr>
          <p:nvPr>
            <p:ph type="dt" idx="10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7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27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7"/>
          <p:cNvSpPr txBox="1">
            <a:spLocks noGrp="1"/>
          </p:cNvSpPr>
          <p:nvPr>
            <p:ph type="ft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ABAB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sldNum" idx="12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0785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body" idx="1"/>
          </p:nvPr>
        </p:nvSpPr>
        <p:spPr>
          <a:xfrm rot="5400000">
            <a:off x="2259195" y="-26805"/>
            <a:ext cx="4625609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>
            <a:lvl1pPr marL="457200" lvl="0" indent="-320040" algn="l">
              <a:spcBef>
                <a:spcPts val="0"/>
              </a:spcBef>
              <a:spcAft>
                <a:spcPts val="0"/>
              </a:spcAft>
              <a:buSzPts val="1440"/>
              <a:buChar char="◼"/>
              <a:defRPr/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1" name="Google Shape;101;p28"/>
          <p:cNvSpPr txBox="1">
            <a:spLocks noGrp="1"/>
          </p:cNvSpPr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8"/>
          <p:cNvSpPr txBox="1">
            <a:spLocks noGrp="1"/>
          </p:cNvSpPr>
          <p:nvPr>
            <p:ph type="ft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1430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 preserve="1">
  <p:cSld name="Vertical Title and 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9"/>
          <p:cNvSpPr/>
          <p:nvPr/>
        </p:nvSpPr>
        <p:spPr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9"/>
          <p:cNvSpPr/>
          <p:nvPr/>
        </p:nvSpPr>
        <p:spPr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 rot="5400000">
            <a:off x="4808537" y="2247903"/>
            <a:ext cx="5851525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 rot="5400000">
            <a:off x="541338" y="22066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>
            <a:lvl1pPr marL="457200" lvl="0" indent="-320040" algn="l">
              <a:spcBef>
                <a:spcPts val="0"/>
              </a:spcBef>
              <a:spcAft>
                <a:spcPts val="0"/>
              </a:spcAft>
              <a:buSzPts val="1440"/>
              <a:buChar char="◼"/>
              <a:defRPr/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Google Shape;109;p29"/>
          <p:cNvSpPr txBox="1">
            <a:spLocks noGrp="1"/>
          </p:cNvSpPr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ftr" idx="11"/>
          </p:nvPr>
        </p:nvSpPr>
        <p:spPr>
          <a:xfrm>
            <a:off x="2640597" y="6377459"/>
            <a:ext cx="38364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2008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  <a:defRPr b="1">
                <a:solidFill>
                  <a:srgbClr val="0000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9823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37207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73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  <a:defRPr b="1">
                <a:solidFill>
                  <a:srgbClr val="0000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72505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40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01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303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3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440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326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347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71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521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8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45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316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949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>
            <a:lvl1pPr marL="457200" lvl="0" indent="-320040" algn="l">
              <a:spcBef>
                <a:spcPts val="0"/>
              </a:spcBef>
              <a:spcAft>
                <a:spcPts val="0"/>
              </a:spcAft>
              <a:buSzPts val="1440"/>
              <a:buChar char="◼"/>
              <a:defRPr/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20"/>
          <p:cNvSpPr txBox="1">
            <a:spLocks noGrp="1"/>
          </p:cNvSpPr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ft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22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ft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410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 preserve="1">
  <p:cSld name="Title Slide">
    <p:bg>
      <p:bgPr>
        <a:gradFill>
          <a:gsLst>
            <a:gs pos="0">
              <a:srgbClr val="BEC4D3"/>
            </a:gs>
            <a:gs pos="12000">
              <a:srgbClr val="BEC4D3"/>
            </a:gs>
            <a:gs pos="20000">
              <a:srgbClr val="BDC3D1"/>
            </a:gs>
            <a:gs pos="100000">
              <a:srgbClr val="3439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/>
          <p:nvPr/>
        </p:nvSpPr>
        <p:spPr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" name="Google Shape;46;p18"/>
          <p:cNvSpPr txBox="1"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45700" bIns="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700"/>
              <a:buFont typeface="Calibri"/>
              <a:buNone/>
              <a:defRPr sz="47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50" tIns="0" rIns="4570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SzPts val="252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ft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18"/>
          <p:cNvSpPr/>
          <p:nvPr/>
        </p:nvSpPr>
        <p:spPr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217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 preserve="1">
  <p:cSld name="Section Header">
    <p:bg>
      <p:bgPr>
        <a:gradFill>
          <a:gsLst>
            <a:gs pos="0">
              <a:srgbClr val="BEC4D3"/>
            </a:gs>
            <a:gs pos="12000">
              <a:srgbClr val="BEC4D3"/>
            </a:gs>
            <a:gs pos="20000">
              <a:srgbClr val="BDC3D1"/>
            </a:gs>
            <a:gs pos="100000">
              <a:srgbClr val="3439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/>
          <p:nvPr/>
        </p:nvSpPr>
        <p:spPr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Google Shape;54;p22"/>
          <p:cNvSpPr/>
          <p:nvPr/>
        </p:nvSpPr>
        <p:spPr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700"/>
              <a:buFont typeface="Calibri"/>
              <a:buNone/>
              <a:defRPr sz="47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0" rIns="4570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Google Shape;57;p22"/>
          <p:cNvSpPr txBox="1">
            <a:spLocks noGrp="1"/>
          </p:cNvSpPr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ft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679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17"/>
          <p:cNvSpPr/>
          <p:nvPr/>
        </p:nvSpPr>
        <p:spPr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1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alibri"/>
              <a:buNone/>
              <a:defRPr sz="4500" b="1" i="0" u="none" strike="noStrike" cap="none">
                <a:solidFill>
                  <a:srgbClr val="FFC7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>
            <a:lvl1pPr marL="457200" marR="0" lvl="0" indent="-3911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◼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861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🢝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19828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/>
          <p:nvPr/>
        </p:nvSpPr>
        <p:spPr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Google Shape;27;p16"/>
          <p:cNvSpPr/>
          <p:nvPr/>
        </p:nvSpPr>
        <p:spPr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alibri"/>
              <a:buNone/>
              <a:defRPr sz="4500" b="1" i="0" u="none" strike="noStrike" cap="none">
                <a:solidFill>
                  <a:srgbClr val="FFC7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>
            <a:lvl1pPr marL="457200" marR="0" lvl="0" indent="-3911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◼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861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🢝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141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141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4141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4141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4141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4141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4141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4141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4141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4141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4141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89623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34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 smtClean="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691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1" fontAlgn="base" hangingPunct="1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1" fontAlgn="base" hangingPunct="1">
        <a:spcBef>
          <a:spcPct val="20000"/>
        </a:spcBef>
        <a:spcAft>
          <a:spcPct val="0"/>
        </a:spcAft>
        <a:buClr>
          <a:srgbClr val="E66C7D"/>
        </a:buClr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1" fontAlgn="base" hangingPunct="1">
        <a:spcBef>
          <a:spcPct val="20000"/>
        </a:spcBef>
        <a:spcAft>
          <a:spcPct val="0"/>
        </a:spcAft>
        <a:buClr>
          <a:srgbClr val="6BB76D"/>
        </a:buClr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1" fontAlgn="base" hangingPunct="1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" sz="4800" dirty="0"/>
              <a:t>Groundwater Sustainability</a:t>
            </a:r>
            <a:br>
              <a:rPr lang="en-US" sz="4800" dirty="0">
                <a:solidFill>
                  <a:schemeClr val="accent1">
                    <a:satMod val="150000"/>
                  </a:schemeClr>
                </a:solidFill>
              </a:rPr>
            </a:br>
            <a:r>
              <a:rPr lang="en-US" sz="4800" dirty="0">
                <a:solidFill>
                  <a:schemeClr val="accent2"/>
                </a:solidFill>
              </a:rPr>
              <a:t>Pt. 2 - Equilibrium Dynamics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 547 – BRIGHAM YOUNG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276E02-25ED-633F-8774-30C6C1D151A9}"/>
              </a:ext>
            </a:extLst>
          </p:cNvPr>
          <p:cNvSpPr txBox="1"/>
          <p:nvPr/>
        </p:nvSpPr>
        <p:spPr>
          <a:xfrm>
            <a:off x="501041" y="739036"/>
            <a:ext cx="8141918" cy="1755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/>
              <a:t>“The pumps should be placed </a:t>
            </a:r>
            <a:r>
              <a:rPr lang="en-US" sz="2400" b="1" dirty="0"/>
              <a:t>as close as economically possible</a:t>
            </a:r>
            <a:r>
              <a:rPr lang="en-US" sz="2400" dirty="0"/>
              <a:t> to areas of rejected recharge or natural discharge where ground water is being lost by evaporation or transpiration by non-productive vegetation.. 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97E0D4-674C-57E3-44D9-E48D9F704E4A}"/>
              </a:ext>
            </a:extLst>
          </p:cNvPr>
          <p:cNvSpPr txBox="1"/>
          <p:nvPr/>
        </p:nvSpPr>
        <p:spPr>
          <a:xfrm>
            <a:off x="463462" y="2880986"/>
            <a:ext cx="80103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“In localities developing water from non-artesian aquifers and remote from areas of rejected recharge or natural discharge, the condition of </a:t>
            </a:r>
            <a:r>
              <a:rPr lang="en-US" sz="2400" b="1" dirty="0">
                <a:solidFill>
                  <a:srgbClr val="FF0000"/>
                </a:solidFill>
              </a:rPr>
              <a:t>equilibrium connoted by the concept of perennial safe yield may never be reached</a:t>
            </a:r>
            <a:r>
              <a:rPr lang="en-US" sz="2400" dirty="0"/>
              <a:t> in the predictable future and the water used may all be taken from storage.”</a:t>
            </a:r>
            <a:endParaRPr lang="en-US" sz="24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175B6-8303-EC3E-58CA-9361FDDA0F35}"/>
              </a:ext>
            </a:extLst>
          </p:cNvPr>
          <p:cNvSpPr txBox="1"/>
          <p:nvPr/>
        </p:nvSpPr>
        <p:spPr>
          <a:xfrm>
            <a:off x="519482" y="5509989"/>
            <a:ext cx="7684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1" dirty="0">
                <a:solidFill>
                  <a:srgbClr val="222222"/>
                </a:solidFill>
                <a:effectLst/>
                <a:latin typeface="+mj-lt"/>
              </a:rPr>
              <a:t>Theis, Charles V. "The source of water derived from wells." Civil Engineering 10.5 (1940): 277-280.</a:t>
            </a:r>
            <a:endParaRPr lang="en-US" sz="2000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lvl="0"/>
            <a:r>
              <a:rPr lang="en-US" b="1" kern="1200">
                <a:latin typeface="+mj-lt"/>
                <a:ea typeface="+mj-ea"/>
                <a:cs typeface="+mj-cs"/>
              </a:rPr>
              <a:t>The Water Budget Myth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27A9C2-DC93-8B3F-EDF1-43B25C8651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8" r="30821" b="-1"/>
          <a:stretch/>
        </p:blipFill>
        <p:spPr bwMode="auto">
          <a:xfrm>
            <a:off x="4648200" y="1773936"/>
            <a:ext cx="4038600" cy="462381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97" name="Google Shape;197;p32"/>
          <p:cNvSpPr txBox="1">
            <a:spLocks noGrp="1"/>
          </p:cNvSpPr>
          <p:nvPr>
            <p:ph type="sldNum" sz="quarter" idx="12"/>
          </p:nvPr>
        </p:nvSpPr>
        <p:spPr>
          <a:xfrm>
            <a:off x="8204200" y="6477000"/>
            <a:ext cx="733425" cy="274638"/>
          </a:xfrm>
        </p:spPr>
        <p:txBody>
          <a:bodyPr vert="horz" bIns="0" rtlCol="0" anchor="b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D9ABCA-A686-EAD5-8A66-EA7A65E80658}"/>
              </a:ext>
            </a:extLst>
          </p:cNvPr>
          <p:cNvSpPr txBox="1"/>
          <p:nvPr/>
        </p:nvSpPr>
        <p:spPr>
          <a:xfrm>
            <a:off x="457200" y="3092709"/>
            <a:ext cx="391438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“</a:t>
            </a:r>
            <a:r>
              <a:rPr lang="en-US" sz="1600" b="1" dirty="0">
                <a:solidFill>
                  <a:srgbClr val="FF0000"/>
                </a:solidFill>
                <a:latin typeface="+mn-lt"/>
              </a:rPr>
              <a:t>The ultimate production of groundwater depends on how much the rate of recharge and (or) discharge can be changed—how much water can be captured.</a:t>
            </a:r>
            <a:r>
              <a:rPr lang="en-US" sz="1600" dirty="0">
                <a:latin typeface="+mn-lt"/>
              </a:rPr>
              <a:t> Although knowledge of the virgin rates of recharge and discharge is interesting, such knowledge is almost irrelevant in determining the sustained yield of a particular groundwater reservoir. … Somehow, we have lost or misplaced the ideas Theis stated in 1940 and before.”</a:t>
            </a:r>
            <a:endParaRPr lang="en-US" sz="1600" i="1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2A4E42-73B8-C525-3EE5-0F07D00BFF20}"/>
              </a:ext>
            </a:extLst>
          </p:cNvPr>
          <p:cNvSpPr txBox="1"/>
          <p:nvPr/>
        </p:nvSpPr>
        <p:spPr>
          <a:xfrm>
            <a:off x="457200" y="1929008"/>
            <a:ext cx="39143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“Perhaps the most common misconception in groundwater hydrology is that a water budget of an area determines the magnitude of possible groundwater development.”</a:t>
            </a:r>
            <a:endParaRPr lang="en-US" sz="16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07537B-E2C9-E3C4-BF50-64D51B34E823}"/>
              </a:ext>
            </a:extLst>
          </p:cNvPr>
          <p:cNvSpPr txBox="1"/>
          <p:nvPr/>
        </p:nvSpPr>
        <p:spPr>
          <a:xfrm>
            <a:off x="457201" y="5974231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1" dirty="0" err="1">
                <a:solidFill>
                  <a:srgbClr val="222222"/>
                </a:solidFill>
                <a:effectLst/>
                <a:latin typeface="+mj-lt"/>
              </a:rPr>
              <a:t>Bredehoeft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+mj-lt"/>
              </a:rPr>
              <a:t>, J. D., </a:t>
            </a:r>
            <a:r>
              <a:rPr lang="en-US" sz="1200" b="0" i="1" dirty="0" err="1">
                <a:solidFill>
                  <a:srgbClr val="222222"/>
                </a:solidFill>
                <a:effectLst/>
                <a:latin typeface="+mj-lt"/>
              </a:rPr>
              <a:t>Papadopulos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+mj-lt"/>
              </a:rPr>
              <a:t>, S. S., &amp; Cooper, H. H. (1982). Groundwater: The water budget myth. Scientific basis of water resource management, 51, 57.</a:t>
            </a:r>
            <a:endParaRPr lang="en-US" sz="1200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1A381-0884-3E4B-8A10-5FF533BE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752A0-2410-BF2E-CC7B-ED8B91340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Understand how equilibrium and capture relate to groundwater sustainability</a:t>
            </a:r>
          </a:p>
          <a:p>
            <a:pPr lvl="0"/>
            <a:r>
              <a:rPr lang="en-US" dirty="0"/>
              <a:t>Be able to define:</a:t>
            </a:r>
          </a:p>
          <a:p>
            <a:pPr lvl="1"/>
            <a:r>
              <a:rPr lang="en-US" dirty="0"/>
              <a:t>Transitional storage</a:t>
            </a:r>
          </a:p>
          <a:p>
            <a:pPr lvl="1"/>
            <a:r>
              <a:rPr lang="en-US" dirty="0"/>
              <a:t>Groundwater mining</a:t>
            </a:r>
          </a:p>
          <a:p>
            <a:pPr lvl="0"/>
            <a:r>
              <a:rPr lang="en-US" dirty="0"/>
              <a:t>Be able to define the “water budget myth” and the impacts it has on groundwater management policy</a:t>
            </a:r>
          </a:p>
        </p:txBody>
      </p:sp>
    </p:spTree>
    <p:extLst>
      <p:ext uri="{BB962C8B-B14F-4D97-AF65-F5344CB8AC3E}">
        <p14:creationId xmlns:p14="http://schemas.microsoft.com/office/powerpoint/2010/main" val="220186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8C8C4-8F5F-DC28-1856-27AA481B3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Natural Groundwater Systems</a:t>
            </a:r>
          </a:p>
        </p:txBody>
      </p:sp>
      <p:sp>
        <p:nvSpPr>
          <p:cNvPr id="141" name="Google Shape;141;p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 rotWithShape="1">
          <a:blip r:embed="rId3">
            <a:alphaModFix/>
          </a:blip>
          <a:srcRect r="695" b="43062"/>
          <a:stretch/>
        </p:blipFill>
        <p:spPr>
          <a:xfrm>
            <a:off x="325382" y="1657859"/>
            <a:ext cx="8493235" cy="5093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9007" y="1839557"/>
            <a:ext cx="1565325" cy="155237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 txBox="1"/>
          <p:nvPr/>
        </p:nvSpPr>
        <p:spPr>
          <a:xfrm>
            <a:off x="1042207" y="1854885"/>
            <a:ext cx="20736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latin typeface="Calibri"/>
                <a:ea typeface="Calibri"/>
                <a:cs typeface="Calibri"/>
                <a:sym typeface="Calibri"/>
              </a:rPr>
              <a:t>Precip/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latin typeface="Calibri"/>
                <a:ea typeface="Calibri"/>
                <a:cs typeface="Calibri"/>
                <a:sym typeface="Calibri"/>
              </a:rPr>
              <a:t>Recharge</a:t>
            </a:r>
            <a:endParaRPr sz="17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Groundwater Flow Budget</a:t>
            </a:r>
          </a:p>
        </p:txBody>
      </p:sp>
      <p:sp>
        <p:nvSpPr>
          <p:cNvPr id="149" name="Google Shape;149;p2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/>
              <a:pPr lvl="0"/>
              <a:t>4</a:t>
            </a:fld>
            <a:endParaRPr lang="en"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900" y="1634688"/>
            <a:ext cx="7234300" cy="511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/>
        </p:nvSpPr>
        <p:spPr>
          <a:xfrm>
            <a:off x="371175" y="243725"/>
            <a:ext cx="3459000" cy="447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latin typeface="+mj-lt"/>
              </a:rPr>
              <a:t>“Under natural conditions ... previous to development by wells, aquifers are in a state of approximate dynamic equilibrium. Discharge by wells is thus a new discharge superimposed upon a previously stable system, and it must be balanced by an increase in the recharge of the aquifer, or by a decrease in the old natural discharge, or by loss of storage in the aquifer, or by a combination of these.” -- </a:t>
            </a:r>
            <a:r>
              <a:rPr lang="en" sz="1800" b="1" i="1" dirty="0">
                <a:solidFill>
                  <a:schemeClr val="dk1"/>
                </a:solidFill>
                <a:latin typeface="+mj-lt"/>
              </a:rPr>
              <a:t>Theis (USGS) 1940</a:t>
            </a:r>
            <a:endParaRPr sz="1800" b="1" dirty="0">
              <a:latin typeface="+mj-lt"/>
            </a:endParaRPr>
          </a:p>
        </p:txBody>
      </p:sp>
      <p:sp>
        <p:nvSpPr>
          <p:cNvPr id="157" name="Google Shape;157;p2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 rotWithShape="1">
          <a:blip r:embed="rId3">
            <a:alphaModFix/>
          </a:blip>
          <a:srcRect b="55516"/>
          <a:stretch/>
        </p:blipFill>
        <p:spPr>
          <a:xfrm>
            <a:off x="4321250" y="549446"/>
            <a:ext cx="4451575" cy="168755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 txBox="1"/>
          <p:nvPr/>
        </p:nvSpPr>
        <p:spPr>
          <a:xfrm>
            <a:off x="1182414" y="5224444"/>
            <a:ext cx="7229004" cy="99318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latin typeface="+mj-lt"/>
              </a:rPr>
              <a:t>Pumpage = Increased recharge + Water removed from storage + Decreased discharge.</a:t>
            </a:r>
            <a:endParaRPr sz="24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+mj-lt"/>
            </a:endParaRPr>
          </a:p>
        </p:txBody>
      </p:sp>
      <p:pic>
        <p:nvPicPr>
          <p:cNvPr id="2" name="Google Shape;158;p27">
            <a:extLst>
              <a:ext uri="{FF2B5EF4-FFF2-40B4-BE49-F238E27FC236}">
                <a16:creationId xmlns:a16="http://schemas.microsoft.com/office/drawing/2014/main" id="{472802E8-FA8E-FEF7-23D4-3760925E97B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58544"/>
          <a:stretch/>
        </p:blipFill>
        <p:spPr>
          <a:xfrm>
            <a:off x="4321249" y="2784298"/>
            <a:ext cx="4451575" cy="1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Sustainability &amp; Equilibrium</a:t>
            </a:r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67" name="Google Shape;167;p28"/>
          <p:cNvSpPr txBox="1"/>
          <p:nvPr/>
        </p:nvSpPr>
        <p:spPr>
          <a:xfrm>
            <a:off x="707144" y="1740925"/>
            <a:ext cx="5209500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As pumping begins:</a:t>
            </a:r>
            <a:endParaRPr sz="2400" dirty="0"/>
          </a:p>
        </p:txBody>
      </p:sp>
      <p:sp>
        <p:nvSpPr>
          <p:cNvPr id="169" name="Google Shape;169;p28"/>
          <p:cNvSpPr txBox="1"/>
          <p:nvPr/>
        </p:nvSpPr>
        <p:spPr>
          <a:xfrm>
            <a:off x="707144" y="3464750"/>
            <a:ext cx="5209500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After equilibrium is achieved</a:t>
            </a:r>
            <a:endParaRPr sz="2400" dirty="0"/>
          </a:p>
        </p:txBody>
      </p:sp>
      <p:sp>
        <p:nvSpPr>
          <p:cNvPr id="170" name="Google Shape;170;p28"/>
          <p:cNvSpPr txBox="1"/>
          <p:nvPr/>
        </p:nvSpPr>
        <p:spPr>
          <a:xfrm>
            <a:off x="1435349" y="5188574"/>
            <a:ext cx="6849429" cy="841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+mj-lt"/>
              </a:rPr>
              <a:t>Transitional storage</a:t>
            </a:r>
            <a:r>
              <a:rPr lang="en" sz="2000" dirty="0">
                <a:latin typeface="+mj-lt"/>
              </a:rPr>
              <a:t> = water lost from storage as a system evolves from one equilibrium state to another</a:t>
            </a:r>
            <a:endParaRPr sz="2000" dirty="0">
              <a:latin typeface="+mj-lt"/>
            </a:endParaRPr>
          </a:p>
        </p:txBody>
      </p:sp>
      <p:sp>
        <p:nvSpPr>
          <p:cNvPr id="2" name="Google Shape;159;p27">
            <a:extLst>
              <a:ext uri="{FF2B5EF4-FFF2-40B4-BE49-F238E27FC236}">
                <a16:creationId xmlns:a16="http://schemas.microsoft.com/office/drawing/2014/main" id="{8605E035-7726-7A7A-2E2B-1D94901AE42F}"/>
              </a:ext>
            </a:extLst>
          </p:cNvPr>
          <p:cNvSpPr txBox="1"/>
          <p:nvPr/>
        </p:nvSpPr>
        <p:spPr>
          <a:xfrm>
            <a:off x="1435350" y="2517332"/>
            <a:ext cx="6684579" cy="7428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+mj-lt"/>
              </a:rPr>
              <a:t>Pumpage = Increased recharge + </a:t>
            </a:r>
            <a:r>
              <a:rPr lang="en" sz="1800" b="1" dirty="0">
                <a:latin typeface="+mj-lt"/>
              </a:rPr>
              <a:t>Water removed from storage </a:t>
            </a:r>
            <a:r>
              <a:rPr lang="en" sz="1800" dirty="0">
                <a:latin typeface="+mj-lt"/>
              </a:rPr>
              <a:t>+ Decreased discharge.</a:t>
            </a:r>
            <a:endParaRPr sz="1800" dirty="0">
              <a:latin typeface="+mj-lt"/>
            </a:endParaRPr>
          </a:p>
        </p:txBody>
      </p:sp>
      <p:sp>
        <p:nvSpPr>
          <p:cNvPr id="3" name="Google Shape;159;p27">
            <a:extLst>
              <a:ext uri="{FF2B5EF4-FFF2-40B4-BE49-F238E27FC236}">
                <a16:creationId xmlns:a16="http://schemas.microsoft.com/office/drawing/2014/main" id="{69D98FE6-51FB-5D3E-4A09-A08448B301A1}"/>
              </a:ext>
            </a:extLst>
          </p:cNvPr>
          <p:cNvSpPr txBox="1"/>
          <p:nvPr/>
        </p:nvSpPr>
        <p:spPr>
          <a:xfrm>
            <a:off x="1435350" y="4212318"/>
            <a:ext cx="6684579" cy="48386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+mj-lt"/>
              </a:rPr>
              <a:t>Pumpage = Increased recharge + Decreased discharge.</a:t>
            </a:r>
            <a:endParaRPr sz="1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/>
      <p:bldP spid="170" grpId="0"/>
      <p:bldP spid="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 rotWithShape="1">
          <a:blip r:embed="rId3">
            <a:alphaModFix/>
          </a:blip>
          <a:srcRect b="67118"/>
          <a:stretch/>
        </p:blipFill>
        <p:spPr>
          <a:xfrm>
            <a:off x="245725" y="189125"/>
            <a:ext cx="5194610" cy="2154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9385" y="1418556"/>
            <a:ext cx="3328890" cy="2024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76;p29">
            <a:extLst>
              <a:ext uri="{FF2B5EF4-FFF2-40B4-BE49-F238E27FC236}">
                <a16:creationId xmlns:a16="http://schemas.microsoft.com/office/drawing/2014/main" id="{5D239E25-CA02-B6A1-1BB6-6E42286F9D1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111"/>
          <a:stretch/>
        </p:blipFill>
        <p:spPr>
          <a:xfrm>
            <a:off x="245725" y="4590084"/>
            <a:ext cx="5194610" cy="2024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76;p29">
            <a:extLst>
              <a:ext uri="{FF2B5EF4-FFF2-40B4-BE49-F238E27FC236}">
                <a16:creationId xmlns:a16="http://schemas.microsoft.com/office/drawing/2014/main" id="{37080A4F-5364-7209-1571-E9D4A3078D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32987" b="34131"/>
          <a:stretch/>
        </p:blipFill>
        <p:spPr>
          <a:xfrm>
            <a:off x="245725" y="2365376"/>
            <a:ext cx="5194610" cy="21548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3522EF4-FCB5-0A3D-70FE-77813B3CBECB}"/>
              </a:ext>
            </a:extLst>
          </p:cNvPr>
          <p:cNvGrpSpPr/>
          <p:nvPr/>
        </p:nvGrpSpPr>
        <p:grpSpPr>
          <a:xfrm>
            <a:off x="226936" y="1058449"/>
            <a:ext cx="1401448" cy="4613375"/>
            <a:chOff x="226936" y="1058449"/>
            <a:chExt cx="1401448" cy="461337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7A0BB97-D96E-6F63-31AC-C5701CB96C7A}"/>
                </a:ext>
              </a:extLst>
            </p:cNvPr>
            <p:cNvSpPr txBox="1"/>
            <p:nvPr/>
          </p:nvSpPr>
          <p:spPr>
            <a:xfrm>
              <a:off x="226936" y="1058449"/>
              <a:ext cx="1119612" cy="30777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Equilibrium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90A26AE-09C6-5B70-264E-511AB7F109C0}"/>
                </a:ext>
              </a:extLst>
            </p:cNvPr>
            <p:cNvSpPr txBox="1"/>
            <p:nvPr/>
          </p:nvSpPr>
          <p:spPr>
            <a:xfrm>
              <a:off x="226936" y="3288902"/>
              <a:ext cx="1119612" cy="30777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Transition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48C3AC-0FB7-3781-9719-108A6BA99290}"/>
                </a:ext>
              </a:extLst>
            </p:cNvPr>
            <p:cNvSpPr txBox="1"/>
            <p:nvPr/>
          </p:nvSpPr>
          <p:spPr>
            <a:xfrm>
              <a:off x="226936" y="5364047"/>
              <a:ext cx="1401448" cy="30777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New Equilibrium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BE09DD5-831A-25AD-C059-D213354EB68E}"/>
              </a:ext>
            </a:extLst>
          </p:cNvPr>
          <p:cNvSpPr txBox="1"/>
          <p:nvPr/>
        </p:nvSpPr>
        <p:spPr>
          <a:xfrm>
            <a:off x="5727575" y="4033381"/>
            <a:ext cx="3012510" cy="1323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If equilibrium is never achieved, an aquifer is said to be in a state of “</a:t>
            </a:r>
            <a:r>
              <a:rPr lang="en-US" sz="2000" b="1" dirty="0"/>
              <a:t>groundwater mining</a:t>
            </a:r>
            <a:r>
              <a:rPr lang="en-US" sz="2000" dirty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09" name="Google Shape;2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7825"/>
            <a:ext cx="8839199" cy="478676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4"/>
          <p:cNvSpPr txBox="1"/>
          <p:nvPr/>
        </p:nvSpPr>
        <p:spPr>
          <a:xfrm>
            <a:off x="1252400" y="5064600"/>
            <a:ext cx="5683800" cy="16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Before pumping: R (recharge from streams) = D (discharge to phreatophytes)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Shortly after pumping: Pumping = Decreased D + Water from storage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Eventually: Pumping = Decreased (eliminated) D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i="1" dirty="0">
                <a:solidFill>
                  <a:schemeClr val="dk1"/>
                </a:solidFill>
              </a:rPr>
              <a:t>Capture is assumed to happen water table is greater than 5 ft below phreatophytes. 1000-yr simulation. Pumping = R = D.</a:t>
            </a:r>
            <a:endParaRPr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16" name="Google Shape;2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635" y="467531"/>
            <a:ext cx="8020050" cy="475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5"/>
          <p:cNvSpPr txBox="1"/>
          <p:nvPr/>
        </p:nvSpPr>
        <p:spPr>
          <a:xfrm>
            <a:off x="1965252" y="5405100"/>
            <a:ext cx="5213495" cy="10719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latin typeface="+mj-lt"/>
              </a:rPr>
              <a:t>Discharge to phreatophytes vs. time after pumping begins.</a:t>
            </a:r>
            <a:br>
              <a:rPr lang="en" sz="1600" dirty="0">
                <a:latin typeface="+mj-lt"/>
              </a:rPr>
            </a:br>
            <a:endParaRPr sz="16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latin typeface="+mj-lt"/>
              </a:rPr>
              <a:t>Case 1: &gt;1000 yrs to full capture</a:t>
            </a:r>
            <a:endParaRPr sz="16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latin typeface="+mj-lt"/>
              </a:rPr>
              <a:t>Case 2: ~500 yrs to full capture</a:t>
            </a:r>
            <a:endParaRPr sz="16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35779E-91DC-B675-1F8C-4B8FF49F7405}"/>
              </a:ext>
            </a:extLst>
          </p:cNvPr>
          <p:cNvSpPr/>
          <p:nvPr/>
        </p:nvSpPr>
        <p:spPr>
          <a:xfrm rot="16200000">
            <a:off x="-986425" y="2943332"/>
            <a:ext cx="3394553" cy="382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Discharge to Phreatophytes</a:t>
            </a:r>
          </a:p>
        </p:txBody>
      </p:sp>
    </p:spTree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odule">
  <a:themeElements>
    <a:clrScheme name="Module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modflow-transient</Template>
  <TotalTime>1413</TotalTime>
  <Words>819</Words>
  <Application>Microsoft Office PowerPoint</Application>
  <PresentationFormat>On-screen Show (4:3)</PresentationFormat>
  <Paragraphs>63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Corbel</vt:lpstr>
      <vt:lpstr>Noto Sans Symbols</vt:lpstr>
      <vt:lpstr>Times New Roman</vt:lpstr>
      <vt:lpstr>Wingdings</vt:lpstr>
      <vt:lpstr>Wingdings 2</vt:lpstr>
      <vt:lpstr>Wingdings 3</vt:lpstr>
      <vt:lpstr>Module</vt:lpstr>
      <vt:lpstr>1_Module</vt:lpstr>
      <vt:lpstr>2_Module</vt:lpstr>
      <vt:lpstr>Groundwater Sustainability Pt. 2 - Equilibrium Dynamics</vt:lpstr>
      <vt:lpstr>Lecture Objectives</vt:lpstr>
      <vt:lpstr>Natural Groundwater Systems</vt:lpstr>
      <vt:lpstr>Groundwater Flow Budget</vt:lpstr>
      <vt:lpstr>PowerPoint Presentation</vt:lpstr>
      <vt:lpstr>Sustainability &amp; Equilibrium</vt:lpstr>
      <vt:lpstr>PowerPoint Presentation</vt:lpstr>
      <vt:lpstr>PowerPoint Presentation</vt:lpstr>
      <vt:lpstr>PowerPoint Presentation</vt:lpstr>
      <vt:lpstr>PowerPoint Presentation</vt:lpstr>
      <vt:lpstr>The Water Budget Myth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Groundwater Sustainability </dc:title>
  <cp:lastModifiedBy>Norm Jones</cp:lastModifiedBy>
  <cp:revision>17</cp:revision>
  <dcterms:modified xsi:type="dcterms:W3CDTF">2022-11-23T00:23:59Z</dcterms:modified>
</cp:coreProperties>
</file>