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0" r:id="rId3"/>
    <p:sldId id="305" r:id="rId4"/>
    <p:sldId id="311" r:id="rId5"/>
    <p:sldId id="312" r:id="rId6"/>
    <p:sldId id="313" r:id="rId7"/>
    <p:sldId id="314" r:id="rId8"/>
    <p:sldId id="306" r:id="rId9"/>
    <p:sldId id="307" r:id="rId10"/>
    <p:sldId id="308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FFFF99"/>
    <a:srgbClr val="996633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0204" autoAdjust="0"/>
  </p:normalViewPr>
  <p:slideViewPr>
    <p:cSldViewPr>
      <p:cViewPr varScale="1">
        <p:scale>
          <a:sx n="102" d="100"/>
          <a:sy n="102" d="100"/>
        </p:scale>
        <p:origin x="12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07DBA092-D0F1-491B-82D6-079BA9FAF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894B22A3-6A1B-4805-A5AC-1C1F7F541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7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06EE0-3B56-4014-809A-49D3F9F69D7F}" type="slidenum">
              <a:rPr lang="en-US"/>
              <a:pPr/>
              <a:t>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4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B22A3-6A1B-4805-A5AC-1C1F7F5414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F8504-B10E-48CB-8CAF-D4CBAA2500C2}" type="slidenum">
              <a:rPr lang="en-US"/>
              <a:pPr/>
              <a:t>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5D1BF-789C-4DB3-B4EC-EAF8DD54D846}" type="slidenum">
              <a:rPr lang="en-US"/>
              <a:pPr/>
              <a:t>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2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1A935-CD29-46E4-8EA7-76BD7306A7A5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E77C4-4386-43D5-BA07-E7FF3568305D}" type="slidenum">
              <a:rPr lang="en-US"/>
              <a:pPr/>
              <a:t>10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869-EEF8-4676-B75A-8234CB827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002-8456-40BC-B0F8-2FFE6C1D8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09B-7520-44B9-ACF2-BE127D014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2912-3618-40D9-A797-FF96CC107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1434-08A3-45F5-ACBC-3A80EDCE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98FE-D362-4693-A01E-2C817DE9C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F832-BE46-4ECC-AE9F-A77F59A7E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DC6-B8E3-4AA5-BB5E-4AF3413F3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7815-95D9-49BA-8C30-EBE0F7BA8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D096-6307-4528-82A0-E2F31BAF1C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F8F151-44FA-43C6-B825-B3E54FA88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6B7DC5-9C19-455A-9A98-3F45B3DF0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Boundary Condition Analysis</a:t>
            </a:r>
            <a:br>
              <a:rPr lang="en-US" sz="4800" dirty="0"/>
            </a:br>
            <a:r>
              <a:rPr lang="en-US" sz="3200" i="1" dirty="0">
                <a:solidFill>
                  <a:schemeClr val="accent2"/>
                </a:solidFill>
              </a:rPr>
              <a:t>Pt 1 – Types of Boundary Conditions</a:t>
            </a:r>
            <a:endParaRPr lang="en-US" sz="4800" i="1" dirty="0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62469" name="Freeform 5"/>
          <p:cNvSpPr>
            <a:spLocks/>
          </p:cNvSpPr>
          <p:nvPr/>
        </p:nvSpPr>
        <p:spPr bwMode="auto">
          <a:xfrm>
            <a:off x="1219200" y="1676400"/>
            <a:ext cx="6781800" cy="4810125"/>
          </a:xfrm>
          <a:custGeom>
            <a:avLst/>
            <a:gdLst/>
            <a:ahLst/>
            <a:cxnLst>
              <a:cxn ang="0">
                <a:pos x="304" y="739"/>
              </a:cxn>
              <a:cxn ang="0">
                <a:pos x="623" y="856"/>
              </a:cxn>
              <a:cxn ang="0">
                <a:pos x="615" y="1152"/>
              </a:cxn>
              <a:cxn ang="0">
                <a:pos x="522" y="1308"/>
              </a:cxn>
              <a:cxn ang="0">
                <a:pos x="498" y="1603"/>
              </a:cxn>
              <a:cxn ang="0">
                <a:pos x="662" y="1868"/>
              </a:cxn>
              <a:cxn ang="0">
                <a:pos x="615" y="2211"/>
              </a:cxn>
              <a:cxn ang="0">
                <a:pos x="561" y="2304"/>
              </a:cxn>
              <a:cxn ang="0">
                <a:pos x="483" y="2483"/>
              </a:cxn>
              <a:cxn ang="0">
                <a:pos x="475" y="2942"/>
              </a:cxn>
              <a:cxn ang="0">
                <a:pos x="545" y="3082"/>
              </a:cxn>
              <a:cxn ang="0">
                <a:pos x="592" y="3207"/>
              </a:cxn>
              <a:cxn ang="0">
                <a:pos x="996" y="3230"/>
              </a:cxn>
              <a:cxn ang="0">
                <a:pos x="1090" y="3339"/>
              </a:cxn>
              <a:cxn ang="0">
                <a:pos x="1137" y="3433"/>
              </a:cxn>
              <a:cxn ang="0">
                <a:pos x="1533" y="3464"/>
              </a:cxn>
              <a:cxn ang="0">
                <a:pos x="1604" y="3425"/>
              </a:cxn>
              <a:cxn ang="0">
                <a:pos x="1806" y="3238"/>
              </a:cxn>
              <a:cxn ang="0">
                <a:pos x="2001" y="3207"/>
              </a:cxn>
              <a:cxn ang="0">
                <a:pos x="2039" y="3308"/>
              </a:cxn>
              <a:cxn ang="0">
                <a:pos x="2211" y="3277"/>
              </a:cxn>
              <a:cxn ang="0">
                <a:pos x="2413" y="3316"/>
              </a:cxn>
              <a:cxn ang="0">
                <a:pos x="2608" y="3363"/>
              </a:cxn>
              <a:cxn ang="0">
                <a:pos x="2771" y="3308"/>
              </a:cxn>
              <a:cxn ang="0">
                <a:pos x="3184" y="3316"/>
              </a:cxn>
              <a:cxn ang="0">
                <a:pos x="3223" y="3269"/>
              </a:cxn>
              <a:cxn ang="0">
                <a:pos x="3347" y="3121"/>
              </a:cxn>
              <a:cxn ang="0">
                <a:pos x="3479" y="3082"/>
              </a:cxn>
              <a:cxn ang="0">
                <a:pos x="3565" y="3238"/>
              </a:cxn>
              <a:cxn ang="0">
                <a:pos x="3620" y="3207"/>
              </a:cxn>
              <a:cxn ang="0">
                <a:pos x="3690" y="3090"/>
              </a:cxn>
              <a:cxn ang="0">
                <a:pos x="3853" y="3168"/>
              </a:cxn>
              <a:cxn ang="0">
                <a:pos x="4040" y="3137"/>
              </a:cxn>
              <a:cxn ang="0">
                <a:pos x="4219" y="3059"/>
              </a:cxn>
              <a:cxn ang="0">
                <a:pos x="4305" y="2872"/>
              </a:cxn>
              <a:cxn ang="0">
                <a:pos x="4273" y="2833"/>
              </a:cxn>
              <a:cxn ang="0">
                <a:pos x="4087" y="2724"/>
              </a:cxn>
              <a:cxn ang="0">
                <a:pos x="3814" y="2631"/>
              </a:cxn>
              <a:cxn ang="0">
                <a:pos x="3612" y="2522"/>
              </a:cxn>
              <a:cxn ang="0">
                <a:pos x="3565" y="2094"/>
              </a:cxn>
              <a:cxn ang="0">
                <a:pos x="3534" y="1930"/>
              </a:cxn>
              <a:cxn ang="0">
                <a:pos x="3596" y="1572"/>
              </a:cxn>
              <a:cxn ang="0">
                <a:pos x="3596" y="1308"/>
              </a:cxn>
              <a:cxn ang="0">
                <a:pos x="3511" y="1168"/>
              </a:cxn>
              <a:cxn ang="0">
                <a:pos x="3425" y="1059"/>
              </a:cxn>
              <a:cxn ang="0">
                <a:pos x="3433" y="872"/>
              </a:cxn>
              <a:cxn ang="0">
                <a:pos x="3503" y="848"/>
              </a:cxn>
              <a:cxn ang="0">
                <a:pos x="3565" y="732"/>
              </a:cxn>
              <a:cxn ang="0">
                <a:pos x="3627" y="436"/>
              </a:cxn>
              <a:cxn ang="0">
                <a:pos x="3845" y="366"/>
              </a:cxn>
              <a:cxn ang="0">
                <a:pos x="3939" y="296"/>
              </a:cxn>
              <a:cxn ang="0">
                <a:pos x="4196" y="218"/>
              </a:cxn>
              <a:cxn ang="0">
                <a:pos x="4398" y="117"/>
              </a:cxn>
              <a:cxn ang="0">
                <a:pos x="4616" y="39"/>
              </a:cxn>
            </a:cxnLst>
            <a:rect l="0" t="0" r="r" b="b"/>
            <a:pathLst>
              <a:path w="4717" h="3510">
                <a:moveTo>
                  <a:pt x="0" y="794"/>
                </a:moveTo>
                <a:cubicBezTo>
                  <a:pt x="85" y="735"/>
                  <a:pt x="208" y="744"/>
                  <a:pt x="304" y="739"/>
                </a:cubicBezTo>
                <a:cubicBezTo>
                  <a:pt x="347" y="726"/>
                  <a:pt x="393" y="741"/>
                  <a:pt x="436" y="747"/>
                </a:cubicBezTo>
                <a:cubicBezTo>
                  <a:pt x="506" y="771"/>
                  <a:pt x="561" y="817"/>
                  <a:pt x="623" y="856"/>
                </a:cubicBezTo>
                <a:cubicBezTo>
                  <a:pt x="643" y="888"/>
                  <a:pt x="665" y="915"/>
                  <a:pt x="677" y="950"/>
                </a:cubicBezTo>
                <a:cubicBezTo>
                  <a:pt x="664" y="1022"/>
                  <a:pt x="648" y="1088"/>
                  <a:pt x="615" y="1152"/>
                </a:cubicBezTo>
                <a:cubicBezTo>
                  <a:pt x="595" y="1190"/>
                  <a:pt x="581" y="1236"/>
                  <a:pt x="545" y="1261"/>
                </a:cubicBezTo>
                <a:cubicBezTo>
                  <a:pt x="535" y="1289"/>
                  <a:pt x="540" y="1282"/>
                  <a:pt x="522" y="1308"/>
                </a:cubicBezTo>
                <a:cubicBezTo>
                  <a:pt x="512" y="1324"/>
                  <a:pt x="490" y="1354"/>
                  <a:pt x="490" y="1354"/>
                </a:cubicBezTo>
                <a:cubicBezTo>
                  <a:pt x="493" y="1437"/>
                  <a:pt x="491" y="1520"/>
                  <a:pt x="498" y="1603"/>
                </a:cubicBezTo>
                <a:cubicBezTo>
                  <a:pt x="502" y="1651"/>
                  <a:pt x="546" y="1769"/>
                  <a:pt x="592" y="1782"/>
                </a:cubicBezTo>
                <a:cubicBezTo>
                  <a:pt x="604" y="1822"/>
                  <a:pt x="627" y="1846"/>
                  <a:pt x="662" y="1868"/>
                </a:cubicBezTo>
                <a:cubicBezTo>
                  <a:pt x="674" y="1951"/>
                  <a:pt x="681" y="1991"/>
                  <a:pt x="669" y="2086"/>
                </a:cubicBezTo>
                <a:cubicBezTo>
                  <a:pt x="663" y="2130"/>
                  <a:pt x="634" y="2173"/>
                  <a:pt x="615" y="2211"/>
                </a:cubicBezTo>
                <a:cubicBezTo>
                  <a:pt x="604" y="2232"/>
                  <a:pt x="597" y="2261"/>
                  <a:pt x="584" y="2281"/>
                </a:cubicBezTo>
                <a:cubicBezTo>
                  <a:pt x="578" y="2290"/>
                  <a:pt x="568" y="2296"/>
                  <a:pt x="561" y="2304"/>
                </a:cubicBezTo>
                <a:cubicBezTo>
                  <a:pt x="555" y="2311"/>
                  <a:pt x="550" y="2319"/>
                  <a:pt x="545" y="2327"/>
                </a:cubicBezTo>
                <a:cubicBezTo>
                  <a:pt x="516" y="2376"/>
                  <a:pt x="496" y="2427"/>
                  <a:pt x="483" y="2483"/>
                </a:cubicBezTo>
                <a:cubicBezTo>
                  <a:pt x="488" y="2623"/>
                  <a:pt x="464" y="2641"/>
                  <a:pt x="522" y="2724"/>
                </a:cubicBezTo>
                <a:cubicBezTo>
                  <a:pt x="513" y="2799"/>
                  <a:pt x="490" y="2868"/>
                  <a:pt x="475" y="2942"/>
                </a:cubicBezTo>
                <a:cubicBezTo>
                  <a:pt x="484" y="2978"/>
                  <a:pt x="482" y="2992"/>
                  <a:pt x="514" y="3012"/>
                </a:cubicBezTo>
                <a:cubicBezTo>
                  <a:pt x="522" y="3037"/>
                  <a:pt x="538" y="3056"/>
                  <a:pt x="545" y="3082"/>
                </a:cubicBezTo>
                <a:cubicBezTo>
                  <a:pt x="556" y="3120"/>
                  <a:pt x="566" y="3149"/>
                  <a:pt x="584" y="3184"/>
                </a:cubicBezTo>
                <a:cubicBezTo>
                  <a:pt x="588" y="3191"/>
                  <a:pt x="587" y="3201"/>
                  <a:pt x="592" y="3207"/>
                </a:cubicBezTo>
                <a:cubicBezTo>
                  <a:pt x="608" y="3227"/>
                  <a:pt x="646" y="3232"/>
                  <a:pt x="669" y="3238"/>
                </a:cubicBezTo>
                <a:cubicBezTo>
                  <a:pt x="779" y="3233"/>
                  <a:pt x="887" y="3219"/>
                  <a:pt x="996" y="3230"/>
                </a:cubicBezTo>
                <a:cubicBezTo>
                  <a:pt x="1045" y="3254"/>
                  <a:pt x="1022" y="3236"/>
                  <a:pt x="1059" y="3293"/>
                </a:cubicBezTo>
                <a:cubicBezTo>
                  <a:pt x="1069" y="3308"/>
                  <a:pt x="1090" y="3339"/>
                  <a:pt x="1090" y="3339"/>
                </a:cubicBezTo>
                <a:cubicBezTo>
                  <a:pt x="1095" y="3355"/>
                  <a:pt x="1100" y="3370"/>
                  <a:pt x="1105" y="3386"/>
                </a:cubicBezTo>
                <a:cubicBezTo>
                  <a:pt x="1111" y="3404"/>
                  <a:pt x="1126" y="3417"/>
                  <a:pt x="1137" y="3433"/>
                </a:cubicBezTo>
                <a:cubicBezTo>
                  <a:pt x="1182" y="3500"/>
                  <a:pt x="1273" y="3501"/>
                  <a:pt x="1347" y="3510"/>
                </a:cubicBezTo>
                <a:cubicBezTo>
                  <a:pt x="1411" y="3498"/>
                  <a:pt x="1471" y="3485"/>
                  <a:pt x="1533" y="3464"/>
                </a:cubicBezTo>
                <a:cubicBezTo>
                  <a:pt x="1541" y="3456"/>
                  <a:pt x="1547" y="3445"/>
                  <a:pt x="1557" y="3440"/>
                </a:cubicBezTo>
                <a:cubicBezTo>
                  <a:pt x="1571" y="3432"/>
                  <a:pt x="1604" y="3425"/>
                  <a:pt x="1604" y="3425"/>
                </a:cubicBezTo>
                <a:cubicBezTo>
                  <a:pt x="1629" y="3408"/>
                  <a:pt x="1640" y="3387"/>
                  <a:pt x="1666" y="3370"/>
                </a:cubicBezTo>
                <a:cubicBezTo>
                  <a:pt x="1698" y="3327"/>
                  <a:pt x="1753" y="3256"/>
                  <a:pt x="1806" y="3238"/>
                </a:cubicBezTo>
                <a:cubicBezTo>
                  <a:pt x="1830" y="3214"/>
                  <a:pt x="1855" y="3202"/>
                  <a:pt x="1884" y="3184"/>
                </a:cubicBezTo>
                <a:cubicBezTo>
                  <a:pt x="1927" y="3189"/>
                  <a:pt x="1961" y="3194"/>
                  <a:pt x="2001" y="3207"/>
                </a:cubicBezTo>
                <a:cubicBezTo>
                  <a:pt x="2019" y="3263"/>
                  <a:pt x="2007" y="3241"/>
                  <a:pt x="2032" y="3277"/>
                </a:cubicBezTo>
                <a:cubicBezTo>
                  <a:pt x="2034" y="3287"/>
                  <a:pt x="2032" y="3300"/>
                  <a:pt x="2039" y="3308"/>
                </a:cubicBezTo>
                <a:cubicBezTo>
                  <a:pt x="2064" y="3339"/>
                  <a:pt x="2115" y="3291"/>
                  <a:pt x="2141" y="3285"/>
                </a:cubicBezTo>
                <a:cubicBezTo>
                  <a:pt x="2164" y="3280"/>
                  <a:pt x="2188" y="3280"/>
                  <a:pt x="2211" y="3277"/>
                </a:cubicBezTo>
                <a:cubicBezTo>
                  <a:pt x="2236" y="3268"/>
                  <a:pt x="2281" y="3238"/>
                  <a:pt x="2281" y="3238"/>
                </a:cubicBezTo>
                <a:cubicBezTo>
                  <a:pt x="2333" y="3251"/>
                  <a:pt x="2366" y="3291"/>
                  <a:pt x="2413" y="3316"/>
                </a:cubicBezTo>
                <a:cubicBezTo>
                  <a:pt x="2465" y="3343"/>
                  <a:pt x="2520" y="3354"/>
                  <a:pt x="2577" y="3370"/>
                </a:cubicBezTo>
                <a:cubicBezTo>
                  <a:pt x="2587" y="3368"/>
                  <a:pt x="2598" y="3367"/>
                  <a:pt x="2608" y="3363"/>
                </a:cubicBezTo>
                <a:cubicBezTo>
                  <a:pt x="2617" y="3359"/>
                  <a:pt x="2622" y="3350"/>
                  <a:pt x="2631" y="3347"/>
                </a:cubicBezTo>
                <a:cubicBezTo>
                  <a:pt x="2674" y="3330"/>
                  <a:pt x="2726" y="3320"/>
                  <a:pt x="2771" y="3308"/>
                </a:cubicBezTo>
                <a:cubicBezTo>
                  <a:pt x="2859" y="3314"/>
                  <a:pt x="2974" y="3302"/>
                  <a:pt x="3051" y="3355"/>
                </a:cubicBezTo>
                <a:cubicBezTo>
                  <a:pt x="3121" y="3348"/>
                  <a:pt x="3140" y="3358"/>
                  <a:pt x="3184" y="3316"/>
                </a:cubicBezTo>
                <a:cubicBezTo>
                  <a:pt x="3186" y="3308"/>
                  <a:pt x="3186" y="3299"/>
                  <a:pt x="3191" y="3293"/>
                </a:cubicBezTo>
                <a:cubicBezTo>
                  <a:pt x="3200" y="3283"/>
                  <a:pt x="3213" y="3278"/>
                  <a:pt x="3223" y="3269"/>
                </a:cubicBezTo>
                <a:cubicBezTo>
                  <a:pt x="3250" y="3246"/>
                  <a:pt x="3268" y="3216"/>
                  <a:pt x="3293" y="3191"/>
                </a:cubicBezTo>
                <a:cubicBezTo>
                  <a:pt x="3309" y="3159"/>
                  <a:pt x="3318" y="3141"/>
                  <a:pt x="3347" y="3121"/>
                </a:cubicBezTo>
                <a:cubicBezTo>
                  <a:pt x="3365" y="3095"/>
                  <a:pt x="3396" y="3061"/>
                  <a:pt x="3425" y="3051"/>
                </a:cubicBezTo>
                <a:cubicBezTo>
                  <a:pt x="3458" y="3060"/>
                  <a:pt x="3457" y="3054"/>
                  <a:pt x="3479" y="3082"/>
                </a:cubicBezTo>
                <a:cubicBezTo>
                  <a:pt x="3491" y="3097"/>
                  <a:pt x="3511" y="3129"/>
                  <a:pt x="3511" y="3129"/>
                </a:cubicBezTo>
                <a:cubicBezTo>
                  <a:pt x="3525" y="3173"/>
                  <a:pt x="3528" y="3212"/>
                  <a:pt x="3565" y="3238"/>
                </a:cubicBezTo>
                <a:cubicBezTo>
                  <a:pt x="3578" y="3235"/>
                  <a:pt x="3592" y="3237"/>
                  <a:pt x="3604" y="3230"/>
                </a:cubicBezTo>
                <a:cubicBezTo>
                  <a:pt x="3612" y="3225"/>
                  <a:pt x="3614" y="3214"/>
                  <a:pt x="3620" y="3207"/>
                </a:cubicBezTo>
                <a:cubicBezTo>
                  <a:pt x="3646" y="3176"/>
                  <a:pt x="3659" y="3146"/>
                  <a:pt x="3682" y="3114"/>
                </a:cubicBezTo>
                <a:cubicBezTo>
                  <a:pt x="3685" y="3106"/>
                  <a:pt x="3682" y="3090"/>
                  <a:pt x="3690" y="3090"/>
                </a:cubicBezTo>
                <a:cubicBezTo>
                  <a:pt x="3715" y="3090"/>
                  <a:pt x="3760" y="3114"/>
                  <a:pt x="3760" y="3114"/>
                </a:cubicBezTo>
                <a:cubicBezTo>
                  <a:pt x="3786" y="3140"/>
                  <a:pt x="3818" y="3156"/>
                  <a:pt x="3853" y="3168"/>
                </a:cubicBezTo>
                <a:cubicBezTo>
                  <a:pt x="3900" y="3165"/>
                  <a:pt x="3946" y="3165"/>
                  <a:pt x="3993" y="3160"/>
                </a:cubicBezTo>
                <a:cubicBezTo>
                  <a:pt x="4020" y="3157"/>
                  <a:pt x="4016" y="3148"/>
                  <a:pt x="4040" y="3137"/>
                </a:cubicBezTo>
                <a:cubicBezTo>
                  <a:pt x="4068" y="3125"/>
                  <a:pt x="4106" y="3121"/>
                  <a:pt x="4133" y="3106"/>
                </a:cubicBezTo>
                <a:cubicBezTo>
                  <a:pt x="4233" y="3050"/>
                  <a:pt x="4132" y="3095"/>
                  <a:pt x="4219" y="3059"/>
                </a:cubicBezTo>
                <a:cubicBezTo>
                  <a:pt x="4272" y="3006"/>
                  <a:pt x="4247" y="3024"/>
                  <a:pt x="4289" y="2997"/>
                </a:cubicBezTo>
                <a:cubicBezTo>
                  <a:pt x="4309" y="2937"/>
                  <a:pt x="4318" y="2957"/>
                  <a:pt x="4305" y="2872"/>
                </a:cubicBezTo>
                <a:cubicBezTo>
                  <a:pt x="4304" y="2864"/>
                  <a:pt x="4302" y="2855"/>
                  <a:pt x="4297" y="2849"/>
                </a:cubicBezTo>
                <a:cubicBezTo>
                  <a:pt x="4291" y="2842"/>
                  <a:pt x="4280" y="2839"/>
                  <a:pt x="4273" y="2833"/>
                </a:cubicBezTo>
                <a:cubicBezTo>
                  <a:pt x="4235" y="2802"/>
                  <a:pt x="4198" y="2776"/>
                  <a:pt x="4157" y="2748"/>
                </a:cubicBezTo>
                <a:cubicBezTo>
                  <a:pt x="4137" y="2734"/>
                  <a:pt x="4110" y="2734"/>
                  <a:pt x="4087" y="2724"/>
                </a:cubicBezTo>
                <a:cubicBezTo>
                  <a:pt x="4022" y="2695"/>
                  <a:pt x="3962" y="2668"/>
                  <a:pt x="3892" y="2654"/>
                </a:cubicBezTo>
                <a:cubicBezTo>
                  <a:pt x="3814" y="2616"/>
                  <a:pt x="3918" y="2663"/>
                  <a:pt x="3814" y="2631"/>
                </a:cubicBezTo>
                <a:cubicBezTo>
                  <a:pt x="3766" y="2616"/>
                  <a:pt x="3724" y="2589"/>
                  <a:pt x="3674" y="2576"/>
                </a:cubicBezTo>
                <a:cubicBezTo>
                  <a:pt x="3649" y="2560"/>
                  <a:pt x="3637" y="2539"/>
                  <a:pt x="3612" y="2522"/>
                </a:cubicBezTo>
                <a:cubicBezTo>
                  <a:pt x="3581" y="2478"/>
                  <a:pt x="3574" y="2440"/>
                  <a:pt x="3557" y="2390"/>
                </a:cubicBezTo>
                <a:cubicBezTo>
                  <a:pt x="3569" y="2258"/>
                  <a:pt x="3575" y="2261"/>
                  <a:pt x="3565" y="2094"/>
                </a:cubicBezTo>
                <a:cubicBezTo>
                  <a:pt x="3557" y="1966"/>
                  <a:pt x="3565" y="2054"/>
                  <a:pt x="3549" y="1993"/>
                </a:cubicBezTo>
                <a:cubicBezTo>
                  <a:pt x="3543" y="1972"/>
                  <a:pt x="3534" y="1930"/>
                  <a:pt x="3534" y="1930"/>
                </a:cubicBezTo>
                <a:cubicBezTo>
                  <a:pt x="3537" y="1865"/>
                  <a:pt x="3536" y="1770"/>
                  <a:pt x="3549" y="1697"/>
                </a:cubicBezTo>
                <a:cubicBezTo>
                  <a:pt x="3557" y="1651"/>
                  <a:pt x="3578" y="1613"/>
                  <a:pt x="3596" y="1572"/>
                </a:cubicBezTo>
                <a:cubicBezTo>
                  <a:pt x="3621" y="1515"/>
                  <a:pt x="3631" y="1452"/>
                  <a:pt x="3651" y="1393"/>
                </a:cubicBezTo>
                <a:cubicBezTo>
                  <a:pt x="3636" y="1351"/>
                  <a:pt x="3634" y="1332"/>
                  <a:pt x="3596" y="1308"/>
                </a:cubicBezTo>
                <a:cubicBezTo>
                  <a:pt x="3581" y="1284"/>
                  <a:pt x="3549" y="1238"/>
                  <a:pt x="3549" y="1238"/>
                </a:cubicBezTo>
                <a:cubicBezTo>
                  <a:pt x="3537" y="1196"/>
                  <a:pt x="3547" y="1221"/>
                  <a:pt x="3511" y="1168"/>
                </a:cubicBezTo>
                <a:cubicBezTo>
                  <a:pt x="3499" y="1150"/>
                  <a:pt x="3464" y="1121"/>
                  <a:pt x="3464" y="1121"/>
                </a:cubicBezTo>
                <a:cubicBezTo>
                  <a:pt x="3454" y="1092"/>
                  <a:pt x="3435" y="1088"/>
                  <a:pt x="3425" y="1059"/>
                </a:cubicBezTo>
                <a:cubicBezTo>
                  <a:pt x="3415" y="977"/>
                  <a:pt x="3412" y="993"/>
                  <a:pt x="3425" y="895"/>
                </a:cubicBezTo>
                <a:cubicBezTo>
                  <a:pt x="3426" y="887"/>
                  <a:pt x="3426" y="877"/>
                  <a:pt x="3433" y="872"/>
                </a:cubicBezTo>
                <a:cubicBezTo>
                  <a:pt x="3446" y="862"/>
                  <a:pt x="3464" y="861"/>
                  <a:pt x="3479" y="856"/>
                </a:cubicBezTo>
                <a:cubicBezTo>
                  <a:pt x="3487" y="853"/>
                  <a:pt x="3503" y="848"/>
                  <a:pt x="3503" y="848"/>
                </a:cubicBezTo>
                <a:cubicBezTo>
                  <a:pt x="3516" y="809"/>
                  <a:pt x="3509" y="833"/>
                  <a:pt x="3526" y="778"/>
                </a:cubicBezTo>
                <a:cubicBezTo>
                  <a:pt x="3532" y="759"/>
                  <a:pt x="3555" y="749"/>
                  <a:pt x="3565" y="732"/>
                </a:cubicBezTo>
                <a:cubicBezTo>
                  <a:pt x="3581" y="705"/>
                  <a:pt x="3586" y="680"/>
                  <a:pt x="3604" y="654"/>
                </a:cubicBezTo>
                <a:cubicBezTo>
                  <a:pt x="3626" y="570"/>
                  <a:pt x="3612" y="554"/>
                  <a:pt x="3627" y="436"/>
                </a:cubicBezTo>
                <a:cubicBezTo>
                  <a:pt x="3630" y="408"/>
                  <a:pt x="3655" y="411"/>
                  <a:pt x="3674" y="405"/>
                </a:cubicBezTo>
                <a:cubicBezTo>
                  <a:pt x="3733" y="387"/>
                  <a:pt x="3782" y="373"/>
                  <a:pt x="3845" y="366"/>
                </a:cubicBezTo>
                <a:cubicBezTo>
                  <a:pt x="3871" y="357"/>
                  <a:pt x="3896" y="351"/>
                  <a:pt x="3915" y="327"/>
                </a:cubicBezTo>
                <a:cubicBezTo>
                  <a:pt x="3923" y="317"/>
                  <a:pt x="3928" y="303"/>
                  <a:pt x="3939" y="296"/>
                </a:cubicBezTo>
                <a:cubicBezTo>
                  <a:pt x="3977" y="270"/>
                  <a:pt x="4055" y="269"/>
                  <a:pt x="4094" y="265"/>
                </a:cubicBezTo>
                <a:cubicBezTo>
                  <a:pt x="4132" y="252"/>
                  <a:pt x="4157" y="228"/>
                  <a:pt x="4196" y="218"/>
                </a:cubicBezTo>
                <a:cubicBezTo>
                  <a:pt x="4231" y="194"/>
                  <a:pt x="4266" y="164"/>
                  <a:pt x="4305" y="148"/>
                </a:cubicBezTo>
                <a:cubicBezTo>
                  <a:pt x="4336" y="135"/>
                  <a:pt x="4368" y="132"/>
                  <a:pt x="4398" y="117"/>
                </a:cubicBezTo>
                <a:cubicBezTo>
                  <a:pt x="4452" y="90"/>
                  <a:pt x="4503" y="51"/>
                  <a:pt x="4561" y="31"/>
                </a:cubicBezTo>
                <a:cubicBezTo>
                  <a:pt x="4579" y="34"/>
                  <a:pt x="4598" y="40"/>
                  <a:pt x="4616" y="39"/>
                </a:cubicBezTo>
                <a:cubicBezTo>
                  <a:pt x="4655" y="36"/>
                  <a:pt x="4679" y="0"/>
                  <a:pt x="4717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5410200" y="3810000"/>
            <a:ext cx="381000" cy="333375"/>
          </a:xfrm>
          <a:prstGeom prst="rect">
            <a:avLst/>
          </a:prstGeom>
          <a:ln>
            <a:headEnd type="none" w="lg" len="lg"/>
            <a:tailEnd type="none" w="lg" len="lg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52800" y="55626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River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375299" y="3455806"/>
            <a:ext cx="1371600" cy="5810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Industrial Plant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67000" y="2057400"/>
            <a:ext cx="1676400" cy="3048000"/>
            <a:chOff x="2667000" y="2057400"/>
            <a:chExt cx="1676400" cy="3048000"/>
          </a:xfrm>
        </p:grpSpPr>
        <p:sp>
          <p:nvSpPr>
            <p:cNvPr id="8" name="Freeform 7"/>
            <p:cNvSpPr/>
            <p:nvPr/>
          </p:nvSpPr>
          <p:spPr>
            <a:xfrm>
              <a:off x="4114800" y="2948763"/>
              <a:ext cx="228600" cy="2156637"/>
            </a:xfrm>
            <a:custGeom>
              <a:avLst/>
              <a:gdLst>
                <a:gd name="connsiteX0" fmla="*/ 0 w 255182"/>
                <a:gd name="connsiteY0" fmla="*/ 0 h 2477386"/>
                <a:gd name="connsiteX1" fmla="*/ 85061 w 255182"/>
                <a:gd name="connsiteY1" fmla="*/ 1158949 h 2477386"/>
                <a:gd name="connsiteX2" fmla="*/ 255182 w 255182"/>
                <a:gd name="connsiteY2" fmla="*/ 2477386 h 247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182" h="2477386">
                  <a:moveTo>
                    <a:pt x="0" y="0"/>
                  </a:moveTo>
                  <a:cubicBezTo>
                    <a:pt x="21265" y="373025"/>
                    <a:pt x="42531" y="746051"/>
                    <a:pt x="85061" y="1158949"/>
                  </a:cubicBezTo>
                  <a:cubicBezTo>
                    <a:pt x="127591" y="1571847"/>
                    <a:pt x="191386" y="2024616"/>
                    <a:pt x="255182" y="2477386"/>
                  </a:cubicBezTo>
                </a:path>
              </a:pathLst>
            </a:cu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 rot="1985770">
              <a:off x="3572132" y="2608518"/>
              <a:ext cx="457200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0" y="2057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j-lt"/>
                </a:rPr>
                <a:t>GW Divide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6065" y="1828800"/>
            <a:ext cx="2200940" cy="3429000"/>
            <a:chOff x="4136065" y="1828800"/>
            <a:chExt cx="2200940" cy="3429000"/>
          </a:xfrm>
        </p:grpSpPr>
        <p:sp>
          <p:nvSpPr>
            <p:cNvPr id="9" name="Freeform 8"/>
            <p:cNvSpPr/>
            <p:nvPr/>
          </p:nvSpPr>
          <p:spPr>
            <a:xfrm>
              <a:off x="4136065" y="3037368"/>
              <a:ext cx="1998921" cy="163032"/>
            </a:xfrm>
            <a:custGeom>
              <a:avLst/>
              <a:gdLst>
                <a:gd name="connsiteX0" fmla="*/ 0 w 1998921"/>
                <a:gd name="connsiteY0" fmla="*/ 163032 h 163032"/>
                <a:gd name="connsiteX1" fmla="*/ 914400 w 1998921"/>
                <a:gd name="connsiteY1" fmla="*/ 24809 h 163032"/>
                <a:gd name="connsiteX2" fmla="*/ 1998921 w 1998921"/>
                <a:gd name="connsiteY2" fmla="*/ 14176 h 1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8921" h="163032">
                  <a:moveTo>
                    <a:pt x="0" y="163032"/>
                  </a:moveTo>
                  <a:cubicBezTo>
                    <a:pt x="290623" y="106325"/>
                    <a:pt x="581247" y="49618"/>
                    <a:pt x="914400" y="24809"/>
                  </a:cubicBezTo>
                  <a:cubicBezTo>
                    <a:pt x="1247553" y="0"/>
                    <a:pt x="1623237" y="7088"/>
                    <a:pt x="1998921" y="14176"/>
                  </a:cubicBezTo>
                </a:path>
              </a:pathLst>
            </a:cu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316819" y="4713768"/>
              <a:ext cx="2020186" cy="70883"/>
            </a:xfrm>
            <a:custGeom>
              <a:avLst/>
              <a:gdLst>
                <a:gd name="connsiteX0" fmla="*/ 0 w 2020186"/>
                <a:gd name="connsiteY0" fmla="*/ 70883 h 70883"/>
                <a:gd name="connsiteX1" fmla="*/ 744279 w 2020186"/>
                <a:gd name="connsiteY1" fmla="*/ 17720 h 70883"/>
                <a:gd name="connsiteX2" fmla="*/ 1073888 w 2020186"/>
                <a:gd name="connsiteY2" fmla="*/ 7088 h 70883"/>
                <a:gd name="connsiteX3" fmla="*/ 2020186 w 2020186"/>
                <a:gd name="connsiteY3" fmla="*/ 60251 h 7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0186" h="70883">
                  <a:moveTo>
                    <a:pt x="0" y="70883"/>
                  </a:moveTo>
                  <a:lnTo>
                    <a:pt x="744279" y="17720"/>
                  </a:lnTo>
                  <a:cubicBezTo>
                    <a:pt x="923260" y="7088"/>
                    <a:pt x="861237" y="0"/>
                    <a:pt x="1073888" y="7088"/>
                  </a:cubicBezTo>
                  <a:cubicBezTo>
                    <a:pt x="1286539" y="14176"/>
                    <a:pt x="1653362" y="37213"/>
                    <a:pt x="2020186" y="60251"/>
                  </a:cubicBezTo>
                </a:path>
              </a:pathLst>
            </a:cu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 rot="5087121">
              <a:off x="4934888" y="2569068"/>
              <a:ext cx="457200" cy="3810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1828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j-lt"/>
                </a:rPr>
                <a:t>Parallel Flow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 rot="16200000">
              <a:off x="5067300" y="4838700"/>
              <a:ext cx="457200" cy="381000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77000" y="3048000"/>
            <a:ext cx="1600200" cy="1752600"/>
            <a:chOff x="6477000" y="3048000"/>
            <a:chExt cx="1600200" cy="1752600"/>
          </a:xfrm>
        </p:grpSpPr>
        <p:sp>
          <p:nvSpPr>
            <p:cNvPr id="18" name="Right Brace 17"/>
            <p:cNvSpPr/>
            <p:nvPr/>
          </p:nvSpPr>
          <p:spPr>
            <a:xfrm rot="21410114">
              <a:off x="6477000" y="3048000"/>
              <a:ext cx="533400" cy="1752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4200" y="3429000"/>
              <a:ext cx="1143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j-lt"/>
                </a:rPr>
                <a:t>Specified Head or River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81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1143-A9BD-1446-A921-38CC42D1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0574-6A5E-FD43-9037-1AD4620C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different types of boundary conditions (</a:t>
            </a:r>
            <a:r>
              <a:rPr lang="en-US" dirty="0" err="1"/>
              <a:t>pt</a:t>
            </a:r>
            <a:r>
              <a:rPr lang="en-US" dirty="0"/>
              <a:t> 1)</a:t>
            </a:r>
          </a:p>
          <a:p>
            <a:r>
              <a:rPr lang="en-US" dirty="0"/>
              <a:t>Be able to identify poorly-posed or improper boundary conditions 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  <a:p>
            <a:r>
              <a:rPr lang="en-US" dirty="0"/>
              <a:t>Understand how regional-to-local model conversion can be used to address boundary condition issues 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  <a:p>
            <a:r>
              <a:rPr lang="en-US" dirty="0"/>
              <a:t>Review some case studies (</a:t>
            </a:r>
            <a:r>
              <a:rPr lang="en-US" dirty="0" err="1"/>
              <a:t>pt</a:t>
            </a:r>
            <a:r>
              <a:rPr lang="en-US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28292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5448"/>
            <a:ext cx="8229600" cy="1252728"/>
          </a:xfrm>
        </p:spPr>
        <p:txBody>
          <a:bodyPr/>
          <a:lstStyle/>
          <a:p>
            <a:r>
              <a:rPr lang="en-US" dirty="0"/>
              <a:t>Types of Boundary Conditions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Head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Constant head (strong source/sink)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Head dependent (river, drain, lake)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Specified Flow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Lateral influx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No-Flow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Physical barrier (e.g. bedrock outcropping)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Groundwater divide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Parallel flow boundary</a:t>
            </a:r>
          </a:p>
        </p:txBody>
      </p:sp>
    </p:spTree>
    <p:extLst>
      <p:ext uri="{BB962C8B-B14F-4D97-AF65-F5344CB8AC3E}">
        <p14:creationId xmlns:p14="http://schemas.microsoft.com/office/powerpoint/2010/main" val="180625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A895-C525-F35E-F253-62D45E83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Head</a:t>
            </a:r>
          </a:p>
        </p:txBody>
      </p:sp>
      <p:pic>
        <p:nvPicPr>
          <p:cNvPr id="36866" name="Picture 2" descr="Mississippi River Gorge | Friends of the Mississippi River">
            <a:extLst>
              <a:ext uri="{FF2B5EF4-FFF2-40B4-BE49-F238E27FC236}">
                <a16:creationId xmlns:a16="http://schemas.microsoft.com/office/drawing/2014/main" id="{3F1201FE-228C-E71E-A1F4-2D5ECA74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F10D72-7543-2DC6-82BD-20E695199AD3}"/>
              </a:ext>
            </a:extLst>
          </p:cNvPr>
          <p:cNvSpPr txBox="1"/>
          <p:nvPr/>
        </p:nvSpPr>
        <p:spPr>
          <a:xfrm>
            <a:off x="457200" y="1600200"/>
            <a:ext cx="716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Large river or lake with a strong connection to aquifer (minimal head loss between aquifer and lake/river)</a:t>
            </a:r>
          </a:p>
        </p:txBody>
      </p:sp>
    </p:spTree>
    <p:extLst>
      <p:ext uri="{BB962C8B-B14F-4D97-AF65-F5344CB8AC3E}">
        <p14:creationId xmlns:p14="http://schemas.microsoft.com/office/powerpoint/2010/main" val="15754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Green River – near Dinosaur, CO">
            <a:extLst>
              <a:ext uri="{FF2B5EF4-FFF2-40B4-BE49-F238E27FC236}">
                <a16:creationId xmlns:a16="http://schemas.microsoft.com/office/drawing/2014/main" id="{1D6FA171-4088-1127-9CA9-F0EDFE492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2927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529BF2-8729-A680-2E2B-9612BE34DDD2}"/>
              </a:ext>
            </a:extLst>
          </p:cNvPr>
          <p:cNvSpPr/>
          <p:nvPr/>
        </p:nvSpPr>
        <p:spPr>
          <a:xfrm>
            <a:off x="6019800" y="2979557"/>
            <a:ext cx="2895600" cy="3722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00DC4-AC59-B766-C76B-AB7BE134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Dependent Boundary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6C4BC-08E4-E918-E4C8-5835D31A16AF}"/>
              </a:ext>
            </a:extLst>
          </p:cNvPr>
          <p:cNvSpPr txBox="1"/>
          <p:nvPr/>
        </p:nvSpPr>
        <p:spPr>
          <a:xfrm>
            <a:off x="152400" y="1593702"/>
            <a:ext cx="822960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River, lake, reservoir, drain, </a:t>
            </a:r>
            <a:r>
              <a:rPr lang="en-US" dirty="0" err="1"/>
              <a:t>etc</a:t>
            </a:r>
            <a:r>
              <a:rPr lang="en-US" dirty="0"/>
              <a:t> with an intermediate low K layer that results in head loss as water flows from aquifer to object or vice versa.</a:t>
            </a:r>
          </a:p>
        </p:txBody>
      </p:sp>
      <p:graphicFrame>
        <p:nvGraphicFramePr>
          <p:cNvPr id="5" name="Google Shape;127;p3">
            <a:extLst>
              <a:ext uri="{FF2B5EF4-FFF2-40B4-BE49-F238E27FC236}">
                <a16:creationId xmlns:a16="http://schemas.microsoft.com/office/drawing/2014/main" id="{31BA2073-7230-E439-4B68-E49CCB5577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347135"/>
              </p:ext>
            </p:extLst>
          </p:nvPr>
        </p:nvGraphicFramePr>
        <p:xfrm>
          <a:off x="6288578" y="5018329"/>
          <a:ext cx="2362200" cy="138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2200" imgH="1385720" progId="Visio.Drawing.11">
                  <p:embed/>
                </p:oleObj>
              </mc:Choice>
              <mc:Fallback>
                <p:oleObj r:id="rId3" imgW="2362200" imgH="1385720" progId="Visio.Drawing.11">
                  <p:embed/>
                  <p:pic>
                    <p:nvPicPr>
                      <p:cNvPr id="127" name="Google Shape;127;p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288578" y="5018329"/>
                        <a:ext cx="2362200" cy="1385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oogle Shape;128;p3">
            <a:extLst>
              <a:ext uri="{FF2B5EF4-FFF2-40B4-BE49-F238E27FC236}">
                <a16:creationId xmlns:a16="http://schemas.microsoft.com/office/drawing/2014/main" id="{52DDB5D7-40D0-31C0-2CDC-C45E39C3A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589916"/>
              </p:ext>
            </p:extLst>
          </p:nvPr>
        </p:nvGraphicFramePr>
        <p:xfrm>
          <a:off x="6288578" y="3222614"/>
          <a:ext cx="2362200" cy="139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2200" imgH="1398671" progId="Visio.Drawing.11">
                  <p:embed/>
                </p:oleObj>
              </mc:Choice>
              <mc:Fallback>
                <p:oleObj r:id="rId5" imgW="2362200" imgH="1398671" progId="Visio.Drawing.11">
                  <p:embed/>
                  <p:pic>
                    <p:nvPicPr>
                      <p:cNvPr id="128" name="Google Shape;128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6288578" y="3222614"/>
                        <a:ext cx="2362200" cy="139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55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89D-5DED-37D0-40A4-6C9DAA2E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Flow Boundary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DA1F4AC3-1028-4793-50F6-0567D729D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84" y="1818002"/>
            <a:ext cx="41433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6">
            <a:extLst>
              <a:ext uri="{FF2B5EF4-FFF2-40B4-BE49-F238E27FC236}">
                <a16:creationId xmlns:a16="http://schemas.microsoft.com/office/drawing/2014/main" id="{F34C139A-88C2-83E6-7582-A887A72E178E}"/>
              </a:ext>
            </a:extLst>
          </p:cNvPr>
          <p:cNvGrpSpPr/>
          <p:nvPr/>
        </p:nvGrpSpPr>
        <p:grpSpPr>
          <a:xfrm>
            <a:off x="657225" y="1828800"/>
            <a:ext cx="2772576" cy="4579118"/>
            <a:chOff x="5334000" y="1143000"/>
            <a:chExt cx="3555844" cy="5586984"/>
          </a:xfrm>
        </p:grpSpPr>
        <p:pic>
          <p:nvPicPr>
            <p:cNvPr id="5" name="Picture 4" descr="gssha domain.png">
              <a:extLst>
                <a:ext uri="{FF2B5EF4-FFF2-40B4-BE49-F238E27FC236}">
                  <a16:creationId xmlns:a16="http://schemas.microsoft.com/office/drawing/2014/main" id="{CDF41E7F-1A86-7D2E-457F-5518D3F75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1143000"/>
              <a:ext cx="3367497" cy="558698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1DFEF8-99A9-644F-D7E8-08C2A77D29E7}"/>
                </a:ext>
              </a:extLst>
            </p:cNvPr>
            <p:cNvSpPr txBox="1"/>
            <p:nvPr/>
          </p:nvSpPr>
          <p:spPr>
            <a:xfrm>
              <a:off x="6934200" y="1886635"/>
              <a:ext cx="228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09119D-BD39-1B03-9137-D43C2F013D79}"/>
                </a:ext>
              </a:extLst>
            </p:cNvPr>
            <p:cNvSpPr txBox="1"/>
            <p:nvPr/>
          </p:nvSpPr>
          <p:spPr>
            <a:xfrm>
              <a:off x="7239000" y="2514600"/>
              <a:ext cx="2792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69BB90-2DF6-9E52-7D35-5DBDF0275D9D}"/>
                </a:ext>
              </a:extLst>
            </p:cNvPr>
            <p:cNvSpPr txBox="1"/>
            <p:nvPr/>
          </p:nvSpPr>
          <p:spPr>
            <a:xfrm>
              <a:off x="7772400" y="3733800"/>
              <a:ext cx="2792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91C1D9-8374-52E1-9136-11EB54EB2431}"/>
                </a:ext>
              </a:extLst>
            </p:cNvPr>
            <p:cNvSpPr txBox="1"/>
            <p:nvPr/>
          </p:nvSpPr>
          <p:spPr>
            <a:xfrm>
              <a:off x="8020144" y="4477435"/>
              <a:ext cx="2856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378BE-ED3C-2495-0EE9-02736446D8E0}"/>
                </a:ext>
              </a:extLst>
            </p:cNvPr>
            <p:cNvSpPr txBox="1"/>
            <p:nvPr/>
          </p:nvSpPr>
          <p:spPr>
            <a:xfrm>
              <a:off x="8610600" y="4724400"/>
              <a:ext cx="27924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989B3A-E031-59C4-0B9F-12BB608C9184}"/>
                </a:ext>
              </a:extLst>
            </p:cNvPr>
            <p:cNvSpPr txBox="1"/>
            <p:nvPr/>
          </p:nvSpPr>
          <p:spPr>
            <a:xfrm>
              <a:off x="8458200" y="5029200"/>
              <a:ext cx="290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669F4-DF89-2345-39FF-A4EDE62C8B63}"/>
                </a:ext>
              </a:extLst>
            </p:cNvPr>
            <p:cNvSpPr txBox="1"/>
            <p:nvPr/>
          </p:nvSpPr>
          <p:spPr>
            <a:xfrm>
              <a:off x="8534400" y="5181600"/>
              <a:ext cx="228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orbel" pitchFamily="34" charset="0"/>
                </a:rPr>
                <a:t>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BF761B-C6EB-1F2A-D9D0-24C5AFBDC294}"/>
              </a:ext>
            </a:extLst>
          </p:cNvPr>
          <p:cNvSpPr txBox="1"/>
          <p:nvPr/>
        </p:nvSpPr>
        <p:spPr>
          <a:xfrm>
            <a:off x="3886200" y="4696247"/>
            <a:ext cx="48768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Common for alluvial aquifers with significant runoff from adjacent mountains. Sometimes called “mountain front recharge”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7CA26-7CE2-5246-8D7B-7B1732791668}"/>
              </a:ext>
            </a:extLst>
          </p:cNvPr>
          <p:cNvSpPr txBox="1"/>
          <p:nvPr/>
        </p:nvSpPr>
        <p:spPr>
          <a:xfrm>
            <a:off x="3886200" y="5868922"/>
            <a:ext cx="48768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Can be simulated with a series of wells along edge of model or with focused recharge on edge.</a:t>
            </a:r>
          </a:p>
        </p:txBody>
      </p:sp>
    </p:spTree>
    <p:extLst>
      <p:ext uri="{BB962C8B-B14F-4D97-AF65-F5344CB8AC3E}">
        <p14:creationId xmlns:p14="http://schemas.microsoft.com/office/powerpoint/2010/main" val="241793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FC64-80B5-764E-A815-32845329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Flow – Physical Barrier</a:t>
            </a:r>
          </a:p>
        </p:txBody>
      </p:sp>
      <p:pic>
        <p:nvPicPr>
          <p:cNvPr id="39938" name="Picture 2" descr="Beneath the Surface: Groundwater Report — EAC">
            <a:extLst>
              <a:ext uri="{FF2B5EF4-FFF2-40B4-BE49-F238E27FC236}">
                <a16:creationId xmlns:a16="http://schemas.microsoft.com/office/drawing/2014/main" id="{F67DD522-A15D-423D-759E-4E0D0AB5D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57400"/>
            <a:ext cx="85248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dirty="0"/>
              <a:t>No Flow - Groundwater Divide</a:t>
            </a:r>
          </a:p>
        </p:txBody>
      </p:sp>
      <p:pic>
        <p:nvPicPr>
          <p:cNvPr id="8212" name="Picture 20" descr="NA02277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43600" y="1600200"/>
            <a:ext cx="182880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95" name="Tree"/>
          <p:cNvSpPr>
            <a:spLocks noEditPoints="1" noChangeArrowheads="1"/>
          </p:cNvSpPr>
          <p:nvPr/>
        </p:nvSpPr>
        <p:spPr bwMode="auto">
          <a:xfrm>
            <a:off x="2514600" y="3155950"/>
            <a:ext cx="533400" cy="7620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96" name="Tree"/>
          <p:cNvSpPr>
            <a:spLocks noEditPoints="1" noChangeArrowheads="1"/>
          </p:cNvSpPr>
          <p:nvPr/>
        </p:nvSpPr>
        <p:spPr bwMode="auto">
          <a:xfrm>
            <a:off x="3429000" y="2971800"/>
            <a:ext cx="533400" cy="7620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97" name="Tree"/>
          <p:cNvSpPr>
            <a:spLocks noEditPoints="1" noChangeArrowheads="1"/>
          </p:cNvSpPr>
          <p:nvPr/>
        </p:nvSpPr>
        <p:spPr bwMode="auto">
          <a:xfrm>
            <a:off x="4876800" y="2971800"/>
            <a:ext cx="533400" cy="7620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98" name="Tree"/>
          <p:cNvSpPr>
            <a:spLocks noEditPoints="1" noChangeArrowheads="1"/>
          </p:cNvSpPr>
          <p:nvPr/>
        </p:nvSpPr>
        <p:spPr bwMode="auto">
          <a:xfrm>
            <a:off x="6019800" y="3429000"/>
            <a:ext cx="533400" cy="762000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533400" y="4832350"/>
            <a:ext cx="785813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144" y="192"/>
              </a:cxn>
              <a:cxn ang="0">
                <a:pos x="336" y="192"/>
              </a:cxn>
              <a:cxn ang="0">
                <a:pos x="432" y="96"/>
              </a:cxn>
              <a:cxn ang="0">
                <a:pos x="495" y="3"/>
              </a:cxn>
              <a:cxn ang="0">
                <a:pos x="0" y="0"/>
              </a:cxn>
            </a:cxnLst>
            <a:rect l="0" t="0" r="r" b="b"/>
            <a:pathLst>
              <a:path w="495" h="192">
                <a:moveTo>
                  <a:pt x="0" y="0"/>
                </a:moveTo>
                <a:lnTo>
                  <a:pt x="48" y="96"/>
                </a:lnTo>
                <a:lnTo>
                  <a:pt x="144" y="192"/>
                </a:lnTo>
                <a:lnTo>
                  <a:pt x="336" y="192"/>
                </a:lnTo>
                <a:lnTo>
                  <a:pt x="432" y="96"/>
                </a:lnTo>
                <a:lnTo>
                  <a:pt x="495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7105650" y="4903788"/>
            <a:ext cx="1123950" cy="233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9"/>
              </a:cxn>
              <a:cxn ang="0">
                <a:pos x="180" y="147"/>
              </a:cxn>
              <a:cxn ang="0">
                <a:pos x="540" y="141"/>
              </a:cxn>
              <a:cxn ang="0">
                <a:pos x="660" y="51"/>
              </a:cxn>
              <a:cxn ang="0">
                <a:pos x="708" y="3"/>
              </a:cxn>
              <a:cxn ang="0">
                <a:pos x="0" y="0"/>
              </a:cxn>
            </a:cxnLst>
            <a:rect l="0" t="0" r="r" b="b"/>
            <a:pathLst>
              <a:path w="708" h="147">
                <a:moveTo>
                  <a:pt x="0" y="0"/>
                </a:moveTo>
                <a:lnTo>
                  <a:pt x="84" y="99"/>
                </a:lnTo>
                <a:lnTo>
                  <a:pt x="180" y="147"/>
                </a:lnTo>
                <a:lnTo>
                  <a:pt x="540" y="141"/>
                </a:lnTo>
                <a:lnTo>
                  <a:pt x="660" y="51"/>
                </a:lnTo>
                <a:lnTo>
                  <a:pt x="708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990600" y="3917950"/>
            <a:ext cx="3505200" cy="2135188"/>
            <a:chOff x="624" y="2468"/>
            <a:chExt cx="2208" cy="1345"/>
          </a:xfrm>
        </p:grpSpPr>
        <p:sp>
          <p:nvSpPr>
            <p:cNvPr id="8202" name="Freeform 10"/>
            <p:cNvSpPr>
              <a:spLocks/>
            </p:cNvSpPr>
            <p:nvPr/>
          </p:nvSpPr>
          <p:spPr bwMode="auto">
            <a:xfrm>
              <a:off x="1036" y="2468"/>
              <a:ext cx="1412" cy="472"/>
            </a:xfrm>
            <a:custGeom>
              <a:avLst/>
              <a:gdLst/>
              <a:ahLst/>
              <a:cxnLst>
                <a:cxn ang="0">
                  <a:pos x="1412" y="0"/>
                </a:cxn>
                <a:cxn ang="0">
                  <a:pos x="1256" y="304"/>
                </a:cxn>
                <a:cxn ang="0">
                  <a:pos x="748" y="448"/>
                </a:cxn>
                <a:cxn ang="0">
                  <a:pos x="0" y="448"/>
                </a:cxn>
              </a:cxnLst>
              <a:rect l="0" t="0" r="r" b="b"/>
              <a:pathLst>
                <a:path w="1412" h="472">
                  <a:moveTo>
                    <a:pt x="1412" y="0"/>
                  </a:moveTo>
                  <a:cubicBezTo>
                    <a:pt x="1392" y="152"/>
                    <a:pt x="1367" y="229"/>
                    <a:pt x="1256" y="304"/>
                  </a:cubicBezTo>
                  <a:cubicBezTo>
                    <a:pt x="1145" y="379"/>
                    <a:pt x="957" y="424"/>
                    <a:pt x="748" y="448"/>
                  </a:cubicBezTo>
                  <a:cubicBezTo>
                    <a:pt x="539" y="472"/>
                    <a:pt x="156" y="448"/>
                    <a:pt x="0" y="448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Freeform 11"/>
            <p:cNvSpPr>
              <a:spLocks/>
            </p:cNvSpPr>
            <p:nvPr/>
          </p:nvSpPr>
          <p:spPr bwMode="auto">
            <a:xfrm>
              <a:off x="820" y="2468"/>
              <a:ext cx="1820" cy="861"/>
            </a:xfrm>
            <a:custGeom>
              <a:avLst/>
              <a:gdLst/>
              <a:ahLst/>
              <a:cxnLst>
                <a:cxn ang="0">
                  <a:pos x="1820" y="0"/>
                </a:cxn>
                <a:cxn ang="0">
                  <a:pos x="1544" y="716"/>
                </a:cxn>
                <a:cxn ang="0">
                  <a:pos x="596" y="860"/>
                </a:cxn>
                <a:cxn ang="0">
                  <a:pos x="0" y="720"/>
                </a:cxn>
              </a:cxnLst>
              <a:rect l="0" t="0" r="r" b="b"/>
              <a:pathLst>
                <a:path w="1820" h="861">
                  <a:moveTo>
                    <a:pt x="1820" y="0"/>
                  </a:moveTo>
                  <a:cubicBezTo>
                    <a:pt x="1796" y="220"/>
                    <a:pt x="1748" y="573"/>
                    <a:pt x="1544" y="716"/>
                  </a:cubicBezTo>
                  <a:cubicBezTo>
                    <a:pt x="1340" y="859"/>
                    <a:pt x="853" y="859"/>
                    <a:pt x="596" y="860"/>
                  </a:cubicBezTo>
                  <a:cubicBezTo>
                    <a:pt x="339" y="861"/>
                    <a:pt x="124" y="749"/>
                    <a:pt x="0" y="720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auto">
            <a:xfrm>
              <a:off x="624" y="2468"/>
              <a:ext cx="2208" cy="1345"/>
            </a:xfrm>
            <a:custGeom>
              <a:avLst/>
              <a:gdLst/>
              <a:ahLst/>
              <a:cxnLst>
                <a:cxn ang="0">
                  <a:pos x="2208" y="0"/>
                </a:cxn>
                <a:cxn ang="0">
                  <a:pos x="2045" y="953"/>
                </a:cxn>
                <a:cxn ang="0">
                  <a:pos x="1488" y="1296"/>
                </a:cxn>
                <a:cxn ang="0">
                  <a:pos x="336" y="1248"/>
                </a:cxn>
                <a:cxn ang="0">
                  <a:pos x="0" y="1008"/>
                </a:cxn>
              </a:cxnLst>
              <a:rect l="0" t="0" r="r" b="b"/>
              <a:pathLst>
                <a:path w="2208" h="1345">
                  <a:moveTo>
                    <a:pt x="2208" y="0"/>
                  </a:moveTo>
                  <a:cubicBezTo>
                    <a:pt x="2181" y="159"/>
                    <a:pt x="2165" y="737"/>
                    <a:pt x="2045" y="953"/>
                  </a:cubicBezTo>
                  <a:cubicBezTo>
                    <a:pt x="1925" y="1169"/>
                    <a:pt x="1773" y="1247"/>
                    <a:pt x="1488" y="1296"/>
                  </a:cubicBezTo>
                  <a:cubicBezTo>
                    <a:pt x="1203" y="1345"/>
                    <a:pt x="584" y="1296"/>
                    <a:pt x="336" y="1248"/>
                  </a:cubicBezTo>
                  <a:cubicBezTo>
                    <a:pt x="88" y="1200"/>
                    <a:pt x="44" y="1104"/>
                    <a:pt x="0" y="1008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5106988" y="3898900"/>
            <a:ext cx="2436812" cy="2076450"/>
            <a:chOff x="3217" y="2456"/>
            <a:chExt cx="1535" cy="1308"/>
          </a:xfrm>
        </p:grpSpPr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3936" y="2708"/>
              <a:ext cx="384" cy="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288"/>
                </a:cxn>
                <a:cxn ang="0">
                  <a:pos x="384" y="336"/>
                </a:cxn>
              </a:cxnLst>
              <a:rect l="0" t="0" r="r" b="b"/>
              <a:pathLst>
                <a:path w="384" h="344">
                  <a:moveTo>
                    <a:pt x="0" y="0"/>
                  </a:moveTo>
                  <a:cubicBezTo>
                    <a:pt x="16" y="116"/>
                    <a:pt x="32" y="232"/>
                    <a:pt x="96" y="288"/>
                  </a:cubicBezTo>
                  <a:cubicBezTo>
                    <a:pt x="160" y="344"/>
                    <a:pt x="272" y="340"/>
                    <a:pt x="384" y="336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3624" y="2612"/>
              <a:ext cx="840" cy="73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72" y="528"/>
                </a:cxn>
                <a:cxn ang="0">
                  <a:pos x="456" y="720"/>
                </a:cxn>
                <a:cxn ang="0">
                  <a:pos x="840" y="624"/>
                </a:cxn>
              </a:cxnLst>
              <a:rect l="0" t="0" r="r" b="b"/>
              <a:pathLst>
                <a:path w="840" h="736">
                  <a:moveTo>
                    <a:pt x="24" y="0"/>
                  </a:moveTo>
                  <a:cubicBezTo>
                    <a:pt x="12" y="204"/>
                    <a:pt x="0" y="408"/>
                    <a:pt x="72" y="528"/>
                  </a:cubicBezTo>
                  <a:cubicBezTo>
                    <a:pt x="144" y="648"/>
                    <a:pt x="328" y="704"/>
                    <a:pt x="456" y="720"/>
                  </a:cubicBezTo>
                  <a:cubicBezTo>
                    <a:pt x="584" y="736"/>
                    <a:pt x="712" y="680"/>
                    <a:pt x="840" y="624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3217" y="2456"/>
              <a:ext cx="1535" cy="130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7" y="636"/>
                </a:cxn>
                <a:cxn ang="0">
                  <a:pos x="287" y="1164"/>
                </a:cxn>
                <a:cxn ang="0">
                  <a:pos x="1055" y="1260"/>
                </a:cxn>
                <a:cxn ang="0">
                  <a:pos x="1535" y="876"/>
                </a:cxn>
              </a:cxnLst>
              <a:rect l="0" t="0" r="r" b="b"/>
              <a:pathLst>
                <a:path w="1535" h="1308">
                  <a:moveTo>
                    <a:pt x="4" y="0"/>
                  </a:moveTo>
                  <a:cubicBezTo>
                    <a:pt x="11" y="105"/>
                    <a:pt x="0" y="442"/>
                    <a:pt x="47" y="636"/>
                  </a:cubicBezTo>
                  <a:cubicBezTo>
                    <a:pt x="94" y="830"/>
                    <a:pt x="119" y="1060"/>
                    <a:pt x="287" y="1164"/>
                  </a:cubicBezTo>
                  <a:cubicBezTo>
                    <a:pt x="455" y="1268"/>
                    <a:pt x="847" y="1308"/>
                    <a:pt x="1055" y="1260"/>
                  </a:cubicBezTo>
                  <a:cubicBezTo>
                    <a:pt x="1263" y="1212"/>
                    <a:pt x="1399" y="1044"/>
                    <a:pt x="1535" y="876"/>
                  </a:cubicBezTo>
                </a:path>
              </a:pathLst>
            </a:custGeom>
            <a:noFill/>
            <a:ln w="12700" cap="flat" cmpd="sng">
              <a:solidFill>
                <a:srgbClr val="0070C0"/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105400" y="6248400"/>
            <a:ext cx="1752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G.W. Divide</a:t>
            </a:r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 rot="-5400000">
            <a:off x="4686300" y="6089650"/>
            <a:ext cx="304800" cy="533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pic>
        <p:nvPicPr>
          <p:cNvPr id="8213" name="Picture 21" descr="NA02277_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14400" y="1600200"/>
            <a:ext cx="182880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14" name="Freeform 22"/>
          <p:cNvSpPr>
            <a:spLocks/>
          </p:cNvSpPr>
          <p:nvPr/>
        </p:nvSpPr>
        <p:spPr bwMode="auto">
          <a:xfrm>
            <a:off x="1676400" y="3916363"/>
            <a:ext cx="5067300" cy="617537"/>
          </a:xfrm>
          <a:custGeom>
            <a:avLst/>
            <a:gdLst/>
            <a:ahLst/>
            <a:cxnLst>
              <a:cxn ang="0">
                <a:pos x="0" y="351"/>
              </a:cxn>
              <a:cxn ang="0">
                <a:pos x="432" y="207"/>
              </a:cxn>
              <a:cxn ang="0">
                <a:pos x="1032" y="101"/>
              </a:cxn>
              <a:cxn ang="0">
                <a:pos x="1632" y="15"/>
              </a:cxn>
              <a:cxn ang="0">
                <a:pos x="1972" y="10"/>
              </a:cxn>
              <a:cxn ang="0">
                <a:pos x="2296" y="61"/>
              </a:cxn>
              <a:cxn ang="0">
                <a:pos x="2652" y="149"/>
              </a:cxn>
              <a:cxn ang="0">
                <a:pos x="2956" y="261"/>
              </a:cxn>
              <a:cxn ang="0">
                <a:pos x="3192" y="389"/>
              </a:cxn>
            </a:cxnLst>
            <a:rect l="0" t="0" r="r" b="b"/>
            <a:pathLst>
              <a:path w="3192" h="389">
                <a:moveTo>
                  <a:pt x="0" y="351"/>
                </a:moveTo>
                <a:cubicBezTo>
                  <a:pt x="128" y="299"/>
                  <a:pt x="260" y="249"/>
                  <a:pt x="432" y="207"/>
                </a:cubicBezTo>
                <a:cubicBezTo>
                  <a:pt x="604" y="165"/>
                  <a:pt x="832" y="133"/>
                  <a:pt x="1032" y="101"/>
                </a:cubicBezTo>
                <a:cubicBezTo>
                  <a:pt x="1232" y="69"/>
                  <a:pt x="1475" y="30"/>
                  <a:pt x="1632" y="15"/>
                </a:cubicBezTo>
                <a:cubicBezTo>
                  <a:pt x="1789" y="0"/>
                  <a:pt x="1861" y="2"/>
                  <a:pt x="1972" y="10"/>
                </a:cubicBezTo>
                <a:cubicBezTo>
                  <a:pt x="2083" y="18"/>
                  <a:pt x="2183" y="38"/>
                  <a:pt x="2296" y="61"/>
                </a:cubicBezTo>
                <a:cubicBezTo>
                  <a:pt x="2471" y="103"/>
                  <a:pt x="2539" y="117"/>
                  <a:pt x="2652" y="149"/>
                </a:cubicBezTo>
                <a:cubicBezTo>
                  <a:pt x="2762" y="182"/>
                  <a:pt x="2866" y="221"/>
                  <a:pt x="2956" y="261"/>
                </a:cubicBezTo>
                <a:cubicBezTo>
                  <a:pt x="3046" y="301"/>
                  <a:pt x="3143" y="362"/>
                  <a:pt x="3192" y="389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215" name="Freeform 23"/>
          <p:cNvSpPr>
            <a:spLocks/>
          </p:cNvSpPr>
          <p:nvPr/>
        </p:nvSpPr>
        <p:spPr bwMode="auto">
          <a:xfrm>
            <a:off x="334963" y="3668713"/>
            <a:ext cx="8435975" cy="1468437"/>
          </a:xfrm>
          <a:custGeom>
            <a:avLst/>
            <a:gdLst/>
            <a:ahLst/>
            <a:cxnLst>
              <a:cxn ang="0">
                <a:pos x="0" y="478"/>
              </a:cxn>
              <a:cxn ang="0">
                <a:pos x="49" y="576"/>
              </a:cxn>
              <a:cxn ang="0">
                <a:pos x="97" y="681"/>
              </a:cxn>
              <a:cxn ang="0">
                <a:pos x="122" y="722"/>
              </a:cxn>
              <a:cxn ang="0">
                <a:pos x="219" y="852"/>
              </a:cxn>
              <a:cxn ang="0">
                <a:pos x="300" y="925"/>
              </a:cxn>
              <a:cxn ang="0">
                <a:pos x="446" y="916"/>
              </a:cxn>
              <a:cxn ang="0">
                <a:pos x="511" y="884"/>
              </a:cxn>
              <a:cxn ang="0">
                <a:pos x="560" y="819"/>
              </a:cxn>
              <a:cxn ang="0">
                <a:pos x="608" y="746"/>
              </a:cxn>
              <a:cxn ang="0">
                <a:pos x="641" y="714"/>
              </a:cxn>
              <a:cxn ang="0">
                <a:pos x="763" y="592"/>
              </a:cxn>
              <a:cxn ang="0">
                <a:pos x="949" y="422"/>
              </a:cxn>
              <a:cxn ang="0">
                <a:pos x="1022" y="373"/>
              </a:cxn>
              <a:cxn ang="0">
                <a:pos x="1128" y="308"/>
              </a:cxn>
              <a:cxn ang="0">
                <a:pos x="1241" y="276"/>
              </a:cxn>
              <a:cxn ang="0">
                <a:pos x="1485" y="227"/>
              </a:cxn>
              <a:cxn ang="0">
                <a:pos x="1704" y="178"/>
              </a:cxn>
              <a:cxn ang="0">
                <a:pos x="1996" y="130"/>
              </a:cxn>
              <a:cxn ang="0">
                <a:pos x="2531" y="81"/>
              </a:cxn>
              <a:cxn ang="0">
                <a:pos x="3286" y="170"/>
              </a:cxn>
              <a:cxn ang="0">
                <a:pos x="3391" y="219"/>
              </a:cxn>
              <a:cxn ang="0">
                <a:pos x="3578" y="284"/>
              </a:cxn>
              <a:cxn ang="0">
                <a:pos x="3683" y="316"/>
              </a:cxn>
              <a:cxn ang="0">
                <a:pos x="3829" y="389"/>
              </a:cxn>
              <a:cxn ang="0">
                <a:pos x="3894" y="414"/>
              </a:cxn>
              <a:cxn ang="0">
                <a:pos x="4072" y="584"/>
              </a:cxn>
              <a:cxn ang="0">
                <a:pos x="4137" y="649"/>
              </a:cxn>
              <a:cxn ang="0">
                <a:pos x="4210" y="730"/>
              </a:cxn>
              <a:cxn ang="0">
                <a:pos x="4308" y="827"/>
              </a:cxn>
              <a:cxn ang="0">
                <a:pos x="4462" y="925"/>
              </a:cxn>
              <a:cxn ang="0">
                <a:pos x="4795" y="916"/>
              </a:cxn>
              <a:cxn ang="0">
                <a:pos x="4892" y="843"/>
              </a:cxn>
              <a:cxn ang="0">
                <a:pos x="4941" y="819"/>
              </a:cxn>
              <a:cxn ang="0">
                <a:pos x="5070" y="714"/>
              </a:cxn>
              <a:cxn ang="0">
                <a:pos x="5184" y="665"/>
              </a:cxn>
              <a:cxn ang="0">
                <a:pos x="5314" y="600"/>
              </a:cxn>
            </a:cxnLst>
            <a:rect l="0" t="0" r="r" b="b"/>
            <a:pathLst>
              <a:path w="5314" h="925">
                <a:moveTo>
                  <a:pt x="0" y="478"/>
                </a:moveTo>
                <a:cubicBezTo>
                  <a:pt x="11" y="512"/>
                  <a:pt x="23" y="552"/>
                  <a:pt x="49" y="576"/>
                </a:cubicBezTo>
                <a:cubicBezTo>
                  <a:pt x="58" y="613"/>
                  <a:pt x="76" y="649"/>
                  <a:pt x="97" y="681"/>
                </a:cubicBezTo>
                <a:cubicBezTo>
                  <a:pt x="119" y="749"/>
                  <a:pt x="89" y="668"/>
                  <a:pt x="122" y="722"/>
                </a:cubicBezTo>
                <a:cubicBezTo>
                  <a:pt x="150" y="766"/>
                  <a:pt x="166" y="832"/>
                  <a:pt x="219" y="852"/>
                </a:cubicBezTo>
                <a:cubicBezTo>
                  <a:pt x="233" y="893"/>
                  <a:pt x="261" y="910"/>
                  <a:pt x="300" y="925"/>
                </a:cubicBezTo>
                <a:cubicBezTo>
                  <a:pt x="349" y="922"/>
                  <a:pt x="397" y="921"/>
                  <a:pt x="446" y="916"/>
                </a:cubicBezTo>
                <a:cubicBezTo>
                  <a:pt x="472" y="913"/>
                  <a:pt x="487" y="892"/>
                  <a:pt x="511" y="884"/>
                </a:cubicBezTo>
                <a:cubicBezTo>
                  <a:pt x="534" y="861"/>
                  <a:pt x="538" y="840"/>
                  <a:pt x="560" y="819"/>
                </a:cubicBezTo>
                <a:cubicBezTo>
                  <a:pt x="570" y="788"/>
                  <a:pt x="594" y="775"/>
                  <a:pt x="608" y="746"/>
                </a:cubicBezTo>
                <a:cubicBezTo>
                  <a:pt x="621" y="729"/>
                  <a:pt x="615" y="740"/>
                  <a:pt x="641" y="714"/>
                </a:cubicBezTo>
                <a:cubicBezTo>
                  <a:pt x="681" y="673"/>
                  <a:pt x="722" y="632"/>
                  <a:pt x="763" y="592"/>
                </a:cubicBezTo>
                <a:cubicBezTo>
                  <a:pt x="814" y="543"/>
                  <a:pt x="906" y="459"/>
                  <a:pt x="949" y="422"/>
                </a:cubicBezTo>
                <a:cubicBezTo>
                  <a:pt x="974" y="395"/>
                  <a:pt x="991" y="389"/>
                  <a:pt x="1022" y="373"/>
                </a:cubicBezTo>
                <a:cubicBezTo>
                  <a:pt x="1059" y="354"/>
                  <a:pt x="1090" y="326"/>
                  <a:pt x="1128" y="308"/>
                </a:cubicBezTo>
                <a:cubicBezTo>
                  <a:pt x="1164" y="290"/>
                  <a:pt x="1202" y="284"/>
                  <a:pt x="1241" y="276"/>
                </a:cubicBezTo>
                <a:cubicBezTo>
                  <a:pt x="1324" y="259"/>
                  <a:pt x="1401" y="236"/>
                  <a:pt x="1485" y="227"/>
                </a:cubicBezTo>
                <a:cubicBezTo>
                  <a:pt x="1557" y="206"/>
                  <a:pt x="1631" y="192"/>
                  <a:pt x="1704" y="178"/>
                </a:cubicBezTo>
                <a:cubicBezTo>
                  <a:pt x="1791" y="135"/>
                  <a:pt x="1900" y="137"/>
                  <a:pt x="1996" y="130"/>
                </a:cubicBezTo>
                <a:cubicBezTo>
                  <a:pt x="2172" y="99"/>
                  <a:pt x="2353" y="94"/>
                  <a:pt x="2531" y="81"/>
                </a:cubicBezTo>
                <a:cubicBezTo>
                  <a:pt x="2779" y="0"/>
                  <a:pt x="3047" y="94"/>
                  <a:pt x="3286" y="170"/>
                </a:cubicBezTo>
                <a:cubicBezTo>
                  <a:pt x="3320" y="192"/>
                  <a:pt x="3352" y="209"/>
                  <a:pt x="3391" y="219"/>
                </a:cubicBezTo>
                <a:cubicBezTo>
                  <a:pt x="3447" y="257"/>
                  <a:pt x="3514" y="263"/>
                  <a:pt x="3578" y="284"/>
                </a:cubicBezTo>
                <a:cubicBezTo>
                  <a:pt x="3661" y="311"/>
                  <a:pt x="3626" y="302"/>
                  <a:pt x="3683" y="316"/>
                </a:cubicBezTo>
                <a:cubicBezTo>
                  <a:pt x="3728" y="346"/>
                  <a:pt x="3777" y="371"/>
                  <a:pt x="3829" y="389"/>
                </a:cubicBezTo>
                <a:cubicBezTo>
                  <a:pt x="3851" y="396"/>
                  <a:pt x="3894" y="414"/>
                  <a:pt x="3894" y="414"/>
                </a:cubicBezTo>
                <a:cubicBezTo>
                  <a:pt x="3952" y="472"/>
                  <a:pt x="4013" y="527"/>
                  <a:pt x="4072" y="584"/>
                </a:cubicBezTo>
                <a:cubicBezTo>
                  <a:pt x="4094" y="605"/>
                  <a:pt x="4115" y="627"/>
                  <a:pt x="4137" y="649"/>
                </a:cubicBezTo>
                <a:cubicBezTo>
                  <a:pt x="4160" y="673"/>
                  <a:pt x="4188" y="708"/>
                  <a:pt x="4210" y="730"/>
                </a:cubicBezTo>
                <a:cubicBezTo>
                  <a:pt x="4239" y="760"/>
                  <a:pt x="4266" y="795"/>
                  <a:pt x="4308" y="827"/>
                </a:cubicBezTo>
                <a:cubicBezTo>
                  <a:pt x="4327" y="886"/>
                  <a:pt x="4406" y="915"/>
                  <a:pt x="4462" y="925"/>
                </a:cubicBezTo>
                <a:cubicBezTo>
                  <a:pt x="4573" y="922"/>
                  <a:pt x="4684" y="921"/>
                  <a:pt x="4795" y="916"/>
                </a:cubicBezTo>
                <a:cubicBezTo>
                  <a:pt x="4833" y="914"/>
                  <a:pt x="4863" y="863"/>
                  <a:pt x="4892" y="843"/>
                </a:cubicBezTo>
                <a:cubicBezTo>
                  <a:pt x="4950" y="803"/>
                  <a:pt x="4880" y="873"/>
                  <a:pt x="4941" y="819"/>
                </a:cubicBezTo>
                <a:cubicBezTo>
                  <a:pt x="4981" y="783"/>
                  <a:pt x="5018" y="731"/>
                  <a:pt x="5070" y="714"/>
                </a:cubicBezTo>
                <a:cubicBezTo>
                  <a:pt x="5105" y="690"/>
                  <a:pt x="5142" y="673"/>
                  <a:pt x="5184" y="665"/>
                </a:cubicBezTo>
                <a:cubicBezTo>
                  <a:pt x="5219" y="630"/>
                  <a:pt x="5264" y="600"/>
                  <a:pt x="5314" y="60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724400" y="3079750"/>
            <a:ext cx="0" cy="31242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/>
      <p:bldP spid="8211" grpId="0" animBg="1"/>
      <p:bldP spid="82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No Flow - Parallel Flow Boundary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838200" y="1752600"/>
            <a:ext cx="7315200" cy="3873500"/>
            <a:chOff x="528" y="1392"/>
            <a:chExt cx="4608" cy="2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768" y="1392"/>
              <a:ext cx="4224" cy="31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24" y="240"/>
                </a:cxn>
                <a:cxn ang="0">
                  <a:pos x="1776" y="288"/>
                </a:cxn>
                <a:cxn ang="0">
                  <a:pos x="2880" y="96"/>
                </a:cxn>
                <a:cxn ang="0">
                  <a:pos x="4224" y="0"/>
                </a:cxn>
              </a:cxnLst>
              <a:rect l="0" t="0" r="r" b="b"/>
              <a:pathLst>
                <a:path w="4224" h="312">
                  <a:moveTo>
                    <a:pt x="0" y="48"/>
                  </a:moveTo>
                  <a:cubicBezTo>
                    <a:pt x="164" y="124"/>
                    <a:pt x="328" y="200"/>
                    <a:pt x="624" y="240"/>
                  </a:cubicBezTo>
                  <a:cubicBezTo>
                    <a:pt x="920" y="280"/>
                    <a:pt x="1400" y="312"/>
                    <a:pt x="1776" y="288"/>
                  </a:cubicBezTo>
                  <a:cubicBezTo>
                    <a:pt x="2152" y="264"/>
                    <a:pt x="2472" y="144"/>
                    <a:pt x="2880" y="96"/>
                  </a:cubicBezTo>
                  <a:cubicBezTo>
                    <a:pt x="3288" y="48"/>
                    <a:pt x="3756" y="24"/>
                    <a:pt x="422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624" y="1808"/>
              <a:ext cx="4512" cy="336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864" y="304"/>
                </a:cxn>
                <a:cxn ang="0">
                  <a:pos x="1872" y="304"/>
                </a:cxn>
                <a:cxn ang="0">
                  <a:pos x="2784" y="112"/>
                </a:cxn>
                <a:cxn ang="0">
                  <a:pos x="3600" y="16"/>
                </a:cxn>
                <a:cxn ang="0">
                  <a:pos x="4512" y="16"/>
                </a:cxn>
              </a:cxnLst>
              <a:rect l="0" t="0" r="r" b="b"/>
              <a:pathLst>
                <a:path w="4512" h="336">
                  <a:moveTo>
                    <a:pt x="0" y="112"/>
                  </a:moveTo>
                  <a:cubicBezTo>
                    <a:pt x="276" y="192"/>
                    <a:pt x="552" y="272"/>
                    <a:pt x="864" y="304"/>
                  </a:cubicBezTo>
                  <a:cubicBezTo>
                    <a:pt x="1176" y="336"/>
                    <a:pt x="1552" y="336"/>
                    <a:pt x="1872" y="304"/>
                  </a:cubicBezTo>
                  <a:cubicBezTo>
                    <a:pt x="2192" y="272"/>
                    <a:pt x="2496" y="160"/>
                    <a:pt x="2784" y="112"/>
                  </a:cubicBezTo>
                  <a:cubicBezTo>
                    <a:pt x="3072" y="64"/>
                    <a:pt x="3312" y="32"/>
                    <a:pt x="3600" y="16"/>
                  </a:cubicBezTo>
                  <a:cubicBezTo>
                    <a:pt x="3888" y="0"/>
                    <a:pt x="4200" y="8"/>
                    <a:pt x="4512" y="16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624" y="2016"/>
              <a:ext cx="4464" cy="744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624" y="576"/>
                </a:cxn>
                <a:cxn ang="0">
                  <a:pos x="1728" y="720"/>
                </a:cxn>
                <a:cxn ang="0">
                  <a:pos x="2448" y="432"/>
                </a:cxn>
                <a:cxn ang="0">
                  <a:pos x="3072" y="144"/>
                </a:cxn>
                <a:cxn ang="0">
                  <a:pos x="4464" y="0"/>
                </a:cxn>
              </a:cxnLst>
              <a:rect l="0" t="0" r="r" b="b"/>
              <a:pathLst>
                <a:path w="4464" h="744">
                  <a:moveTo>
                    <a:pt x="0" y="288"/>
                  </a:moveTo>
                  <a:cubicBezTo>
                    <a:pt x="168" y="396"/>
                    <a:pt x="336" y="504"/>
                    <a:pt x="624" y="576"/>
                  </a:cubicBezTo>
                  <a:cubicBezTo>
                    <a:pt x="912" y="648"/>
                    <a:pt x="1424" y="744"/>
                    <a:pt x="1728" y="720"/>
                  </a:cubicBezTo>
                  <a:cubicBezTo>
                    <a:pt x="2032" y="696"/>
                    <a:pt x="2224" y="528"/>
                    <a:pt x="2448" y="432"/>
                  </a:cubicBezTo>
                  <a:cubicBezTo>
                    <a:pt x="2672" y="336"/>
                    <a:pt x="2736" y="216"/>
                    <a:pt x="3072" y="144"/>
                  </a:cubicBezTo>
                  <a:cubicBezTo>
                    <a:pt x="3408" y="72"/>
                    <a:pt x="3936" y="36"/>
                    <a:pt x="4464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576" y="2304"/>
              <a:ext cx="4560" cy="1144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816" y="960"/>
                </a:cxn>
                <a:cxn ang="0">
                  <a:pos x="1728" y="1104"/>
                </a:cxn>
                <a:cxn ang="0">
                  <a:pos x="2496" y="720"/>
                </a:cxn>
                <a:cxn ang="0">
                  <a:pos x="3024" y="240"/>
                </a:cxn>
                <a:cxn ang="0">
                  <a:pos x="3648" y="96"/>
                </a:cxn>
                <a:cxn ang="0">
                  <a:pos x="4560" y="0"/>
                </a:cxn>
              </a:cxnLst>
              <a:rect l="0" t="0" r="r" b="b"/>
              <a:pathLst>
                <a:path w="4560" h="1144">
                  <a:moveTo>
                    <a:pt x="0" y="576"/>
                  </a:moveTo>
                  <a:cubicBezTo>
                    <a:pt x="264" y="724"/>
                    <a:pt x="528" y="872"/>
                    <a:pt x="816" y="960"/>
                  </a:cubicBezTo>
                  <a:cubicBezTo>
                    <a:pt x="1104" y="1048"/>
                    <a:pt x="1448" y="1144"/>
                    <a:pt x="1728" y="1104"/>
                  </a:cubicBezTo>
                  <a:cubicBezTo>
                    <a:pt x="2008" y="1064"/>
                    <a:pt x="2280" y="864"/>
                    <a:pt x="2496" y="720"/>
                  </a:cubicBezTo>
                  <a:cubicBezTo>
                    <a:pt x="2712" y="576"/>
                    <a:pt x="2832" y="344"/>
                    <a:pt x="3024" y="240"/>
                  </a:cubicBezTo>
                  <a:cubicBezTo>
                    <a:pt x="3216" y="136"/>
                    <a:pt x="3392" y="136"/>
                    <a:pt x="3648" y="96"/>
                  </a:cubicBezTo>
                  <a:cubicBezTo>
                    <a:pt x="3904" y="56"/>
                    <a:pt x="4232" y="28"/>
                    <a:pt x="456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528" y="2400"/>
              <a:ext cx="4560" cy="1432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912" y="1392"/>
                </a:cxn>
                <a:cxn ang="0">
                  <a:pos x="1872" y="1344"/>
                </a:cxn>
                <a:cxn ang="0">
                  <a:pos x="2688" y="1008"/>
                </a:cxn>
                <a:cxn ang="0">
                  <a:pos x="3168" y="384"/>
                </a:cxn>
                <a:cxn ang="0">
                  <a:pos x="3648" y="144"/>
                </a:cxn>
                <a:cxn ang="0">
                  <a:pos x="4560" y="0"/>
                </a:cxn>
              </a:cxnLst>
              <a:rect l="0" t="0" r="r" b="b"/>
              <a:pathLst>
                <a:path w="4560" h="1432">
                  <a:moveTo>
                    <a:pt x="0" y="1104"/>
                  </a:moveTo>
                  <a:cubicBezTo>
                    <a:pt x="300" y="1228"/>
                    <a:pt x="600" y="1352"/>
                    <a:pt x="912" y="1392"/>
                  </a:cubicBezTo>
                  <a:cubicBezTo>
                    <a:pt x="1224" y="1432"/>
                    <a:pt x="1576" y="1408"/>
                    <a:pt x="1872" y="1344"/>
                  </a:cubicBezTo>
                  <a:cubicBezTo>
                    <a:pt x="2168" y="1280"/>
                    <a:pt x="2472" y="1168"/>
                    <a:pt x="2688" y="1008"/>
                  </a:cubicBezTo>
                  <a:cubicBezTo>
                    <a:pt x="2904" y="848"/>
                    <a:pt x="3008" y="528"/>
                    <a:pt x="3168" y="384"/>
                  </a:cubicBezTo>
                  <a:cubicBezTo>
                    <a:pt x="3328" y="240"/>
                    <a:pt x="3416" y="208"/>
                    <a:pt x="3648" y="144"/>
                  </a:cubicBezTo>
                  <a:cubicBezTo>
                    <a:pt x="3880" y="80"/>
                    <a:pt x="4220" y="40"/>
                    <a:pt x="456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5" name="Freeform 9"/>
          <p:cNvSpPr>
            <a:spLocks/>
          </p:cNvSpPr>
          <p:nvPr/>
        </p:nvSpPr>
        <p:spPr bwMode="auto">
          <a:xfrm>
            <a:off x="2133600" y="1905000"/>
            <a:ext cx="685800" cy="41148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336" y="816"/>
              </a:cxn>
              <a:cxn ang="0">
                <a:pos x="240" y="1392"/>
              </a:cxn>
              <a:cxn ang="0">
                <a:pos x="48" y="2112"/>
              </a:cxn>
              <a:cxn ang="0">
                <a:pos x="0" y="2592"/>
              </a:cxn>
            </a:cxnLst>
            <a:rect l="0" t="0" r="r" b="b"/>
            <a:pathLst>
              <a:path w="432" h="2592">
                <a:moveTo>
                  <a:pt x="432" y="0"/>
                </a:moveTo>
                <a:cubicBezTo>
                  <a:pt x="400" y="292"/>
                  <a:pt x="368" y="584"/>
                  <a:pt x="336" y="816"/>
                </a:cubicBezTo>
                <a:cubicBezTo>
                  <a:pt x="304" y="1048"/>
                  <a:pt x="288" y="1176"/>
                  <a:pt x="240" y="1392"/>
                </a:cubicBezTo>
                <a:cubicBezTo>
                  <a:pt x="192" y="1608"/>
                  <a:pt x="88" y="1912"/>
                  <a:pt x="48" y="2112"/>
                </a:cubicBezTo>
                <a:cubicBezTo>
                  <a:pt x="8" y="2312"/>
                  <a:pt x="4" y="2452"/>
                  <a:pt x="0" y="259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838200" y="1828800"/>
            <a:ext cx="7010400" cy="4038600"/>
            <a:chOff x="528" y="1440"/>
            <a:chExt cx="4416" cy="25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>
              <a:off x="1104" y="1680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1008" y="2160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H="1">
              <a:off x="768" y="2592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528" y="3216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H="1">
              <a:off x="1344" y="2736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H="1">
              <a:off x="816" y="292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H="1">
              <a:off x="912" y="3360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H="1">
              <a:off x="1200" y="3360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H="1">
              <a:off x="2064" y="2592"/>
              <a:ext cx="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2592" y="2160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3024" y="2256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2496" y="2592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2112" y="326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1776" y="360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2688" y="3504"/>
              <a:ext cx="9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3024" y="2832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3552" y="240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3504" y="288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29"/>
            <p:cNvSpPr>
              <a:spLocks noChangeShapeType="1"/>
            </p:cNvSpPr>
            <p:nvPr/>
          </p:nvSpPr>
          <p:spPr bwMode="auto">
            <a:xfrm>
              <a:off x="2208" y="196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30"/>
            <p:cNvSpPr>
              <a:spLocks noChangeShapeType="1"/>
            </p:cNvSpPr>
            <p:nvPr/>
          </p:nvSpPr>
          <p:spPr bwMode="auto">
            <a:xfrm>
              <a:off x="2544" y="1536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31"/>
            <p:cNvSpPr>
              <a:spLocks noChangeShapeType="1"/>
            </p:cNvSpPr>
            <p:nvPr/>
          </p:nvSpPr>
          <p:spPr bwMode="auto">
            <a:xfrm>
              <a:off x="3312" y="1440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>
              <a:off x="3120" y="1824"/>
              <a:ext cx="9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3840" y="1968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>
              <a:off x="4128" y="1584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4464" y="2160"/>
              <a:ext cx="4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>
              <a:off x="4512" y="1632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>
              <a:off x="4896" y="1632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H="1">
              <a:off x="1440" y="1920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H="1">
              <a:off x="1200" y="2448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 flipH="1">
              <a:off x="1776" y="2928"/>
              <a:ext cx="4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>
              <a:off x="1920" y="211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6324600" y="44196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Head Contours</a:t>
            </a:r>
          </a:p>
        </p:txBody>
      </p:sp>
      <p:sp>
        <p:nvSpPr>
          <p:cNvPr id="9259" name="AutoShape 43"/>
          <p:cNvSpPr>
            <a:spLocks noChangeArrowheads="1"/>
          </p:cNvSpPr>
          <p:nvPr/>
        </p:nvSpPr>
        <p:spPr bwMode="auto">
          <a:xfrm rot="3561875">
            <a:off x="6173788" y="3973513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2819400" y="61722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No-Flow Boundary</a:t>
            </a:r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 rot="2440634">
            <a:off x="2133600" y="60960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  <p:bldP spid="9260" grpId="0"/>
      <p:bldP spid="926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922</TotalTime>
  <Words>256</Words>
  <Application>Microsoft Office PowerPoint</Application>
  <PresentationFormat>On-screen Show (4:3)</PresentationFormat>
  <Paragraphs>49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Visio.Drawing.11</vt:lpstr>
      <vt:lpstr>Boundary Condition Analysis Pt 1 – Types of Boundary Conditions</vt:lpstr>
      <vt:lpstr>Objectives</vt:lpstr>
      <vt:lpstr>Types of Boundary Conditions</vt:lpstr>
      <vt:lpstr>Constant Head</vt:lpstr>
      <vt:lpstr>Head Dependent Boundary</vt:lpstr>
      <vt:lpstr>Lateral Flow Boundary</vt:lpstr>
      <vt:lpstr>No Flow – Physical Barrier</vt:lpstr>
      <vt:lpstr>No Flow - Groundwater Divide</vt:lpstr>
      <vt:lpstr>No Flow - Parallel Flow Boundary</vt:lpstr>
      <vt:lpstr>Example 1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Condition Analysis</dc:title>
  <dc:creator>Norm Jones</dc:creator>
  <cp:lastModifiedBy>Norm Jones</cp:lastModifiedBy>
  <cp:revision>65</cp:revision>
  <dcterms:created xsi:type="dcterms:W3CDTF">2003-07-02T20:26:48Z</dcterms:created>
  <dcterms:modified xsi:type="dcterms:W3CDTF">2022-11-08T19:48:05Z</dcterms:modified>
</cp:coreProperties>
</file>