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316" r:id="rId2"/>
    <p:sldId id="259" r:id="rId3"/>
    <p:sldId id="265" r:id="rId4"/>
    <p:sldId id="270" r:id="rId5"/>
    <p:sldId id="293" r:id="rId6"/>
    <p:sldId id="268" r:id="rId7"/>
    <p:sldId id="274" r:id="rId8"/>
    <p:sldId id="272" r:id="rId9"/>
    <p:sldId id="273" r:id="rId10"/>
    <p:sldId id="275" r:id="rId11"/>
    <p:sldId id="276" r:id="rId12"/>
    <p:sldId id="277" r:id="rId13"/>
    <p:sldId id="279" r:id="rId14"/>
    <p:sldId id="280" r:id="rId15"/>
    <p:sldId id="281" r:id="rId16"/>
    <p:sldId id="283" r:id="rId17"/>
    <p:sldId id="278" r:id="rId18"/>
    <p:sldId id="284" r:id="rId19"/>
    <p:sldId id="285" r:id="rId20"/>
    <p:sldId id="286" r:id="rId2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FF00"/>
    <a:srgbClr val="FFFF99"/>
    <a:srgbClr val="996633"/>
    <a:srgbClr val="66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0204" autoAdjust="0"/>
  </p:normalViewPr>
  <p:slideViewPr>
    <p:cSldViewPr>
      <p:cViewPr varScale="1">
        <p:scale>
          <a:sx n="115" d="100"/>
          <a:sy n="115" d="100"/>
        </p:scale>
        <p:origin x="2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fld id="{07DBA092-D0F1-491B-82D6-079BA9FAFF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fld id="{894B22A3-6A1B-4805-A5AC-1C1F7F5414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27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306EE0-3B56-4014-809A-49D3F9F69D7F}" type="slidenum">
              <a:rPr lang="en-US"/>
              <a:pPr/>
              <a:t>1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8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0BAF93-4472-4B0C-AD87-77C5360C5047}" type="slidenum">
              <a:rPr lang="en-US"/>
              <a:pPr/>
              <a:t>10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D687D-9B12-447A-B087-E848B89D3D3F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93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A9DF1-9EED-46A7-B428-51C0FD36C967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9F0C88-8BFA-487C-9C59-0707BAACE9A2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1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A010F-B10E-49EE-AC92-73FA4F6CC192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51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CFCDC-6D45-4232-828E-7108E138AF55}" type="slidenum">
              <a:rPr lang="en-US"/>
              <a:pPr/>
              <a:t>15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79F2C-FE6A-4C60-9FB3-24840FB9A584}" type="slidenum">
              <a:rPr lang="en-US"/>
              <a:pPr/>
              <a:t>16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2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D40B95-4C06-4C4D-B6DD-7035C7799800}" type="slidenum">
              <a:rPr lang="en-US"/>
              <a:pPr/>
              <a:t>17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81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01FBA-46C8-4C4F-A745-294D097E75BA}" type="slidenum">
              <a:rPr lang="en-US"/>
              <a:pPr/>
              <a:t>18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8200" cy="34861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7" cy="418245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338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9BA3F-28D0-4D9D-9627-160DD64C065B}" type="slidenum">
              <a:rPr lang="en-US"/>
              <a:pPr/>
              <a:t>19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8C671-C73E-47EA-B418-D30E90AFDAAE}" type="slidenum">
              <a:rPr lang="en-US"/>
              <a:pPr/>
              <a:t>2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8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7B6D1-B69E-4267-9D3E-B9772E53D251}" type="slidenum">
              <a:rPr lang="en-US"/>
              <a:pPr/>
              <a:t>20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5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43B105-8D43-40AE-B138-83BE6856FB32}" type="slidenum">
              <a:rPr lang="en-US"/>
              <a:pPr/>
              <a:t>3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4871B-881F-4185-9EE5-FC0B264B1FD6}" type="slidenum">
              <a:rPr lang="en-US"/>
              <a:pPr/>
              <a:t>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6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84871B-881F-4185-9EE5-FC0B264B1FD6}" type="slidenum">
              <a:rPr lang="en-US"/>
              <a:pPr/>
              <a:t>5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55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E7680-735D-4CFF-BFDD-3E20A24C948C}" type="slidenum">
              <a:rPr lang="en-US"/>
              <a:pPr/>
              <a:t>6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80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1EA4E-48D6-4880-9991-0CAB623B1C7C}" type="slidenum">
              <a:rPr lang="en-US"/>
              <a:pPr/>
              <a:t>7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78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48104-C430-4E8E-9526-3D794EEF34A2}" type="slidenum">
              <a:rPr lang="en-US"/>
              <a:pPr/>
              <a:t>8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2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14689-ADE9-4954-902F-1F22D098AED7}" type="slidenum">
              <a:rPr lang="en-US"/>
              <a:pPr/>
              <a:t>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4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E2869-EEF8-4676-B75A-8234CB8270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23002-8456-40BC-B0F8-2FFE6C1D8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909B-7520-44B9-ACF2-BE127D0146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629400"/>
            <a:ext cx="28448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9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fld id="{02D7BABB-0A16-452A-8418-1D600DE169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2912-3618-40D9-A797-FF96CC107BC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1434-08A3-45F5-ACBC-3A80EDCED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98FE-D362-4693-A01E-2C817DE9C3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1F832-BE46-4ECC-AE9F-A77F59A7E0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0EDC6-B8E3-4AA5-BB5E-4AF3413F3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7815-95D9-49BA-8C30-EBE0F7BA86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D096-6307-4528-82A0-E2F31BAF1C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0F8F151-44FA-43C6-B825-B3E54FA88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A6B7DC5-9C19-455A-9A98-3F45B3DF0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Boundary Condition Analysis</a:t>
            </a:r>
            <a:br>
              <a:rPr lang="en-US" sz="4800" dirty="0"/>
            </a:br>
            <a:r>
              <a:rPr lang="en-US" sz="3200" i="1" dirty="0">
                <a:solidFill>
                  <a:schemeClr val="accent2"/>
                </a:solidFill>
              </a:rPr>
              <a:t>Pt 2 – Selecting Proper Boundary Conditions</a:t>
            </a:r>
            <a:endParaRPr lang="en-US" sz="4800" i="1" dirty="0">
              <a:solidFill>
                <a:schemeClr val="accent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  <p:extLst>
      <p:ext uri="{BB962C8B-B14F-4D97-AF65-F5344CB8AC3E}">
        <p14:creationId xmlns:p14="http://schemas.microsoft.com/office/powerpoint/2010/main" val="237956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43775"/>
              </p:ext>
            </p:extLst>
          </p:nvPr>
        </p:nvGraphicFramePr>
        <p:xfrm>
          <a:off x="1808161" y="5206044"/>
          <a:ext cx="3023923" cy="1118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431640" progId="Equation.DSMT4">
                  <p:embed/>
                </p:oleObj>
              </mc:Choice>
              <mc:Fallback>
                <p:oleObj name="Equation" r:id="rId3" imgW="116820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08161" y="5206044"/>
                        <a:ext cx="3023923" cy="1118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Variables, Cont.</a:t>
            </a:r>
          </a:p>
        </p:txBody>
      </p:sp>
      <p:sp>
        <p:nvSpPr>
          <p:cNvPr id="3584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838004"/>
            <a:ext cx="7543800" cy="1219200"/>
          </a:xfrm>
        </p:spPr>
        <p:txBody>
          <a:bodyPr/>
          <a:lstStyle/>
          <a:p>
            <a:r>
              <a:rPr lang="en-US" dirty="0"/>
              <a:t>Method 1</a:t>
            </a:r>
          </a:p>
          <a:p>
            <a:pPr lvl="1"/>
            <a:r>
              <a:rPr lang="en-US" dirty="0"/>
              <a:t>Specify K, model solves for Q</a:t>
            </a:r>
          </a:p>
        </p:txBody>
      </p:sp>
      <p:sp>
        <p:nvSpPr>
          <p:cNvPr id="13" name="Rectangle 8"/>
          <p:cNvSpPr txBox="1">
            <a:spLocks noChangeArrowheads="1"/>
          </p:cNvSpPr>
          <p:nvPr/>
        </p:nvSpPr>
        <p:spPr>
          <a:xfrm>
            <a:off x="1066800" y="3971604"/>
            <a:ext cx="7543800" cy="12192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2</a:t>
            </a:r>
          </a:p>
          <a:p>
            <a:pPr marL="7315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/>
              <a:buChar char="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 Q, model solves for K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17077"/>
              </p:ext>
            </p:extLst>
          </p:nvPr>
        </p:nvGraphicFramePr>
        <p:xfrm>
          <a:off x="1808161" y="2973179"/>
          <a:ext cx="348456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280" imgH="393480" progId="Equation.DSMT4">
                  <p:embed/>
                </p:oleObj>
              </mc:Choice>
              <mc:Fallback>
                <p:oleObj name="Equation" r:id="rId5" imgW="1295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08161" y="2973179"/>
                        <a:ext cx="3484563" cy="1058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Non-Uniqueness</a:t>
            </a:r>
          </a:p>
        </p:txBody>
      </p:sp>
      <p:sp>
        <p:nvSpPr>
          <p:cNvPr id="37948" name="Rectangle 60"/>
          <p:cNvSpPr>
            <a:spLocks noGrp="1" noChangeArrowheads="1"/>
          </p:cNvSpPr>
          <p:nvPr>
            <p:ph idx="1"/>
          </p:nvPr>
        </p:nvSpPr>
        <p:spPr>
          <a:xfrm>
            <a:off x="762000" y="4648200"/>
            <a:ext cx="7772400" cy="1752600"/>
          </a:xfrm>
        </p:spPr>
        <p:txBody>
          <a:bodyPr/>
          <a:lstStyle/>
          <a:p>
            <a:r>
              <a:rPr lang="en-US" sz="2800" dirty="0"/>
              <a:t>Distribution of heads is not a variable!</a:t>
            </a:r>
          </a:p>
          <a:p>
            <a:r>
              <a:rPr lang="en-US" sz="2800" dirty="0"/>
              <a:t>Model will produce the </a:t>
            </a:r>
            <a:r>
              <a:rPr lang="en-US" sz="2800" b="1" dirty="0">
                <a:solidFill>
                  <a:srgbClr val="FF0000"/>
                </a:solidFill>
              </a:rPr>
              <a:t>same head distribution</a:t>
            </a:r>
            <a:r>
              <a:rPr lang="en-US" sz="2800" b="1" dirty="0"/>
              <a:t> </a:t>
            </a:r>
            <a:r>
              <a:rPr lang="en-US" sz="2800" dirty="0"/>
              <a:t>regardless of what value of K is specified</a:t>
            </a:r>
          </a:p>
        </p:txBody>
      </p:sp>
      <p:sp>
        <p:nvSpPr>
          <p:cNvPr id="35" name="Freeform 55"/>
          <p:cNvSpPr>
            <a:spLocks/>
          </p:cNvSpPr>
          <p:nvPr/>
        </p:nvSpPr>
        <p:spPr bwMode="auto">
          <a:xfrm>
            <a:off x="533400" y="3937000"/>
            <a:ext cx="769620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2" y="48"/>
              </a:cxn>
              <a:cxn ang="0">
                <a:pos x="2496" y="144"/>
              </a:cxn>
              <a:cxn ang="0">
                <a:pos x="4128" y="240"/>
              </a:cxn>
              <a:cxn ang="0">
                <a:pos x="4848" y="240"/>
              </a:cxn>
            </a:cxnLst>
            <a:rect l="0" t="0" r="r" b="b"/>
            <a:pathLst>
              <a:path w="4848" h="256">
                <a:moveTo>
                  <a:pt x="0" y="0"/>
                </a:moveTo>
                <a:cubicBezTo>
                  <a:pt x="488" y="12"/>
                  <a:pt x="976" y="24"/>
                  <a:pt x="1392" y="48"/>
                </a:cubicBezTo>
                <a:cubicBezTo>
                  <a:pt x="1808" y="72"/>
                  <a:pt x="2040" y="112"/>
                  <a:pt x="2496" y="144"/>
                </a:cubicBezTo>
                <a:cubicBezTo>
                  <a:pt x="2952" y="176"/>
                  <a:pt x="3736" y="224"/>
                  <a:pt x="4128" y="240"/>
                </a:cubicBezTo>
                <a:cubicBezTo>
                  <a:pt x="4520" y="256"/>
                  <a:pt x="4684" y="248"/>
                  <a:pt x="4848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37" name="Group 90"/>
          <p:cNvGrpSpPr>
            <a:grpSpLocks/>
          </p:cNvGrpSpPr>
          <p:nvPr/>
        </p:nvGrpSpPr>
        <p:grpSpPr bwMode="auto">
          <a:xfrm>
            <a:off x="533400" y="2641600"/>
            <a:ext cx="7772400" cy="1676400"/>
            <a:chOff x="384" y="2832"/>
            <a:chExt cx="4896" cy="1056"/>
          </a:xfrm>
        </p:grpSpPr>
        <p:sp>
          <p:nvSpPr>
            <p:cNvPr id="38" name="Rectangle 57"/>
            <p:cNvSpPr>
              <a:spLocks noChangeArrowheads="1"/>
            </p:cNvSpPr>
            <p:nvPr/>
          </p:nvSpPr>
          <p:spPr bwMode="auto">
            <a:xfrm>
              <a:off x="384" y="2832"/>
              <a:ext cx="48" cy="8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9" name="Text Box 80"/>
            <p:cNvSpPr txBox="1">
              <a:spLocks noChangeArrowheads="1"/>
            </p:cNvSpPr>
            <p:nvPr/>
          </p:nvSpPr>
          <p:spPr bwMode="auto">
            <a:xfrm>
              <a:off x="432" y="2976"/>
              <a:ext cx="480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 pitchFamily="34" charset="0"/>
                </a:rPr>
                <a:t>Left Head BC</a:t>
              </a:r>
            </a:p>
          </p:txBody>
        </p:sp>
        <p:sp>
          <p:nvSpPr>
            <p:cNvPr id="40" name="Text Box 81"/>
            <p:cNvSpPr txBox="1">
              <a:spLocks noChangeArrowheads="1"/>
            </p:cNvSpPr>
            <p:nvPr/>
          </p:nvSpPr>
          <p:spPr bwMode="auto">
            <a:xfrm>
              <a:off x="4752" y="3215"/>
              <a:ext cx="480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</a:rPr>
                <a:t>Right Head BC</a:t>
              </a:r>
            </a:p>
          </p:txBody>
        </p:sp>
        <p:sp>
          <p:nvSpPr>
            <p:cNvPr id="41" name="Rectangle 58"/>
            <p:cNvSpPr>
              <a:spLocks noChangeArrowheads="1"/>
            </p:cNvSpPr>
            <p:nvPr/>
          </p:nvSpPr>
          <p:spPr bwMode="auto">
            <a:xfrm>
              <a:off x="5232" y="3072"/>
              <a:ext cx="48" cy="8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09600" y="1970088"/>
            <a:ext cx="7658100" cy="1052512"/>
            <a:chOff x="685800" y="3824288"/>
            <a:chExt cx="7658100" cy="1052512"/>
          </a:xfrm>
        </p:grpSpPr>
        <p:sp>
          <p:nvSpPr>
            <p:cNvPr id="43" name="Line 60"/>
            <p:cNvSpPr>
              <a:spLocks noChangeShapeType="1"/>
            </p:cNvSpPr>
            <p:nvPr/>
          </p:nvSpPr>
          <p:spPr bwMode="auto">
            <a:xfrm>
              <a:off x="685800" y="4495800"/>
              <a:ext cx="7658100" cy="38100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4" name="Text Box 82"/>
            <p:cNvSpPr txBox="1">
              <a:spLocks noChangeArrowheads="1"/>
            </p:cNvSpPr>
            <p:nvPr/>
          </p:nvSpPr>
          <p:spPr bwMode="auto">
            <a:xfrm>
              <a:off x="3352800" y="3824288"/>
              <a:ext cx="243840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 pitchFamily="34" charset="0"/>
                </a:rPr>
                <a:t>Computed Head</a:t>
              </a:r>
            </a:p>
          </p:txBody>
        </p:sp>
        <p:sp>
          <p:nvSpPr>
            <p:cNvPr id="45" name="AutoShape 83"/>
            <p:cNvSpPr>
              <a:spLocks noChangeArrowheads="1"/>
            </p:cNvSpPr>
            <p:nvPr/>
          </p:nvSpPr>
          <p:spPr bwMode="auto">
            <a:xfrm>
              <a:off x="4419600" y="4267200"/>
              <a:ext cx="228600" cy="304800"/>
            </a:xfrm>
            <a:prstGeom prst="downArrow">
              <a:avLst>
                <a:gd name="adj1" fmla="val 50000"/>
                <a:gd name="adj2" fmla="val 33333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52600" y="2565400"/>
            <a:ext cx="5334000" cy="1204913"/>
            <a:chOff x="1828800" y="4419600"/>
            <a:chExt cx="5334000" cy="1204913"/>
          </a:xfrm>
        </p:grpSpPr>
        <p:sp>
          <p:nvSpPr>
            <p:cNvPr id="47" name="Text Box 78"/>
            <p:cNvSpPr txBox="1">
              <a:spLocks noChangeArrowheads="1"/>
            </p:cNvSpPr>
            <p:nvPr/>
          </p:nvSpPr>
          <p:spPr bwMode="auto">
            <a:xfrm>
              <a:off x="3810000" y="5257800"/>
              <a:ext cx="243840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 pitchFamily="34" charset="0"/>
                </a:rPr>
                <a:t>Head Observations</a:t>
              </a:r>
            </a:p>
          </p:txBody>
        </p:sp>
        <p:sp>
          <p:nvSpPr>
            <p:cNvPr id="48" name="AutoShape 79"/>
            <p:cNvSpPr>
              <a:spLocks noChangeArrowheads="1"/>
            </p:cNvSpPr>
            <p:nvPr/>
          </p:nvSpPr>
          <p:spPr bwMode="auto">
            <a:xfrm rot="18785226">
              <a:off x="5067300" y="4991100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49" name="Group 113"/>
            <p:cNvGrpSpPr/>
            <p:nvPr/>
          </p:nvGrpSpPr>
          <p:grpSpPr>
            <a:xfrm>
              <a:off x="1828800" y="4419600"/>
              <a:ext cx="5334000" cy="533400"/>
              <a:chOff x="1828800" y="4419600"/>
              <a:chExt cx="5334000" cy="533400"/>
            </a:xfrm>
          </p:grpSpPr>
          <p:grpSp>
            <p:nvGrpSpPr>
              <p:cNvPr id="50" name="Group 131"/>
              <p:cNvGrpSpPr/>
              <p:nvPr/>
            </p:nvGrpSpPr>
            <p:grpSpPr>
              <a:xfrm>
                <a:off x="1828800" y="4419600"/>
                <a:ext cx="152400" cy="230188"/>
                <a:chOff x="2362200" y="4495800"/>
                <a:chExt cx="152400" cy="230188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rot="5400000">
                  <a:off x="2324497" y="4609703"/>
                  <a:ext cx="228600" cy="79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362200" y="44958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362200" y="47244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132"/>
              <p:cNvGrpSpPr/>
              <p:nvPr/>
            </p:nvGrpSpPr>
            <p:grpSpPr>
              <a:xfrm>
                <a:off x="3581400" y="4495800"/>
                <a:ext cx="152400" cy="230188"/>
                <a:chOff x="2362200" y="4495800"/>
                <a:chExt cx="152400" cy="230188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rot="5400000">
                  <a:off x="2324497" y="4609703"/>
                  <a:ext cx="228600" cy="79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2362200" y="44958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362200" y="47244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136"/>
              <p:cNvGrpSpPr/>
              <p:nvPr/>
            </p:nvGrpSpPr>
            <p:grpSpPr>
              <a:xfrm>
                <a:off x="5486400" y="4646612"/>
                <a:ext cx="152400" cy="230188"/>
                <a:chOff x="2362200" y="4495800"/>
                <a:chExt cx="152400" cy="230188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rot="5400000">
                  <a:off x="2324497" y="4609703"/>
                  <a:ext cx="228600" cy="79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2362200" y="44958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362200" y="47244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140"/>
              <p:cNvGrpSpPr/>
              <p:nvPr/>
            </p:nvGrpSpPr>
            <p:grpSpPr>
              <a:xfrm>
                <a:off x="7010400" y="4722812"/>
                <a:ext cx="152400" cy="230188"/>
                <a:chOff x="2362200" y="4495800"/>
                <a:chExt cx="152400" cy="230188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rot="5400000">
                  <a:off x="2324497" y="4609703"/>
                  <a:ext cx="228600" cy="79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2362200" y="44958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362200" y="47244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Avoiding Non-Unique Models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Specified flow boundary conditions</a:t>
            </a:r>
          </a:p>
          <a:p>
            <a:r>
              <a:rPr lang="en-US" dirty="0"/>
              <a:t>Flow observations</a:t>
            </a:r>
          </a:p>
          <a:p>
            <a:r>
              <a:rPr lang="en-US" dirty="0"/>
              <a:t>Regional to local model conversion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Specified Flow Conditions</a:t>
            </a:r>
          </a:p>
        </p:txBody>
      </p:sp>
      <p:sp>
        <p:nvSpPr>
          <p:cNvPr id="41988" name="Freeform 4"/>
          <p:cNvSpPr>
            <a:spLocks/>
          </p:cNvSpPr>
          <p:nvPr/>
        </p:nvSpPr>
        <p:spPr bwMode="auto">
          <a:xfrm>
            <a:off x="803275" y="3471863"/>
            <a:ext cx="7654925" cy="17303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298" y="654"/>
              </a:cxn>
              <a:cxn ang="0">
                <a:pos x="1801" y="934"/>
              </a:cxn>
              <a:cxn ang="0">
                <a:pos x="4102" y="1068"/>
              </a:cxn>
              <a:cxn ang="0">
                <a:pos x="4822" y="1068"/>
              </a:cxn>
            </a:cxnLst>
            <a:rect l="0" t="0" r="r" b="b"/>
            <a:pathLst>
              <a:path w="4822" h="1090">
                <a:moveTo>
                  <a:pt x="10" y="0"/>
                </a:moveTo>
                <a:cubicBezTo>
                  <a:pt x="58" y="109"/>
                  <a:pt x="0" y="498"/>
                  <a:pt x="298" y="654"/>
                </a:cubicBezTo>
                <a:cubicBezTo>
                  <a:pt x="596" y="810"/>
                  <a:pt x="1167" y="865"/>
                  <a:pt x="1801" y="934"/>
                </a:cubicBezTo>
                <a:cubicBezTo>
                  <a:pt x="2435" y="1003"/>
                  <a:pt x="3599" y="1046"/>
                  <a:pt x="4102" y="1068"/>
                </a:cubicBezTo>
                <a:cubicBezTo>
                  <a:pt x="4605" y="1090"/>
                  <a:pt x="4658" y="1076"/>
                  <a:pt x="4822" y="10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8458200" y="3871913"/>
            <a:ext cx="76200" cy="1295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52400" y="3733800"/>
            <a:ext cx="762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Calibri" pitchFamily="34" charset="0"/>
              </a:rPr>
              <a:t>No Flow BC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696200" y="4098925"/>
            <a:ext cx="762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Calibri" pitchFamily="34" charset="0"/>
              </a:rPr>
              <a:t>Right Head BC</a:t>
            </a:r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838200" y="3490913"/>
            <a:ext cx="7658100" cy="381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3429000" y="2743200"/>
            <a:ext cx="2438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Calibri" pitchFamily="34" charset="0"/>
              </a:rPr>
              <a:t>Recharge</a:t>
            </a:r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762000" y="1752600"/>
            <a:ext cx="7239000" cy="82232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Extend upper boundary back to no flow boundary (outcropping or g.w. divide)</a:t>
            </a:r>
          </a:p>
        </p:txBody>
      </p:sp>
      <p:sp>
        <p:nvSpPr>
          <p:cNvPr id="42017" name="AutoShape 33"/>
          <p:cNvSpPr>
            <a:spLocks noChangeArrowheads="1"/>
          </p:cNvSpPr>
          <p:nvPr/>
        </p:nvSpPr>
        <p:spPr bwMode="auto">
          <a:xfrm>
            <a:off x="1143000" y="3048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18" name="AutoShape 34"/>
          <p:cNvSpPr>
            <a:spLocks noChangeArrowheads="1"/>
          </p:cNvSpPr>
          <p:nvPr/>
        </p:nvSpPr>
        <p:spPr bwMode="auto">
          <a:xfrm>
            <a:off x="1676400" y="3048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19" name="AutoShape 35"/>
          <p:cNvSpPr>
            <a:spLocks noChangeArrowheads="1"/>
          </p:cNvSpPr>
          <p:nvPr/>
        </p:nvSpPr>
        <p:spPr bwMode="auto">
          <a:xfrm>
            <a:off x="2209800" y="30734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20" name="AutoShape 36"/>
          <p:cNvSpPr>
            <a:spLocks noChangeArrowheads="1"/>
          </p:cNvSpPr>
          <p:nvPr/>
        </p:nvSpPr>
        <p:spPr bwMode="auto">
          <a:xfrm>
            <a:off x="2743200" y="30988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21" name="AutoShape 37"/>
          <p:cNvSpPr>
            <a:spLocks noChangeArrowheads="1"/>
          </p:cNvSpPr>
          <p:nvPr/>
        </p:nvSpPr>
        <p:spPr bwMode="auto">
          <a:xfrm>
            <a:off x="3276600" y="31242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22" name="AutoShape 38"/>
          <p:cNvSpPr>
            <a:spLocks noChangeArrowheads="1"/>
          </p:cNvSpPr>
          <p:nvPr/>
        </p:nvSpPr>
        <p:spPr bwMode="auto">
          <a:xfrm>
            <a:off x="3810000" y="31496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23" name="AutoShape 39"/>
          <p:cNvSpPr>
            <a:spLocks noChangeArrowheads="1"/>
          </p:cNvSpPr>
          <p:nvPr/>
        </p:nvSpPr>
        <p:spPr bwMode="auto">
          <a:xfrm>
            <a:off x="4343400" y="31877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24" name="AutoShape 40"/>
          <p:cNvSpPr>
            <a:spLocks noChangeArrowheads="1"/>
          </p:cNvSpPr>
          <p:nvPr/>
        </p:nvSpPr>
        <p:spPr bwMode="auto">
          <a:xfrm>
            <a:off x="4876800" y="32258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25" name="AutoShape 41"/>
          <p:cNvSpPr>
            <a:spLocks noChangeArrowheads="1"/>
          </p:cNvSpPr>
          <p:nvPr/>
        </p:nvSpPr>
        <p:spPr bwMode="auto">
          <a:xfrm>
            <a:off x="5410200" y="32512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26" name="AutoShape 42"/>
          <p:cNvSpPr>
            <a:spLocks noChangeArrowheads="1"/>
          </p:cNvSpPr>
          <p:nvPr/>
        </p:nvSpPr>
        <p:spPr bwMode="auto">
          <a:xfrm>
            <a:off x="5943600" y="32766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27" name="AutoShape 43"/>
          <p:cNvSpPr>
            <a:spLocks noChangeArrowheads="1"/>
          </p:cNvSpPr>
          <p:nvPr/>
        </p:nvSpPr>
        <p:spPr bwMode="auto">
          <a:xfrm>
            <a:off x="6477000" y="3302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28" name="AutoShape 44"/>
          <p:cNvSpPr>
            <a:spLocks noChangeArrowheads="1"/>
          </p:cNvSpPr>
          <p:nvPr/>
        </p:nvSpPr>
        <p:spPr bwMode="auto">
          <a:xfrm>
            <a:off x="7010400" y="33274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29" name="AutoShape 45"/>
          <p:cNvSpPr>
            <a:spLocks noChangeArrowheads="1"/>
          </p:cNvSpPr>
          <p:nvPr/>
        </p:nvSpPr>
        <p:spPr bwMode="auto">
          <a:xfrm>
            <a:off x="7543800" y="33528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30" name="AutoShape 46"/>
          <p:cNvSpPr>
            <a:spLocks noChangeArrowheads="1"/>
          </p:cNvSpPr>
          <p:nvPr/>
        </p:nvSpPr>
        <p:spPr bwMode="auto">
          <a:xfrm>
            <a:off x="8077200" y="33782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2031" name="AutoShape 47"/>
          <p:cNvSpPr>
            <a:spLocks noChangeArrowheads="1"/>
          </p:cNvSpPr>
          <p:nvPr/>
        </p:nvSpPr>
        <p:spPr bwMode="auto">
          <a:xfrm rot="251479">
            <a:off x="3429000" y="4038600"/>
            <a:ext cx="1905000" cy="533400"/>
          </a:xfrm>
          <a:prstGeom prst="rightArrow">
            <a:avLst>
              <a:gd name="adj1" fmla="val 50000"/>
              <a:gd name="adj2" fmla="val 89286"/>
            </a:avLst>
          </a:prstGeom>
          <a:ln>
            <a:headEnd type="none" w="lg" len="lg"/>
            <a:tailEnd type="none" w="lg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2590800" y="4052888"/>
            <a:ext cx="7620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Calibri" pitchFamily="34" charset="0"/>
              </a:rPr>
              <a:t>Q</a:t>
            </a:r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1143000" y="5426075"/>
            <a:ext cx="7239000" cy="118745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Q is now tied to recharge and heads will rise and fall based on K.  For a given recharge value, unique K can be found.</a:t>
            </a:r>
          </a:p>
        </p:txBody>
      </p:sp>
      <p:grpSp>
        <p:nvGrpSpPr>
          <p:cNvPr id="48" name="Group 113"/>
          <p:cNvGrpSpPr/>
          <p:nvPr/>
        </p:nvGrpSpPr>
        <p:grpSpPr>
          <a:xfrm>
            <a:off x="1981200" y="3429000"/>
            <a:ext cx="5334000" cy="533400"/>
            <a:chOff x="1828800" y="4419600"/>
            <a:chExt cx="5334000" cy="533400"/>
          </a:xfrm>
        </p:grpSpPr>
        <p:grpSp>
          <p:nvGrpSpPr>
            <p:cNvPr id="49" name="Group 131"/>
            <p:cNvGrpSpPr/>
            <p:nvPr/>
          </p:nvGrpSpPr>
          <p:grpSpPr>
            <a:xfrm>
              <a:off x="1828800" y="4419600"/>
              <a:ext cx="152400" cy="230188"/>
              <a:chOff x="2362200" y="4495800"/>
              <a:chExt cx="152400" cy="230188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2"/>
            <p:cNvGrpSpPr/>
            <p:nvPr/>
          </p:nvGrpSpPr>
          <p:grpSpPr>
            <a:xfrm>
              <a:off x="3581400" y="4495800"/>
              <a:ext cx="152400" cy="230188"/>
              <a:chOff x="2362200" y="4495800"/>
              <a:chExt cx="152400" cy="230188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136"/>
            <p:cNvGrpSpPr/>
            <p:nvPr/>
          </p:nvGrpSpPr>
          <p:grpSpPr>
            <a:xfrm>
              <a:off x="5486400" y="4646612"/>
              <a:ext cx="152400" cy="230188"/>
              <a:chOff x="2362200" y="4495800"/>
              <a:chExt cx="152400" cy="23018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140"/>
            <p:cNvGrpSpPr/>
            <p:nvPr/>
          </p:nvGrpSpPr>
          <p:grpSpPr>
            <a:xfrm>
              <a:off x="7010400" y="4722812"/>
              <a:ext cx="152400" cy="230188"/>
              <a:chOff x="2362200" y="4495800"/>
              <a:chExt cx="152400" cy="230188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Observations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 gages</a:t>
            </a:r>
          </a:p>
          <a:p>
            <a:pPr lvl="1"/>
            <a:r>
              <a:rPr lang="en-US" dirty="0"/>
              <a:t>Measured gain or loss between two gages in a stream</a:t>
            </a:r>
          </a:p>
          <a:p>
            <a:r>
              <a:rPr lang="en-US" dirty="0"/>
              <a:t>Tracer tests</a:t>
            </a:r>
          </a:p>
          <a:p>
            <a:pPr lvl="1"/>
            <a:r>
              <a:rPr lang="en-US" dirty="0"/>
              <a:t>Can be used to estimate V</a:t>
            </a:r>
            <a:r>
              <a:rPr lang="en-US" baseline="-25000" dirty="0"/>
              <a:t>s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d</a:t>
            </a:r>
            <a:r>
              <a:rPr lang="en-US" dirty="0"/>
              <a:t>, and Q</a:t>
            </a:r>
          </a:p>
          <a:p>
            <a:r>
              <a:rPr lang="en-US" dirty="0"/>
              <a:t>Lateral inflow</a:t>
            </a:r>
          </a:p>
          <a:p>
            <a:pPr lvl="1"/>
            <a:r>
              <a:rPr lang="en-US" dirty="0"/>
              <a:t>Can sometimes be estimated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Observations, Cont.</a:t>
            </a:r>
          </a:p>
        </p:txBody>
      </p:sp>
      <p:sp>
        <p:nvSpPr>
          <p:cNvPr id="45090" name="Rectangle 34"/>
          <p:cNvSpPr>
            <a:spLocks noGrp="1" noChangeArrowheads="1"/>
          </p:cNvSpPr>
          <p:nvPr>
            <p:ph idx="1"/>
          </p:nvPr>
        </p:nvSpPr>
        <p:spPr>
          <a:xfrm>
            <a:off x="762000" y="4572000"/>
            <a:ext cx="7772400" cy="1905000"/>
          </a:xfrm>
        </p:spPr>
        <p:txBody>
          <a:bodyPr/>
          <a:lstStyle/>
          <a:p>
            <a:r>
              <a:rPr lang="en-US" sz="2800" dirty="0"/>
              <a:t>Computed flow through right BC is compared to observed flow, Q’</a:t>
            </a:r>
          </a:p>
          <a:p>
            <a:r>
              <a:rPr lang="en-US" sz="2800" dirty="0"/>
              <a:t>Heads are still fixed by BC, but flow is fixed, and unique K can be found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5715000" y="2997200"/>
            <a:ext cx="1371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Calibri" pitchFamily="34" charset="0"/>
              </a:rPr>
              <a:t>Observed Flow Q’</a:t>
            </a:r>
          </a:p>
        </p:txBody>
      </p:sp>
      <p:sp>
        <p:nvSpPr>
          <p:cNvPr id="45089" name="AutoShape 33"/>
          <p:cNvSpPr>
            <a:spLocks noChangeArrowheads="1"/>
          </p:cNvSpPr>
          <p:nvPr/>
        </p:nvSpPr>
        <p:spPr bwMode="auto">
          <a:xfrm>
            <a:off x="7086600" y="31496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lg" len="lg"/>
            <a:tailEnd type="none" w="lg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Freeform 55"/>
          <p:cNvSpPr>
            <a:spLocks/>
          </p:cNvSpPr>
          <p:nvPr/>
        </p:nvSpPr>
        <p:spPr bwMode="auto">
          <a:xfrm>
            <a:off x="533400" y="3733800"/>
            <a:ext cx="769620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2" y="48"/>
              </a:cxn>
              <a:cxn ang="0">
                <a:pos x="2496" y="144"/>
              </a:cxn>
              <a:cxn ang="0">
                <a:pos x="4128" y="240"/>
              </a:cxn>
              <a:cxn ang="0">
                <a:pos x="4848" y="240"/>
              </a:cxn>
            </a:cxnLst>
            <a:rect l="0" t="0" r="r" b="b"/>
            <a:pathLst>
              <a:path w="4848" h="256">
                <a:moveTo>
                  <a:pt x="0" y="0"/>
                </a:moveTo>
                <a:cubicBezTo>
                  <a:pt x="488" y="12"/>
                  <a:pt x="976" y="24"/>
                  <a:pt x="1392" y="48"/>
                </a:cubicBezTo>
                <a:cubicBezTo>
                  <a:pt x="1808" y="72"/>
                  <a:pt x="2040" y="112"/>
                  <a:pt x="2496" y="144"/>
                </a:cubicBezTo>
                <a:cubicBezTo>
                  <a:pt x="2952" y="176"/>
                  <a:pt x="3736" y="224"/>
                  <a:pt x="4128" y="240"/>
                </a:cubicBezTo>
                <a:cubicBezTo>
                  <a:pt x="4520" y="256"/>
                  <a:pt x="4684" y="248"/>
                  <a:pt x="4848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31" name="Group 90"/>
          <p:cNvGrpSpPr>
            <a:grpSpLocks/>
          </p:cNvGrpSpPr>
          <p:nvPr/>
        </p:nvGrpSpPr>
        <p:grpSpPr bwMode="auto">
          <a:xfrm>
            <a:off x="533400" y="2438400"/>
            <a:ext cx="8458200" cy="1676400"/>
            <a:chOff x="384" y="2832"/>
            <a:chExt cx="5328" cy="1056"/>
          </a:xfrm>
        </p:grpSpPr>
        <p:sp>
          <p:nvSpPr>
            <p:cNvPr id="32" name="Rectangle 57"/>
            <p:cNvSpPr>
              <a:spLocks noChangeArrowheads="1"/>
            </p:cNvSpPr>
            <p:nvPr/>
          </p:nvSpPr>
          <p:spPr bwMode="auto">
            <a:xfrm>
              <a:off x="384" y="2832"/>
              <a:ext cx="48" cy="8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3" name="Text Box 80"/>
            <p:cNvSpPr txBox="1">
              <a:spLocks noChangeArrowheads="1"/>
            </p:cNvSpPr>
            <p:nvPr/>
          </p:nvSpPr>
          <p:spPr bwMode="auto">
            <a:xfrm>
              <a:off x="432" y="2976"/>
              <a:ext cx="480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 pitchFamily="34" charset="0"/>
                </a:rPr>
                <a:t>Left Head BC</a:t>
              </a:r>
            </a:p>
          </p:txBody>
        </p:sp>
        <p:sp>
          <p:nvSpPr>
            <p:cNvPr id="34" name="Text Box 81"/>
            <p:cNvSpPr txBox="1">
              <a:spLocks noChangeArrowheads="1"/>
            </p:cNvSpPr>
            <p:nvPr/>
          </p:nvSpPr>
          <p:spPr bwMode="auto">
            <a:xfrm>
              <a:off x="5232" y="3232"/>
              <a:ext cx="480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 pitchFamily="34" charset="0"/>
                </a:rPr>
                <a:t>Right Head BC</a:t>
              </a:r>
            </a:p>
          </p:txBody>
        </p:sp>
        <p:sp>
          <p:nvSpPr>
            <p:cNvPr id="35" name="Rectangle 58"/>
            <p:cNvSpPr>
              <a:spLocks noChangeArrowheads="1"/>
            </p:cNvSpPr>
            <p:nvPr/>
          </p:nvSpPr>
          <p:spPr bwMode="auto">
            <a:xfrm>
              <a:off x="5232" y="3072"/>
              <a:ext cx="48" cy="8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37" name="Line 60"/>
          <p:cNvSpPr>
            <a:spLocks noChangeShapeType="1"/>
          </p:cNvSpPr>
          <p:nvPr/>
        </p:nvSpPr>
        <p:spPr bwMode="auto">
          <a:xfrm>
            <a:off x="609600" y="2438400"/>
            <a:ext cx="7658100" cy="381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43" name="Group 113"/>
          <p:cNvGrpSpPr/>
          <p:nvPr/>
        </p:nvGrpSpPr>
        <p:grpSpPr>
          <a:xfrm>
            <a:off x="1752600" y="2362200"/>
            <a:ext cx="5334000" cy="533400"/>
            <a:chOff x="1828800" y="4419600"/>
            <a:chExt cx="5334000" cy="533400"/>
          </a:xfrm>
        </p:grpSpPr>
        <p:grpSp>
          <p:nvGrpSpPr>
            <p:cNvPr id="44" name="Group 131"/>
            <p:cNvGrpSpPr/>
            <p:nvPr/>
          </p:nvGrpSpPr>
          <p:grpSpPr>
            <a:xfrm>
              <a:off x="1828800" y="4419600"/>
              <a:ext cx="152400" cy="230188"/>
              <a:chOff x="2362200" y="4495800"/>
              <a:chExt cx="152400" cy="230188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132"/>
            <p:cNvGrpSpPr/>
            <p:nvPr/>
          </p:nvGrpSpPr>
          <p:grpSpPr>
            <a:xfrm>
              <a:off x="3581400" y="4495800"/>
              <a:ext cx="152400" cy="230188"/>
              <a:chOff x="2362200" y="4495800"/>
              <a:chExt cx="152400" cy="230188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136"/>
            <p:cNvGrpSpPr/>
            <p:nvPr/>
          </p:nvGrpSpPr>
          <p:grpSpPr>
            <a:xfrm>
              <a:off x="5486400" y="4646612"/>
              <a:ext cx="152400" cy="230188"/>
              <a:chOff x="2362200" y="4495800"/>
              <a:chExt cx="152400" cy="230188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140"/>
            <p:cNvGrpSpPr/>
            <p:nvPr/>
          </p:nvGrpSpPr>
          <p:grpSpPr>
            <a:xfrm>
              <a:off x="7010400" y="4722812"/>
              <a:ext cx="152400" cy="230188"/>
              <a:chOff x="2362200" y="4495800"/>
              <a:chExt cx="152400" cy="230188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</a:t>
            </a:r>
          </a:p>
        </p:txBody>
      </p:sp>
      <p:sp>
        <p:nvSpPr>
          <p:cNvPr id="49198" name="Rectangle 46"/>
          <p:cNvSpPr>
            <a:spLocks noGrp="1" noChangeArrowheads="1"/>
          </p:cNvSpPr>
          <p:nvPr>
            <p:ph idx="1"/>
          </p:nvPr>
        </p:nvSpPr>
        <p:spPr>
          <a:xfrm>
            <a:off x="457200" y="5343461"/>
            <a:ext cx="8229600" cy="105733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Observed flow results in unique value of recharge</a:t>
            </a:r>
          </a:p>
          <a:p>
            <a:r>
              <a:rPr lang="en-US" dirty="0"/>
              <a:t>Fixed Q and observed heads result in unique value of K</a:t>
            </a:r>
          </a:p>
        </p:txBody>
      </p:sp>
      <p:sp>
        <p:nvSpPr>
          <p:cNvPr id="49155" name="Freeform 3"/>
          <p:cNvSpPr>
            <a:spLocks/>
          </p:cNvSpPr>
          <p:nvPr/>
        </p:nvSpPr>
        <p:spPr bwMode="auto">
          <a:xfrm>
            <a:off x="381000" y="3298825"/>
            <a:ext cx="7654925" cy="1730375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298" y="654"/>
              </a:cxn>
              <a:cxn ang="0">
                <a:pos x="1801" y="934"/>
              </a:cxn>
              <a:cxn ang="0">
                <a:pos x="4102" y="1068"/>
              </a:cxn>
              <a:cxn ang="0">
                <a:pos x="4822" y="1068"/>
              </a:cxn>
            </a:cxnLst>
            <a:rect l="0" t="0" r="r" b="b"/>
            <a:pathLst>
              <a:path w="4822" h="1090">
                <a:moveTo>
                  <a:pt x="10" y="0"/>
                </a:moveTo>
                <a:cubicBezTo>
                  <a:pt x="58" y="109"/>
                  <a:pt x="0" y="498"/>
                  <a:pt x="298" y="654"/>
                </a:cubicBezTo>
                <a:cubicBezTo>
                  <a:pt x="596" y="810"/>
                  <a:pt x="1167" y="865"/>
                  <a:pt x="1801" y="934"/>
                </a:cubicBezTo>
                <a:cubicBezTo>
                  <a:pt x="2435" y="1003"/>
                  <a:pt x="3599" y="1046"/>
                  <a:pt x="4102" y="1068"/>
                </a:cubicBezTo>
                <a:cubicBezTo>
                  <a:pt x="4605" y="1090"/>
                  <a:pt x="4658" y="1076"/>
                  <a:pt x="4822" y="10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8035925" y="3698875"/>
            <a:ext cx="76200" cy="1295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568325" y="3332162"/>
            <a:ext cx="762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Calibri" pitchFamily="34" charset="0"/>
              </a:rPr>
              <a:t>No Flow BC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8077200" y="3925887"/>
            <a:ext cx="762000" cy="915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Calibri" pitchFamily="34" charset="0"/>
              </a:rPr>
              <a:t>Right Head BC</a:t>
            </a: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415925" y="3317875"/>
            <a:ext cx="7658100" cy="381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3006725" y="2570162"/>
            <a:ext cx="2438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Calibri" pitchFamily="34" charset="0"/>
              </a:rPr>
              <a:t>Recharge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685800" y="1731962"/>
            <a:ext cx="7239000" cy="4572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Flow-based upstream BC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a flow observation</a:t>
            </a: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>
            <a:off x="720725" y="28749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79" name="AutoShape 27"/>
          <p:cNvSpPr>
            <a:spLocks noChangeArrowheads="1"/>
          </p:cNvSpPr>
          <p:nvPr/>
        </p:nvSpPr>
        <p:spPr bwMode="auto">
          <a:xfrm>
            <a:off x="1254125" y="28749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>
            <a:off x="1787525" y="29003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81" name="AutoShape 29"/>
          <p:cNvSpPr>
            <a:spLocks noChangeArrowheads="1"/>
          </p:cNvSpPr>
          <p:nvPr/>
        </p:nvSpPr>
        <p:spPr bwMode="auto">
          <a:xfrm>
            <a:off x="2320925" y="29257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82" name="AutoShape 30"/>
          <p:cNvSpPr>
            <a:spLocks noChangeArrowheads="1"/>
          </p:cNvSpPr>
          <p:nvPr/>
        </p:nvSpPr>
        <p:spPr bwMode="auto">
          <a:xfrm>
            <a:off x="2854325" y="29511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83" name="AutoShape 31"/>
          <p:cNvSpPr>
            <a:spLocks noChangeArrowheads="1"/>
          </p:cNvSpPr>
          <p:nvPr/>
        </p:nvSpPr>
        <p:spPr bwMode="auto">
          <a:xfrm>
            <a:off x="3387725" y="29765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84" name="AutoShape 32"/>
          <p:cNvSpPr>
            <a:spLocks noChangeArrowheads="1"/>
          </p:cNvSpPr>
          <p:nvPr/>
        </p:nvSpPr>
        <p:spPr bwMode="auto">
          <a:xfrm>
            <a:off x="3921125" y="30146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85" name="AutoShape 33"/>
          <p:cNvSpPr>
            <a:spLocks noChangeArrowheads="1"/>
          </p:cNvSpPr>
          <p:nvPr/>
        </p:nvSpPr>
        <p:spPr bwMode="auto">
          <a:xfrm>
            <a:off x="4454525" y="30527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86" name="AutoShape 34"/>
          <p:cNvSpPr>
            <a:spLocks noChangeArrowheads="1"/>
          </p:cNvSpPr>
          <p:nvPr/>
        </p:nvSpPr>
        <p:spPr bwMode="auto">
          <a:xfrm>
            <a:off x="4987925" y="30781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87" name="AutoShape 35"/>
          <p:cNvSpPr>
            <a:spLocks noChangeArrowheads="1"/>
          </p:cNvSpPr>
          <p:nvPr/>
        </p:nvSpPr>
        <p:spPr bwMode="auto">
          <a:xfrm>
            <a:off x="5521325" y="31035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88" name="AutoShape 36"/>
          <p:cNvSpPr>
            <a:spLocks noChangeArrowheads="1"/>
          </p:cNvSpPr>
          <p:nvPr/>
        </p:nvSpPr>
        <p:spPr bwMode="auto">
          <a:xfrm>
            <a:off x="6054725" y="31289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89" name="AutoShape 37"/>
          <p:cNvSpPr>
            <a:spLocks noChangeArrowheads="1"/>
          </p:cNvSpPr>
          <p:nvPr/>
        </p:nvSpPr>
        <p:spPr bwMode="auto">
          <a:xfrm>
            <a:off x="6588125" y="31543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90" name="AutoShape 38"/>
          <p:cNvSpPr>
            <a:spLocks noChangeArrowheads="1"/>
          </p:cNvSpPr>
          <p:nvPr/>
        </p:nvSpPr>
        <p:spPr bwMode="auto">
          <a:xfrm>
            <a:off x="7121525" y="31797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91" name="AutoShape 39"/>
          <p:cNvSpPr>
            <a:spLocks noChangeArrowheads="1"/>
          </p:cNvSpPr>
          <p:nvPr/>
        </p:nvSpPr>
        <p:spPr bwMode="auto">
          <a:xfrm>
            <a:off x="7654925" y="3205162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49192" name="AutoShape 40"/>
          <p:cNvSpPr>
            <a:spLocks noChangeArrowheads="1"/>
          </p:cNvSpPr>
          <p:nvPr/>
        </p:nvSpPr>
        <p:spPr bwMode="auto">
          <a:xfrm rot="251479">
            <a:off x="3006725" y="3865562"/>
            <a:ext cx="1905000" cy="533400"/>
          </a:xfrm>
          <a:prstGeom prst="rightArrow">
            <a:avLst>
              <a:gd name="adj1" fmla="val 50000"/>
              <a:gd name="adj2" fmla="val 89286"/>
            </a:avLst>
          </a:prstGeom>
          <a:ln>
            <a:headEnd type="none" w="lg" len="lg"/>
            <a:tailEnd type="none" w="lg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9193" name="Text Box 41"/>
          <p:cNvSpPr txBox="1">
            <a:spLocks noChangeArrowheads="1"/>
          </p:cNvSpPr>
          <p:nvPr/>
        </p:nvSpPr>
        <p:spPr bwMode="auto">
          <a:xfrm>
            <a:off x="2438399" y="3879850"/>
            <a:ext cx="492125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latin typeface="Calibri" pitchFamily="34" charset="0"/>
              </a:rPr>
              <a:t>Q</a:t>
            </a: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5638800" y="3986212"/>
            <a:ext cx="1371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latin typeface="Calibri" pitchFamily="34" charset="0"/>
              </a:rPr>
              <a:t>Observed Flow Q’</a:t>
            </a:r>
          </a:p>
        </p:txBody>
      </p:sp>
      <p:sp>
        <p:nvSpPr>
          <p:cNvPr id="49197" name="AutoShape 45"/>
          <p:cNvSpPr>
            <a:spLocks noChangeArrowheads="1"/>
          </p:cNvSpPr>
          <p:nvPr/>
        </p:nvSpPr>
        <p:spPr bwMode="auto">
          <a:xfrm>
            <a:off x="7010400" y="4138612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lg" len="lg"/>
            <a:tailEnd type="none" w="lg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grpSp>
        <p:nvGrpSpPr>
          <p:cNvPr id="47" name="Group 113"/>
          <p:cNvGrpSpPr/>
          <p:nvPr/>
        </p:nvGrpSpPr>
        <p:grpSpPr>
          <a:xfrm>
            <a:off x="1600200" y="3255962"/>
            <a:ext cx="5334000" cy="533400"/>
            <a:chOff x="1828800" y="4419600"/>
            <a:chExt cx="5334000" cy="533400"/>
          </a:xfrm>
        </p:grpSpPr>
        <p:grpSp>
          <p:nvGrpSpPr>
            <p:cNvPr id="48" name="Group 131"/>
            <p:cNvGrpSpPr/>
            <p:nvPr/>
          </p:nvGrpSpPr>
          <p:grpSpPr>
            <a:xfrm>
              <a:off x="1828800" y="4419600"/>
              <a:ext cx="152400" cy="230188"/>
              <a:chOff x="2362200" y="4495800"/>
              <a:chExt cx="152400" cy="230188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132"/>
            <p:cNvGrpSpPr/>
            <p:nvPr/>
          </p:nvGrpSpPr>
          <p:grpSpPr>
            <a:xfrm>
              <a:off x="3581400" y="4495800"/>
              <a:ext cx="152400" cy="230188"/>
              <a:chOff x="2362200" y="4495800"/>
              <a:chExt cx="152400" cy="230188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136"/>
            <p:cNvGrpSpPr/>
            <p:nvPr/>
          </p:nvGrpSpPr>
          <p:grpSpPr>
            <a:xfrm>
              <a:off x="5486400" y="4646612"/>
              <a:ext cx="152400" cy="230188"/>
              <a:chOff x="2362200" y="4495800"/>
              <a:chExt cx="152400" cy="230188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140"/>
            <p:cNvGrpSpPr/>
            <p:nvPr/>
          </p:nvGrpSpPr>
          <p:grpSpPr>
            <a:xfrm>
              <a:off x="7010400" y="4722812"/>
              <a:ext cx="152400" cy="230188"/>
              <a:chOff x="2362200" y="4495800"/>
              <a:chExt cx="152400" cy="230188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 rot="5400000">
                <a:off x="2324497" y="4609703"/>
                <a:ext cx="228600" cy="794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2362200" y="44958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362200" y="4724400"/>
                <a:ext cx="152400" cy="1588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Regional to Local Conversion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many cases, flow observations are not available and there are no head or flow boundaries close by</a:t>
            </a:r>
          </a:p>
          <a:p>
            <a:pPr>
              <a:lnSpc>
                <a:spcPct val="90000"/>
              </a:lnSpc>
            </a:pPr>
            <a:r>
              <a:rPr lang="en-US" dirty="0"/>
              <a:t>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Build regional model corresponding to well-defined boundary conditions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heads/flows from regional model to develop boundary conditions for local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K, recharge and other model parameters derived from the regional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Regional Model</a:t>
            </a:r>
          </a:p>
        </p:txBody>
      </p:sp>
      <p:pic>
        <p:nvPicPr>
          <p:cNvPr id="52226" name="Picture 2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36738"/>
            <a:ext cx="6591300" cy="456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Local Grid Boundaries</a:t>
            </a:r>
          </a:p>
        </p:txBody>
      </p:sp>
      <p:pic>
        <p:nvPicPr>
          <p:cNvPr id="54274" name="Picture 2" descr="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209800"/>
            <a:ext cx="6215063" cy="420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914400" y="3048000"/>
            <a:ext cx="7315200" cy="1189038"/>
            <a:chOff x="576" y="1920"/>
            <a:chExt cx="4608" cy="749"/>
          </a:xfrm>
        </p:grpSpPr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 flipH="1">
              <a:off x="4032" y="2544"/>
              <a:ext cx="24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1392" y="2160"/>
              <a:ext cx="336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576" y="1920"/>
              <a:ext cx="91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latin typeface="Arial" charset="0"/>
                </a:rPr>
                <a:t>Head</a:t>
              </a:r>
            </a:p>
          </p:txBody>
        </p:sp>
        <p:sp>
          <p:nvSpPr>
            <p:cNvPr id="54280" name="Text Box 8"/>
            <p:cNvSpPr txBox="1">
              <a:spLocks noChangeArrowheads="1"/>
            </p:cNvSpPr>
            <p:nvPr/>
          </p:nvSpPr>
          <p:spPr bwMode="auto">
            <a:xfrm>
              <a:off x="4272" y="2304"/>
              <a:ext cx="912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latin typeface="Arial" charset="0"/>
                </a:rPr>
                <a:t>Head</a:t>
              </a:r>
            </a:p>
          </p:txBody>
        </p:sp>
      </p:grpSp>
      <p:grpSp>
        <p:nvGrpSpPr>
          <p:cNvPr id="54281" name="Group 9"/>
          <p:cNvGrpSpPr>
            <a:grpSpLocks/>
          </p:cNvGrpSpPr>
          <p:nvPr/>
        </p:nvGrpSpPr>
        <p:grpSpPr bwMode="auto">
          <a:xfrm>
            <a:off x="2133600" y="2057400"/>
            <a:ext cx="5562600" cy="4191000"/>
            <a:chOff x="1344" y="1296"/>
            <a:chExt cx="3504" cy="2640"/>
          </a:xfrm>
        </p:grpSpPr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 flipH="1">
              <a:off x="3120" y="1584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V="1">
              <a:off x="2304" y="3312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3600" y="1296"/>
              <a:ext cx="124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latin typeface="Arial" charset="0"/>
                </a:rPr>
                <a:t>No-flow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1344" y="3571"/>
              <a:ext cx="1248" cy="3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>
                  <a:latin typeface="Arial" charset="0"/>
                </a:rPr>
                <a:t>No-flow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Boundary Condition 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4800600" cy="4648199"/>
          </a:xfrm>
        </p:spPr>
        <p:txBody>
          <a:bodyPr/>
          <a:lstStyle/>
          <a:p>
            <a:r>
              <a:rPr lang="en-US" dirty="0"/>
              <a:t>It is critical to select boundary conditions </a:t>
            </a:r>
          </a:p>
          <a:p>
            <a:pPr lvl="1"/>
            <a:r>
              <a:rPr lang="en-US" dirty="0"/>
              <a:t>That are appropriate for site being studied</a:t>
            </a:r>
          </a:p>
          <a:p>
            <a:pPr lvl="1"/>
            <a:r>
              <a:rPr lang="en-US" dirty="0"/>
              <a:t>That do not lead to artificial calibration</a:t>
            </a:r>
          </a:p>
          <a:p>
            <a:r>
              <a:rPr lang="en-US" dirty="0"/>
              <a:t>Common source of model error!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7F99F-6E2D-A345-5DA5-A90361E18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310" y="1895474"/>
            <a:ext cx="43624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Model</a:t>
            </a:r>
          </a:p>
        </p:txBody>
      </p:sp>
      <p:pic>
        <p:nvPicPr>
          <p:cNvPr id="55309" name="Picture 1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09691" y="1774825"/>
            <a:ext cx="5924618" cy="46259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4038600" y="4114800"/>
            <a:ext cx="609600" cy="280988"/>
          </a:xfrm>
          <a:custGeom>
            <a:avLst/>
            <a:gdLst/>
            <a:ahLst/>
            <a:cxnLst>
              <a:cxn ang="0">
                <a:pos x="192" y="144"/>
              </a:cxn>
              <a:cxn ang="0">
                <a:pos x="192" y="288"/>
              </a:cxn>
              <a:cxn ang="0">
                <a:pos x="0" y="288"/>
              </a:cxn>
              <a:cxn ang="0">
                <a:pos x="0" y="480"/>
              </a:cxn>
              <a:cxn ang="0">
                <a:pos x="768" y="480"/>
              </a:cxn>
              <a:cxn ang="0">
                <a:pos x="768" y="0"/>
              </a:cxn>
              <a:cxn ang="0">
                <a:pos x="288" y="0"/>
              </a:cxn>
              <a:cxn ang="0">
                <a:pos x="288" y="144"/>
              </a:cxn>
              <a:cxn ang="0">
                <a:pos x="192" y="144"/>
              </a:cxn>
            </a:cxnLst>
            <a:rect l="0" t="0" r="r" b="b"/>
            <a:pathLst>
              <a:path w="768" h="480">
                <a:moveTo>
                  <a:pt x="192" y="144"/>
                </a:moveTo>
                <a:lnTo>
                  <a:pt x="192" y="288"/>
                </a:lnTo>
                <a:lnTo>
                  <a:pt x="0" y="288"/>
                </a:lnTo>
                <a:lnTo>
                  <a:pt x="0" y="480"/>
                </a:lnTo>
                <a:lnTo>
                  <a:pt x="768" y="480"/>
                </a:lnTo>
                <a:lnTo>
                  <a:pt x="768" y="0"/>
                </a:lnTo>
                <a:lnTo>
                  <a:pt x="288" y="0"/>
                </a:lnTo>
                <a:lnTo>
                  <a:pt x="288" y="144"/>
                </a:lnTo>
                <a:lnTo>
                  <a:pt x="192" y="144"/>
                </a:ln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438" name="Freeform 6"/>
          <p:cNvSpPr>
            <a:spLocks/>
          </p:cNvSpPr>
          <p:nvPr/>
        </p:nvSpPr>
        <p:spPr bwMode="auto">
          <a:xfrm>
            <a:off x="5410200" y="1647825"/>
            <a:ext cx="3549650" cy="3000375"/>
          </a:xfrm>
          <a:custGeom>
            <a:avLst/>
            <a:gdLst/>
            <a:ahLst/>
            <a:cxnLst>
              <a:cxn ang="0">
                <a:pos x="30" y="0"/>
              </a:cxn>
              <a:cxn ang="0">
                <a:pos x="9" y="77"/>
              </a:cxn>
              <a:cxn ang="0">
                <a:pos x="23" y="183"/>
              </a:cxn>
              <a:cxn ang="0">
                <a:pos x="51" y="197"/>
              </a:cxn>
              <a:cxn ang="0">
                <a:pos x="72" y="218"/>
              </a:cxn>
              <a:cxn ang="0">
                <a:pos x="150" y="309"/>
              </a:cxn>
              <a:cxn ang="0">
                <a:pos x="114" y="492"/>
              </a:cxn>
              <a:cxn ang="0">
                <a:pos x="107" y="569"/>
              </a:cxn>
              <a:cxn ang="0">
                <a:pos x="248" y="646"/>
              </a:cxn>
              <a:cxn ang="0">
                <a:pos x="269" y="661"/>
              </a:cxn>
              <a:cxn ang="0">
                <a:pos x="409" y="597"/>
              </a:cxn>
              <a:cxn ang="0">
                <a:pos x="438" y="590"/>
              </a:cxn>
              <a:cxn ang="0">
                <a:pos x="480" y="576"/>
              </a:cxn>
              <a:cxn ang="0">
                <a:pos x="712" y="625"/>
              </a:cxn>
              <a:cxn ang="0">
                <a:pos x="662" y="682"/>
              </a:cxn>
              <a:cxn ang="0">
                <a:pos x="599" y="745"/>
              </a:cxn>
              <a:cxn ang="0">
                <a:pos x="705" y="780"/>
              </a:cxn>
              <a:cxn ang="0">
                <a:pos x="726" y="920"/>
              </a:cxn>
              <a:cxn ang="0">
                <a:pos x="733" y="1082"/>
              </a:cxn>
              <a:cxn ang="0">
                <a:pos x="859" y="1075"/>
              </a:cxn>
              <a:cxn ang="0">
                <a:pos x="901" y="1061"/>
              </a:cxn>
              <a:cxn ang="0">
                <a:pos x="922" y="1054"/>
              </a:cxn>
              <a:cxn ang="0">
                <a:pos x="1007" y="1075"/>
              </a:cxn>
              <a:cxn ang="0">
                <a:pos x="1042" y="1173"/>
              </a:cxn>
              <a:cxn ang="0">
                <a:pos x="1161" y="1152"/>
              </a:cxn>
              <a:cxn ang="0">
                <a:pos x="1217" y="1159"/>
              </a:cxn>
              <a:cxn ang="0">
                <a:pos x="1210" y="1222"/>
              </a:cxn>
              <a:cxn ang="0">
                <a:pos x="1175" y="1307"/>
              </a:cxn>
              <a:cxn ang="0">
                <a:pos x="1210" y="1419"/>
              </a:cxn>
              <a:cxn ang="0">
                <a:pos x="1259" y="1412"/>
              </a:cxn>
              <a:cxn ang="0">
                <a:pos x="1302" y="1377"/>
              </a:cxn>
              <a:cxn ang="0">
                <a:pos x="1344" y="1363"/>
              </a:cxn>
              <a:cxn ang="0">
                <a:pos x="1365" y="1356"/>
              </a:cxn>
              <a:cxn ang="0">
                <a:pos x="1604" y="1475"/>
              </a:cxn>
              <a:cxn ang="0">
                <a:pos x="1639" y="1679"/>
              </a:cxn>
              <a:cxn ang="0">
                <a:pos x="1695" y="1756"/>
              </a:cxn>
              <a:cxn ang="0">
                <a:pos x="1885" y="1890"/>
              </a:cxn>
              <a:cxn ang="0">
                <a:pos x="1976" y="1848"/>
              </a:cxn>
              <a:cxn ang="0">
                <a:pos x="2046" y="1820"/>
              </a:cxn>
              <a:cxn ang="0">
                <a:pos x="2130" y="1763"/>
              </a:cxn>
              <a:cxn ang="0">
                <a:pos x="2236" y="1791"/>
              </a:cxn>
            </a:cxnLst>
            <a:rect l="0" t="0" r="r" b="b"/>
            <a:pathLst>
              <a:path w="2236" h="1890">
                <a:moveTo>
                  <a:pt x="30" y="0"/>
                </a:moveTo>
                <a:cubicBezTo>
                  <a:pt x="12" y="53"/>
                  <a:pt x="19" y="28"/>
                  <a:pt x="9" y="77"/>
                </a:cubicBezTo>
                <a:cubicBezTo>
                  <a:pt x="12" y="112"/>
                  <a:pt x="0" y="156"/>
                  <a:pt x="23" y="183"/>
                </a:cubicBezTo>
                <a:cubicBezTo>
                  <a:pt x="30" y="191"/>
                  <a:pt x="43" y="191"/>
                  <a:pt x="51" y="197"/>
                </a:cubicBezTo>
                <a:cubicBezTo>
                  <a:pt x="59" y="203"/>
                  <a:pt x="66" y="210"/>
                  <a:pt x="72" y="218"/>
                </a:cubicBezTo>
                <a:cubicBezTo>
                  <a:pt x="102" y="257"/>
                  <a:pt x="110" y="282"/>
                  <a:pt x="150" y="309"/>
                </a:cubicBezTo>
                <a:cubicBezTo>
                  <a:pt x="187" y="365"/>
                  <a:pt x="162" y="447"/>
                  <a:pt x="114" y="492"/>
                </a:cubicBezTo>
                <a:cubicBezTo>
                  <a:pt x="107" y="513"/>
                  <a:pt x="88" y="546"/>
                  <a:pt x="107" y="569"/>
                </a:cubicBezTo>
                <a:cubicBezTo>
                  <a:pt x="126" y="593"/>
                  <a:pt x="218" y="639"/>
                  <a:pt x="248" y="646"/>
                </a:cubicBezTo>
                <a:cubicBezTo>
                  <a:pt x="255" y="651"/>
                  <a:pt x="260" y="660"/>
                  <a:pt x="269" y="661"/>
                </a:cubicBezTo>
                <a:cubicBezTo>
                  <a:pt x="307" y="666"/>
                  <a:pt x="381" y="615"/>
                  <a:pt x="409" y="597"/>
                </a:cubicBezTo>
                <a:cubicBezTo>
                  <a:pt x="417" y="591"/>
                  <a:pt x="428" y="593"/>
                  <a:pt x="438" y="590"/>
                </a:cubicBezTo>
                <a:cubicBezTo>
                  <a:pt x="452" y="586"/>
                  <a:pt x="480" y="576"/>
                  <a:pt x="480" y="576"/>
                </a:cubicBezTo>
                <a:cubicBezTo>
                  <a:pt x="561" y="583"/>
                  <a:pt x="634" y="606"/>
                  <a:pt x="712" y="625"/>
                </a:cubicBezTo>
                <a:cubicBezTo>
                  <a:pt x="729" y="677"/>
                  <a:pt x="703" y="672"/>
                  <a:pt x="662" y="682"/>
                </a:cubicBezTo>
                <a:cubicBezTo>
                  <a:pt x="626" y="706"/>
                  <a:pt x="614" y="699"/>
                  <a:pt x="599" y="745"/>
                </a:cubicBezTo>
                <a:cubicBezTo>
                  <a:pt x="619" y="804"/>
                  <a:pt x="640" y="786"/>
                  <a:pt x="705" y="780"/>
                </a:cubicBezTo>
                <a:cubicBezTo>
                  <a:pt x="758" y="798"/>
                  <a:pt x="731" y="877"/>
                  <a:pt x="726" y="920"/>
                </a:cubicBezTo>
                <a:cubicBezTo>
                  <a:pt x="728" y="974"/>
                  <a:pt x="714" y="1031"/>
                  <a:pt x="733" y="1082"/>
                </a:cubicBezTo>
                <a:cubicBezTo>
                  <a:pt x="742" y="1107"/>
                  <a:pt x="841" y="1081"/>
                  <a:pt x="859" y="1075"/>
                </a:cubicBezTo>
                <a:cubicBezTo>
                  <a:pt x="873" y="1071"/>
                  <a:pt x="887" y="1066"/>
                  <a:pt x="901" y="1061"/>
                </a:cubicBezTo>
                <a:cubicBezTo>
                  <a:pt x="908" y="1059"/>
                  <a:pt x="922" y="1054"/>
                  <a:pt x="922" y="1054"/>
                </a:cubicBezTo>
                <a:cubicBezTo>
                  <a:pt x="950" y="1063"/>
                  <a:pt x="978" y="1068"/>
                  <a:pt x="1007" y="1075"/>
                </a:cubicBezTo>
                <a:cubicBezTo>
                  <a:pt x="1036" y="1104"/>
                  <a:pt x="1034" y="1134"/>
                  <a:pt x="1042" y="1173"/>
                </a:cubicBezTo>
                <a:cubicBezTo>
                  <a:pt x="1083" y="1168"/>
                  <a:pt x="1121" y="1162"/>
                  <a:pt x="1161" y="1152"/>
                </a:cubicBezTo>
                <a:cubicBezTo>
                  <a:pt x="1180" y="1154"/>
                  <a:pt x="1206" y="1144"/>
                  <a:pt x="1217" y="1159"/>
                </a:cubicBezTo>
                <a:cubicBezTo>
                  <a:pt x="1229" y="1176"/>
                  <a:pt x="1214" y="1201"/>
                  <a:pt x="1210" y="1222"/>
                </a:cubicBezTo>
                <a:cubicBezTo>
                  <a:pt x="1204" y="1254"/>
                  <a:pt x="1192" y="1281"/>
                  <a:pt x="1175" y="1307"/>
                </a:cubicBezTo>
                <a:cubicBezTo>
                  <a:pt x="1180" y="1349"/>
                  <a:pt x="1173" y="1395"/>
                  <a:pt x="1210" y="1419"/>
                </a:cubicBezTo>
                <a:cubicBezTo>
                  <a:pt x="1226" y="1417"/>
                  <a:pt x="1244" y="1418"/>
                  <a:pt x="1259" y="1412"/>
                </a:cubicBezTo>
                <a:cubicBezTo>
                  <a:pt x="1276" y="1405"/>
                  <a:pt x="1285" y="1385"/>
                  <a:pt x="1302" y="1377"/>
                </a:cubicBezTo>
                <a:cubicBezTo>
                  <a:pt x="1315" y="1371"/>
                  <a:pt x="1330" y="1368"/>
                  <a:pt x="1344" y="1363"/>
                </a:cubicBezTo>
                <a:cubicBezTo>
                  <a:pt x="1351" y="1361"/>
                  <a:pt x="1365" y="1356"/>
                  <a:pt x="1365" y="1356"/>
                </a:cubicBezTo>
                <a:cubicBezTo>
                  <a:pt x="1459" y="1368"/>
                  <a:pt x="1548" y="1392"/>
                  <a:pt x="1604" y="1475"/>
                </a:cubicBezTo>
                <a:cubicBezTo>
                  <a:pt x="1621" y="1543"/>
                  <a:pt x="1621" y="1612"/>
                  <a:pt x="1639" y="1679"/>
                </a:cubicBezTo>
                <a:cubicBezTo>
                  <a:pt x="1647" y="1710"/>
                  <a:pt x="1665" y="1746"/>
                  <a:pt x="1695" y="1756"/>
                </a:cubicBezTo>
                <a:cubicBezTo>
                  <a:pt x="1738" y="1799"/>
                  <a:pt x="1825" y="1870"/>
                  <a:pt x="1885" y="1890"/>
                </a:cubicBezTo>
                <a:cubicBezTo>
                  <a:pt x="1913" y="1872"/>
                  <a:pt x="1944" y="1856"/>
                  <a:pt x="1976" y="1848"/>
                </a:cubicBezTo>
                <a:cubicBezTo>
                  <a:pt x="1999" y="1833"/>
                  <a:pt x="2020" y="1829"/>
                  <a:pt x="2046" y="1820"/>
                </a:cubicBezTo>
                <a:cubicBezTo>
                  <a:pt x="2065" y="1791"/>
                  <a:pt x="2097" y="1774"/>
                  <a:pt x="2130" y="1763"/>
                </a:cubicBezTo>
                <a:cubicBezTo>
                  <a:pt x="2175" y="1767"/>
                  <a:pt x="2206" y="1761"/>
                  <a:pt x="2236" y="1791"/>
                </a:cubicBez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3657600" y="5029200"/>
            <a:ext cx="16002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Industrial Plant</a:t>
            </a:r>
          </a:p>
        </p:txBody>
      </p:sp>
      <p:sp>
        <p:nvSpPr>
          <p:cNvPr id="18463" name="AutoShape 31"/>
          <p:cNvSpPr>
            <a:spLocks noChangeArrowheads="1"/>
          </p:cNvSpPr>
          <p:nvPr/>
        </p:nvSpPr>
        <p:spPr bwMode="auto">
          <a:xfrm>
            <a:off x="4267200" y="4572000"/>
            <a:ext cx="228600" cy="533400"/>
          </a:xfrm>
          <a:prstGeom prst="upArrow">
            <a:avLst>
              <a:gd name="adj1" fmla="val 29167"/>
              <a:gd name="adj2" fmla="val 58333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6446837" y="2790825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River</a:t>
            </a:r>
          </a:p>
        </p:txBody>
      </p:sp>
      <p:pic>
        <p:nvPicPr>
          <p:cNvPr id="30" name="Picture 29" descr="mountain symbo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1752600"/>
            <a:ext cx="895350" cy="895350"/>
          </a:xfrm>
          <a:prstGeom prst="rect">
            <a:avLst/>
          </a:prstGeom>
        </p:spPr>
      </p:pic>
      <p:pic>
        <p:nvPicPr>
          <p:cNvPr id="31" name="Picture 30" descr="mountain symbo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2438400"/>
            <a:ext cx="895350" cy="895350"/>
          </a:xfrm>
          <a:prstGeom prst="rect">
            <a:avLst/>
          </a:prstGeom>
        </p:spPr>
      </p:pic>
      <p:pic>
        <p:nvPicPr>
          <p:cNvPr id="32" name="Picture 31" descr="mountain symbo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2438400"/>
            <a:ext cx="895350" cy="895350"/>
          </a:xfrm>
          <a:prstGeom prst="rect">
            <a:avLst/>
          </a:prstGeom>
        </p:spPr>
      </p:pic>
      <p:pic>
        <p:nvPicPr>
          <p:cNvPr id="33" name="Picture 32" descr="mountain symbo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200400"/>
            <a:ext cx="895350" cy="895350"/>
          </a:xfrm>
          <a:prstGeom prst="rect">
            <a:avLst/>
          </a:prstGeom>
        </p:spPr>
      </p:pic>
      <p:pic>
        <p:nvPicPr>
          <p:cNvPr id="34" name="Picture 33" descr="mountain symbo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3352800"/>
            <a:ext cx="895350" cy="895350"/>
          </a:xfrm>
          <a:prstGeom prst="rect">
            <a:avLst/>
          </a:prstGeom>
        </p:spPr>
      </p:pic>
      <p:pic>
        <p:nvPicPr>
          <p:cNvPr id="35" name="Picture 34" descr="mountain symbo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4191000"/>
            <a:ext cx="895350" cy="895350"/>
          </a:xfrm>
          <a:prstGeom prst="rect">
            <a:avLst/>
          </a:prstGeom>
        </p:spPr>
      </p:pic>
      <p:pic>
        <p:nvPicPr>
          <p:cNvPr id="36" name="Picture 35" descr="mountain symbo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191000"/>
            <a:ext cx="895350" cy="895350"/>
          </a:xfrm>
          <a:prstGeom prst="rect">
            <a:avLst/>
          </a:prstGeom>
        </p:spPr>
      </p:pic>
      <p:pic>
        <p:nvPicPr>
          <p:cNvPr id="37" name="Picture 36" descr="mountain symbo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5181600"/>
            <a:ext cx="895350" cy="895350"/>
          </a:xfrm>
          <a:prstGeom prst="rect">
            <a:avLst/>
          </a:prstGeom>
        </p:spPr>
      </p:pic>
      <p:sp>
        <p:nvSpPr>
          <p:cNvPr id="18439" name="Text Box 7"/>
          <p:cNvSpPr txBox="1">
            <a:spLocks noChangeArrowheads="1"/>
          </p:cNvSpPr>
          <p:nvPr/>
        </p:nvSpPr>
        <p:spPr bwMode="auto">
          <a:xfrm rot="17620251">
            <a:off x="-390185" y="3878244"/>
            <a:ext cx="3276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Mountain Range</a:t>
            </a:r>
          </a:p>
        </p:txBody>
      </p:sp>
      <p:pic>
        <p:nvPicPr>
          <p:cNvPr id="38" name="Picture 37" descr="mountain symbol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62650"/>
            <a:ext cx="895350" cy="8953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72200" y="5962650"/>
            <a:ext cx="282116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What boundary conditions should be used?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Scale</a:t>
            </a:r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1371600" y="2514600"/>
            <a:ext cx="6553200" cy="3276600"/>
          </a:xfrm>
          <a:custGeom>
            <a:avLst/>
            <a:gdLst/>
            <a:ahLst/>
            <a:cxnLst>
              <a:cxn ang="0">
                <a:pos x="192" y="144"/>
              </a:cxn>
              <a:cxn ang="0">
                <a:pos x="192" y="288"/>
              </a:cxn>
              <a:cxn ang="0">
                <a:pos x="0" y="288"/>
              </a:cxn>
              <a:cxn ang="0">
                <a:pos x="0" y="480"/>
              </a:cxn>
              <a:cxn ang="0">
                <a:pos x="768" y="480"/>
              </a:cxn>
              <a:cxn ang="0">
                <a:pos x="768" y="0"/>
              </a:cxn>
              <a:cxn ang="0">
                <a:pos x="288" y="0"/>
              </a:cxn>
              <a:cxn ang="0">
                <a:pos x="288" y="144"/>
              </a:cxn>
              <a:cxn ang="0">
                <a:pos x="192" y="144"/>
              </a:cxn>
            </a:cxnLst>
            <a:rect l="0" t="0" r="r" b="b"/>
            <a:pathLst>
              <a:path w="768" h="480">
                <a:moveTo>
                  <a:pt x="192" y="144"/>
                </a:moveTo>
                <a:lnTo>
                  <a:pt x="192" y="288"/>
                </a:lnTo>
                <a:lnTo>
                  <a:pt x="0" y="288"/>
                </a:lnTo>
                <a:lnTo>
                  <a:pt x="0" y="480"/>
                </a:lnTo>
                <a:lnTo>
                  <a:pt x="768" y="480"/>
                </a:lnTo>
                <a:lnTo>
                  <a:pt x="768" y="0"/>
                </a:lnTo>
                <a:lnTo>
                  <a:pt x="288" y="0"/>
                </a:lnTo>
                <a:lnTo>
                  <a:pt x="288" y="144"/>
                </a:lnTo>
                <a:lnTo>
                  <a:pt x="192" y="144"/>
                </a:lnTo>
                <a:close/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Freeform 7"/>
          <p:cNvSpPr>
            <a:spLocks/>
          </p:cNvSpPr>
          <p:nvPr/>
        </p:nvSpPr>
        <p:spPr bwMode="auto">
          <a:xfrm>
            <a:off x="4876800" y="4267200"/>
            <a:ext cx="1066800" cy="304800"/>
          </a:xfrm>
          <a:custGeom>
            <a:avLst/>
            <a:gdLst/>
            <a:ahLst/>
            <a:cxnLst>
              <a:cxn ang="0">
                <a:pos x="48" y="153"/>
              </a:cxn>
              <a:cxn ang="0">
                <a:pos x="93" y="117"/>
              </a:cxn>
              <a:cxn ang="0">
                <a:pos x="201" y="72"/>
              </a:cxn>
              <a:cxn ang="0">
                <a:pos x="435" y="36"/>
              </a:cxn>
              <a:cxn ang="0">
                <a:pos x="741" y="0"/>
              </a:cxn>
              <a:cxn ang="0">
                <a:pos x="876" y="9"/>
              </a:cxn>
              <a:cxn ang="0">
                <a:pos x="1047" y="45"/>
              </a:cxn>
              <a:cxn ang="0">
                <a:pos x="1128" y="81"/>
              </a:cxn>
              <a:cxn ang="0">
                <a:pos x="984" y="333"/>
              </a:cxn>
              <a:cxn ang="0">
                <a:pos x="678" y="306"/>
              </a:cxn>
              <a:cxn ang="0">
                <a:pos x="516" y="261"/>
              </a:cxn>
              <a:cxn ang="0">
                <a:pos x="318" y="252"/>
              </a:cxn>
              <a:cxn ang="0">
                <a:pos x="75" y="234"/>
              </a:cxn>
              <a:cxn ang="0">
                <a:pos x="48" y="153"/>
              </a:cxn>
            </a:cxnLst>
            <a:rect l="0" t="0" r="r" b="b"/>
            <a:pathLst>
              <a:path w="1192" h="333">
                <a:moveTo>
                  <a:pt x="48" y="153"/>
                </a:moveTo>
                <a:cubicBezTo>
                  <a:pt x="146" y="120"/>
                  <a:pt x="0" y="175"/>
                  <a:pt x="93" y="117"/>
                </a:cubicBezTo>
                <a:cubicBezTo>
                  <a:pt x="110" y="106"/>
                  <a:pt x="179" y="78"/>
                  <a:pt x="201" y="72"/>
                </a:cubicBezTo>
                <a:cubicBezTo>
                  <a:pt x="276" y="50"/>
                  <a:pt x="358" y="49"/>
                  <a:pt x="435" y="36"/>
                </a:cubicBezTo>
                <a:cubicBezTo>
                  <a:pt x="537" y="19"/>
                  <a:pt x="637" y="7"/>
                  <a:pt x="741" y="0"/>
                </a:cubicBezTo>
                <a:cubicBezTo>
                  <a:pt x="786" y="3"/>
                  <a:pt x="831" y="4"/>
                  <a:pt x="876" y="9"/>
                </a:cubicBezTo>
                <a:cubicBezTo>
                  <a:pt x="932" y="15"/>
                  <a:pt x="990" y="38"/>
                  <a:pt x="1047" y="45"/>
                </a:cubicBezTo>
                <a:cubicBezTo>
                  <a:pt x="1111" y="66"/>
                  <a:pt x="1085" y="52"/>
                  <a:pt x="1128" y="81"/>
                </a:cubicBezTo>
                <a:cubicBezTo>
                  <a:pt x="1192" y="177"/>
                  <a:pt x="1070" y="304"/>
                  <a:pt x="984" y="333"/>
                </a:cubicBezTo>
                <a:cubicBezTo>
                  <a:pt x="880" y="327"/>
                  <a:pt x="781" y="320"/>
                  <a:pt x="678" y="306"/>
                </a:cubicBezTo>
                <a:cubicBezTo>
                  <a:pt x="623" y="299"/>
                  <a:pt x="570" y="265"/>
                  <a:pt x="516" y="261"/>
                </a:cubicBezTo>
                <a:cubicBezTo>
                  <a:pt x="450" y="256"/>
                  <a:pt x="384" y="255"/>
                  <a:pt x="318" y="252"/>
                </a:cubicBezTo>
                <a:cubicBezTo>
                  <a:pt x="237" y="242"/>
                  <a:pt x="153" y="258"/>
                  <a:pt x="75" y="234"/>
                </a:cubicBezTo>
                <a:cubicBezTo>
                  <a:pt x="19" y="217"/>
                  <a:pt x="39" y="181"/>
                  <a:pt x="48" y="153"/>
                </a:cubicBez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981200" y="51054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667000" y="37338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114800" y="27432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810000" y="44196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505200" y="54864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6172200" y="54864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7620000" y="41910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28600" y="2301875"/>
            <a:ext cx="16002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Head Contours</a:t>
            </a:r>
          </a:p>
        </p:txBody>
      </p:sp>
      <p:sp>
        <p:nvSpPr>
          <p:cNvPr id="23574" name="AutoShape 22"/>
          <p:cNvSpPr>
            <a:spLocks noChangeArrowheads="1"/>
          </p:cNvSpPr>
          <p:nvPr/>
        </p:nvSpPr>
        <p:spPr bwMode="auto">
          <a:xfrm>
            <a:off x="1600200" y="25908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4800600" y="60198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Obs. Wells</a:t>
            </a:r>
          </a:p>
        </p:txBody>
      </p:sp>
      <p:sp>
        <p:nvSpPr>
          <p:cNvPr id="23576" name="AutoShape 24"/>
          <p:cNvSpPr>
            <a:spLocks noChangeArrowheads="1"/>
          </p:cNvSpPr>
          <p:nvPr/>
        </p:nvSpPr>
        <p:spPr bwMode="auto">
          <a:xfrm rot="3312239">
            <a:off x="5829300" y="5600700"/>
            <a:ext cx="228600" cy="457200"/>
          </a:xfrm>
          <a:prstGeom prst="up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257800" y="3276600"/>
            <a:ext cx="1600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Plume</a:t>
            </a:r>
          </a:p>
        </p:txBody>
      </p:sp>
      <p:sp>
        <p:nvSpPr>
          <p:cNvPr id="23578" name="AutoShape 26"/>
          <p:cNvSpPr>
            <a:spLocks noChangeArrowheads="1"/>
          </p:cNvSpPr>
          <p:nvPr/>
        </p:nvSpPr>
        <p:spPr bwMode="auto">
          <a:xfrm rot="1420925">
            <a:off x="5718175" y="3794125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23568" name="Freeform 16"/>
          <p:cNvSpPr>
            <a:spLocks/>
          </p:cNvSpPr>
          <p:nvPr/>
        </p:nvSpPr>
        <p:spPr bwMode="auto">
          <a:xfrm>
            <a:off x="1219200" y="1981200"/>
            <a:ext cx="1066800" cy="4267200"/>
          </a:xfrm>
          <a:custGeom>
            <a:avLst/>
            <a:gdLst/>
            <a:ahLst/>
            <a:cxnLst>
              <a:cxn ang="0">
                <a:pos x="0" y="2688"/>
              </a:cxn>
              <a:cxn ang="0">
                <a:pos x="384" y="1872"/>
              </a:cxn>
              <a:cxn ang="0">
                <a:pos x="624" y="960"/>
              </a:cxn>
              <a:cxn ang="0">
                <a:pos x="672" y="0"/>
              </a:cxn>
            </a:cxnLst>
            <a:rect l="0" t="0" r="r" b="b"/>
            <a:pathLst>
              <a:path w="672" h="2688">
                <a:moveTo>
                  <a:pt x="0" y="2688"/>
                </a:moveTo>
                <a:cubicBezTo>
                  <a:pt x="140" y="2424"/>
                  <a:pt x="280" y="2160"/>
                  <a:pt x="384" y="1872"/>
                </a:cubicBezTo>
                <a:cubicBezTo>
                  <a:pt x="488" y="1584"/>
                  <a:pt x="576" y="1272"/>
                  <a:pt x="624" y="960"/>
                </a:cubicBezTo>
                <a:cubicBezTo>
                  <a:pt x="672" y="648"/>
                  <a:pt x="672" y="324"/>
                  <a:pt x="67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3048000" y="1981200"/>
            <a:ext cx="774700" cy="4495800"/>
          </a:xfrm>
          <a:custGeom>
            <a:avLst/>
            <a:gdLst/>
            <a:ahLst/>
            <a:cxnLst>
              <a:cxn ang="0">
                <a:pos x="0" y="2832"/>
              </a:cxn>
              <a:cxn ang="0">
                <a:pos x="144" y="1968"/>
              </a:cxn>
              <a:cxn ang="0">
                <a:pos x="432" y="1104"/>
              </a:cxn>
              <a:cxn ang="0">
                <a:pos x="480" y="0"/>
              </a:cxn>
            </a:cxnLst>
            <a:rect l="0" t="0" r="r" b="b"/>
            <a:pathLst>
              <a:path w="488" h="2832">
                <a:moveTo>
                  <a:pt x="0" y="2832"/>
                </a:moveTo>
                <a:cubicBezTo>
                  <a:pt x="36" y="2544"/>
                  <a:pt x="72" y="2256"/>
                  <a:pt x="144" y="1968"/>
                </a:cubicBezTo>
                <a:cubicBezTo>
                  <a:pt x="216" y="1680"/>
                  <a:pt x="376" y="1432"/>
                  <a:pt x="432" y="1104"/>
                </a:cubicBezTo>
                <a:cubicBezTo>
                  <a:pt x="488" y="776"/>
                  <a:pt x="484" y="388"/>
                  <a:pt x="480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>
            <a:off x="4648200" y="1905000"/>
            <a:ext cx="571500" cy="4419600"/>
          </a:xfrm>
          <a:custGeom>
            <a:avLst/>
            <a:gdLst/>
            <a:ahLst/>
            <a:cxnLst>
              <a:cxn ang="0">
                <a:pos x="0" y="2784"/>
              </a:cxn>
              <a:cxn ang="0">
                <a:pos x="192" y="2016"/>
              </a:cxn>
              <a:cxn ang="0">
                <a:pos x="336" y="1008"/>
              </a:cxn>
              <a:cxn ang="0">
                <a:pos x="336" y="0"/>
              </a:cxn>
            </a:cxnLst>
            <a:rect l="0" t="0" r="r" b="b"/>
            <a:pathLst>
              <a:path w="360" h="2784">
                <a:moveTo>
                  <a:pt x="0" y="2784"/>
                </a:moveTo>
                <a:cubicBezTo>
                  <a:pt x="68" y="2548"/>
                  <a:pt x="136" y="2312"/>
                  <a:pt x="192" y="2016"/>
                </a:cubicBezTo>
                <a:cubicBezTo>
                  <a:pt x="248" y="1720"/>
                  <a:pt x="312" y="1344"/>
                  <a:pt x="336" y="1008"/>
                </a:cubicBezTo>
                <a:cubicBezTo>
                  <a:pt x="360" y="672"/>
                  <a:pt x="348" y="336"/>
                  <a:pt x="336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6400800" y="1752600"/>
            <a:ext cx="533400" cy="4648200"/>
          </a:xfrm>
          <a:custGeom>
            <a:avLst/>
            <a:gdLst/>
            <a:ahLst/>
            <a:cxnLst>
              <a:cxn ang="0">
                <a:pos x="0" y="2928"/>
              </a:cxn>
              <a:cxn ang="0">
                <a:pos x="240" y="1824"/>
              </a:cxn>
              <a:cxn ang="0">
                <a:pos x="336" y="0"/>
              </a:cxn>
            </a:cxnLst>
            <a:rect l="0" t="0" r="r" b="b"/>
            <a:pathLst>
              <a:path w="336" h="2928">
                <a:moveTo>
                  <a:pt x="0" y="2928"/>
                </a:moveTo>
                <a:cubicBezTo>
                  <a:pt x="92" y="2620"/>
                  <a:pt x="184" y="2312"/>
                  <a:pt x="240" y="1824"/>
                </a:cubicBezTo>
                <a:cubicBezTo>
                  <a:pt x="296" y="1336"/>
                  <a:pt x="316" y="668"/>
                  <a:pt x="336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8001000" y="1828800"/>
            <a:ext cx="533400" cy="4648200"/>
          </a:xfrm>
          <a:custGeom>
            <a:avLst/>
            <a:gdLst/>
            <a:ahLst/>
            <a:cxnLst>
              <a:cxn ang="0">
                <a:pos x="0" y="2928"/>
              </a:cxn>
              <a:cxn ang="0">
                <a:pos x="240" y="1824"/>
              </a:cxn>
              <a:cxn ang="0">
                <a:pos x="336" y="0"/>
              </a:cxn>
            </a:cxnLst>
            <a:rect l="0" t="0" r="r" b="b"/>
            <a:pathLst>
              <a:path w="336" h="2928">
                <a:moveTo>
                  <a:pt x="0" y="2928"/>
                </a:moveTo>
                <a:cubicBezTo>
                  <a:pt x="92" y="2620"/>
                  <a:pt x="184" y="2312"/>
                  <a:pt x="240" y="1824"/>
                </a:cubicBezTo>
                <a:cubicBezTo>
                  <a:pt x="296" y="1336"/>
                  <a:pt x="316" y="668"/>
                  <a:pt x="336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Approach</a:t>
            </a:r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1371600" y="2514600"/>
            <a:ext cx="6553200" cy="3276600"/>
          </a:xfrm>
          <a:custGeom>
            <a:avLst/>
            <a:gdLst/>
            <a:ahLst/>
            <a:cxnLst>
              <a:cxn ang="0">
                <a:pos x="192" y="144"/>
              </a:cxn>
              <a:cxn ang="0">
                <a:pos x="192" y="288"/>
              </a:cxn>
              <a:cxn ang="0">
                <a:pos x="0" y="288"/>
              </a:cxn>
              <a:cxn ang="0">
                <a:pos x="0" y="480"/>
              </a:cxn>
              <a:cxn ang="0">
                <a:pos x="768" y="480"/>
              </a:cxn>
              <a:cxn ang="0">
                <a:pos x="768" y="0"/>
              </a:cxn>
              <a:cxn ang="0">
                <a:pos x="288" y="0"/>
              </a:cxn>
              <a:cxn ang="0">
                <a:pos x="288" y="144"/>
              </a:cxn>
              <a:cxn ang="0">
                <a:pos x="192" y="144"/>
              </a:cxn>
            </a:cxnLst>
            <a:rect l="0" t="0" r="r" b="b"/>
            <a:pathLst>
              <a:path w="768" h="480">
                <a:moveTo>
                  <a:pt x="192" y="144"/>
                </a:moveTo>
                <a:lnTo>
                  <a:pt x="192" y="288"/>
                </a:lnTo>
                <a:lnTo>
                  <a:pt x="0" y="288"/>
                </a:lnTo>
                <a:lnTo>
                  <a:pt x="0" y="480"/>
                </a:lnTo>
                <a:lnTo>
                  <a:pt x="768" y="480"/>
                </a:lnTo>
                <a:lnTo>
                  <a:pt x="768" y="0"/>
                </a:lnTo>
                <a:lnTo>
                  <a:pt x="288" y="0"/>
                </a:lnTo>
                <a:lnTo>
                  <a:pt x="288" y="144"/>
                </a:lnTo>
                <a:lnTo>
                  <a:pt x="192" y="144"/>
                </a:lnTo>
                <a:close/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Freeform 7"/>
          <p:cNvSpPr>
            <a:spLocks/>
          </p:cNvSpPr>
          <p:nvPr/>
        </p:nvSpPr>
        <p:spPr bwMode="auto">
          <a:xfrm>
            <a:off x="4876800" y="4267200"/>
            <a:ext cx="1066800" cy="304800"/>
          </a:xfrm>
          <a:custGeom>
            <a:avLst/>
            <a:gdLst/>
            <a:ahLst/>
            <a:cxnLst>
              <a:cxn ang="0">
                <a:pos x="48" y="153"/>
              </a:cxn>
              <a:cxn ang="0">
                <a:pos x="93" y="117"/>
              </a:cxn>
              <a:cxn ang="0">
                <a:pos x="201" y="72"/>
              </a:cxn>
              <a:cxn ang="0">
                <a:pos x="435" y="36"/>
              </a:cxn>
              <a:cxn ang="0">
                <a:pos x="741" y="0"/>
              </a:cxn>
              <a:cxn ang="0">
                <a:pos x="876" y="9"/>
              </a:cxn>
              <a:cxn ang="0">
                <a:pos x="1047" y="45"/>
              </a:cxn>
              <a:cxn ang="0">
                <a:pos x="1128" y="81"/>
              </a:cxn>
              <a:cxn ang="0">
                <a:pos x="984" y="333"/>
              </a:cxn>
              <a:cxn ang="0">
                <a:pos x="678" y="306"/>
              </a:cxn>
              <a:cxn ang="0">
                <a:pos x="516" y="261"/>
              </a:cxn>
              <a:cxn ang="0">
                <a:pos x="318" y="252"/>
              </a:cxn>
              <a:cxn ang="0">
                <a:pos x="75" y="234"/>
              </a:cxn>
              <a:cxn ang="0">
                <a:pos x="48" y="153"/>
              </a:cxn>
            </a:cxnLst>
            <a:rect l="0" t="0" r="r" b="b"/>
            <a:pathLst>
              <a:path w="1192" h="333">
                <a:moveTo>
                  <a:pt x="48" y="153"/>
                </a:moveTo>
                <a:cubicBezTo>
                  <a:pt x="146" y="120"/>
                  <a:pt x="0" y="175"/>
                  <a:pt x="93" y="117"/>
                </a:cubicBezTo>
                <a:cubicBezTo>
                  <a:pt x="110" y="106"/>
                  <a:pt x="179" y="78"/>
                  <a:pt x="201" y="72"/>
                </a:cubicBezTo>
                <a:cubicBezTo>
                  <a:pt x="276" y="50"/>
                  <a:pt x="358" y="49"/>
                  <a:pt x="435" y="36"/>
                </a:cubicBezTo>
                <a:cubicBezTo>
                  <a:pt x="537" y="19"/>
                  <a:pt x="637" y="7"/>
                  <a:pt x="741" y="0"/>
                </a:cubicBezTo>
                <a:cubicBezTo>
                  <a:pt x="786" y="3"/>
                  <a:pt x="831" y="4"/>
                  <a:pt x="876" y="9"/>
                </a:cubicBezTo>
                <a:cubicBezTo>
                  <a:pt x="932" y="15"/>
                  <a:pt x="990" y="38"/>
                  <a:pt x="1047" y="45"/>
                </a:cubicBezTo>
                <a:cubicBezTo>
                  <a:pt x="1111" y="66"/>
                  <a:pt x="1085" y="52"/>
                  <a:pt x="1128" y="81"/>
                </a:cubicBezTo>
                <a:cubicBezTo>
                  <a:pt x="1192" y="177"/>
                  <a:pt x="1070" y="304"/>
                  <a:pt x="984" y="333"/>
                </a:cubicBezTo>
                <a:cubicBezTo>
                  <a:pt x="880" y="327"/>
                  <a:pt x="781" y="320"/>
                  <a:pt x="678" y="306"/>
                </a:cubicBezTo>
                <a:cubicBezTo>
                  <a:pt x="623" y="299"/>
                  <a:pt x="570" y="265"/>
                  <a:pt x="516" y="261"/>
                </a:cubicBezTo>
                <a:cubicBezTo>
                  <a:pt x="450" y="256"/>
                  <a:pt x="384" y="255"/>
                  <a:pt x="318" y="252"/>
                </a:cubicBezTo>
                <a:cubicBezTo>
                  <a:pt x="237" y="242"/>
                  <a:pt x="153" y="258"/>
                  <a:pt x="75" y="234"/>
                </a:cubicBezTo>
                <a:cubicBezTo>
                  <a:pt x="19" y="217"/>
                  <a:pt x="39" y="181"/>
                  <a:pt x="48" y="153"/>
                </a:cubicBez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981200" y="51054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2667000" y="37338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4114800" y="27432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3810000" y="44196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3505200" y="54864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6172200" y="54864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7620000" y="41910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7" name="Oval 15"/>
          <p:cNvSpPr>
            <a:spLocks noChangeArrowheads="1"/>
          </p:cNvSpPr>
          <p:nvPr/>
        </p:nvSpPr>
        <p:spPr bwMode="auto">
          <a:xfrm>
            <a:off x="6248400" y="3048000"/>
            <a:ext cx="152400" cy="1524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3568" name="Freeform 16"/>
          <p:cNvSpPr>
            <a:spLocks/>
          </p:cNvSpPr>
          <p:nvPr/>
        </p:nvSpPr>
        <p:spPr bwMode="auto">
          <a:xfrm>
            <a:off x="1219200" y="1981200"/>
            <a:ext cx="1066800" cy="4267200"/>
          </a:xfrm>
          <a:custGeom>
            <a:avLst/>
            <a:gdLst/>
            <a:ahLst/>
            <a:cxnLst>
              <a:cxn ang="0">
                <a:pos x="0" y="2688"/>
              </a:cxn>
              <a:cxn ang="0">
                <a:pos x="384" y="1872"/>
              </a:cxn>
              <a:cxn ang="0">
                <a:pos x="624" y="960"/>
              </a:cxn>
              <a:cxn ang="0">
                <a:pos x="672" y="0"/>
              </a:cxn>
            </a:cxnLst>
            <a:rect l="0" t="0" r="r" b="b"/>
            <a:pathLst>
              <a:path w="672" h="2688">
                <a:moveTo>
                  <a:pt x="0" y="2688"/>
                </a:moveTo>
                <a:cubicBezTo>
                  <a:pt x="140" y="2424"/>
                  <a:pt x="280" y="2160"/>
                  <a:pt x="384" y="1872"/>
                </a:cubicBezTo>
                <a:cubicBezTo>
                  <a:pt x="488" y="1584"/>
                  <a:pt x="576" y="1272"/>
                  <a:pt x="624" y="960"/>
                </a:cubicBezTo>
                <a:cubicBezTo>
                  <a:pt x="672" y="648"/>
                  <a:pt x="672" y="324"/>
                  <a:pt x="67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>
            <a:off x="3048000" y="1981200"/>
            <a:ext cx="774700" cy="4495800"/>
          </a:xfrm>
          <a:custGeom>
            <a:avLst/>
            <a:gdLst/>
            <a:ahLst/>
            <a:cxnLst>
              <a:cxn ang="0">
                <a:pos x="0" y="2832"/>
              </a:cxn>
              <a:cxn ang="0">
                <a:pos x="144" y="1968"/>
              </a:cxn>
              <a:cxn ang="0">
                <a:pos x="432" y="1104"/>
              </a:cxn>
              <a:cxn ang="0">
                <a:pos x="480" y="0"/>
              </a:cxn>
            </a:cxnLst>
            <a:rect l="0" t="0" r="r" b="b"/>
            <a:pathLst>
              <a:path w="488" h="2832">
                <a:moveTo>
                  <a:pt x="0" y="2832"/>
                </a:moveTo>
                <a:cubicBezTo>
                  <a:pt x="36" y="2544"/>
                  <a:pt x="72" y="2256"/>
                  <a:pt x="144" y="1968"/>
                </a:cubicBezTo>
                <a:cubicBezTo>
                  <a:pt x="216" y="1680"/>
                  <a:pt x="376" y="1432"/>
                  <a:pt x="432" y="1104"/>
                </a:cubicBezTo>
                <a:cubicBezTo>
                  <a:pt x="488" y="776"/>
                  <a:pt x="484" y="388"/>
                  <a:pt x="480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>
            <a:off x="4648200" y="1905000"/>
            <a:ext cx="571500" cy="4419600"/>
          </a:xfrm>
          <a:custGeom>
            <a:avLst/>
            <a:gdLst/>
            <a:ahLst/>
            <a:cxnLst>
              <a:cxn ang="0">
                <a:pos x="0" y="2784"/>
              </a:cxn>
              <a:cxn ang="0">
                <a:pos x="192" y="2016"/>
              </a:cxn>
              <a:cxn ang="0">
                <a:pos x="336" y="1008"/>
              </a:cxn>
              <a:cxn ang="0">
                <a:pos x="336" y="0"/>
              </a:cxn>
            </a:cxnLst>
            <a:rect l="0" t="0" r="r" b="b"/>
            <a:pathLst>
              <a:path w="360" h="2784">
                <a:moveTo>
                  <a:pt x="0" y="2784"/>
                </a:moveTo>
                <a:cubicBezTo>
                  <a:pt x="68" y="2548"/>
                  <a:pt x="136" y="2312"/>
                  <a:pt x="192" y="2016"/>
                </a:cubicBezTo>
                <a:cubicBezTo>
                  <a:pt x="248" y="1720"/>
                  <a:pt x="312" y="1344"/>
                  <a:pt x="336" y="1008"/>
                </a:cubicBezTo>
                <a:cubicBezTo>
                  <a:pt x="360" y="672"/>
                  <a:pt x="348" y="336"/>
                  <a:pt x="336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6400800" y="1752600"/>
            <a:ext cx="533400" cy="4648200"/>
          </a:xfrm>
          <a:custGeom>
            <a:avLst/>
            <a:gdLst/>
            <a:ahLst/>
            <a:cxnLst>
              <a:cxn ang="0">
                <a:pos x="0" y="2928"/>
              </a:cxn>
              <a:cxn ang="0">
                <a:pos x="240" y="1824"/>
              </a:cxn>
              <a:cxn ang="0">
                <a:pos x="336" y="0"/>
              </a:cxn>
            </a:cxnLst>
            <a:rect l="0" t="0" r="r" b="b"/>
            <a:pathLst>
              <a:path w="336" h="2928">
                <a:moveTo>
                  <a:pt x="0" y="2928"/>
                </a:moveTo>
                <a:cubicBezTo>
                  <a:pt x="92" y="2620"/>
                  <a:pt x="184" y="2312"/>
                  <a:pt x="240" y="1824"/>
                </a:cubicBezTo>
                <a:cubicBezTo>
                  <a:pt x="296" y="1336"/>
                  <a:pt x="316" y="668"/>
                  <a:pt x="336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8001000" y="1828800"/>
            <a:ext cx="533400" cy="4648200"/>
          </a:xfrm>
          <a:custGeom>
            <a:avLst/>
            <a:gdLst/>
            <a:ahLst/>
            <a:cxnLst>
              <a:cxn ang="0">
                <a:pos x="0" y="2928"/>
              </a:cxn>
              <a:cxn ang="0">
                <a:pos x="240" y="1824"/>
              </a:cxn>
              <a:cxn ang="0">
                <a:pos x="336" y="0"/>
              </a:cxn>
            </a:cxnLst>
            <a:rect l="0" t="0" r="r" b="b"/>
            <a:pathLst>
              <a:path w="336" h="2928">
                <a:moveTo>
                  <a:pt x="0" y="2928"/>
                </a:moveTo>
                <a:cubicBezTo>
                  <a:pt x="92" y="2620"/>
                  <a:pt x="184" y="2312"/>
                  <a:pt x="240" y="1824"/>
                </a:cubicBezTo>
                <a:cubicBezTo>
                  <a:pt x="296" y="1336"/>
                  <a:pt x="316" y="668"/>
                  <a:pt x="336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grpSp>
        <p:nvGrpSpPr>
          <p:cNvPr id="24" name="Group 32"/>
          <p:cNvGrpSpPr>
            <a:grpSpLocks/>
          </p:cNvGrpSpPr>
          <p:nvPr/>
        </p:nvGrpSpPr>
        <p:grpSpPr bwMode="auto">
          <a:xfrm>
            <a:off x="457200" y="1828800"/>
            <a:ext cx="8077200" cy="4648200"/>
            <a:chOff x="288" y="1152"/>
            <a:chExt cx="5088" cy="2928"/>
          </a:xfrm>
        </p:grpSpPr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88" y="1450"/>
              <a:ext cx="672" cy="75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Fixed Head BC</a:t>
              </a:r>
            </a:p>
          </p:txBody>
        </p:sp>
        <p:sp>
          <p:nvSpPr>
            <p:cNvPr id="26" name="AutoShape 18"/>
            <p:cNvSpPr>
              <a:spLocks noChangeArrowheads="1"/>
            </p:cNvSpPr>
            <p:nvPr/>
          </p:nvSpPr>
          <p:spPr bwMode="auto">
            <a:xfrm>
              <a:off x="1008" y="1632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768" y="1248"/>
              <a:ext cx="672" cy="2688"/>
            </a:xfrm>
            <a:custGeom>
              <a:avLst/>
              <a:gdLst/>
              <a:ahLst/>
              <a:cxnLst>
                <a:cxn ang="0">
                  <a:pos x="0" y="2688"/>
                </a:cxn>
                <a:cxn ang="0">
                  <a:pos x="384" y="1872"/>
                </a:cxn>
                <a:cxn ang="0">
                  <a:pos x="624" y="960"/>
                </a:cxn>
                <a:cxn ang="0">
                  <a:pos x="672" y="0"/>
                </a:cxn>
              </a:cxnLst>
              <a:rect l="0" t="0" r="r" b="b"/>
              <a:pathLst>
                <a:path w="672" h="2688">
                  <a:moveTo>
                    <a:pt x="0" y="2688"/>
                  </a:moveTo>
                  <a:cubicBezTo>
                    <a:pt x="140" y="2424"/>
                    <a:pt x="280" y="2160"/>
                    <a:pt x="384" y="1872"/>
                  </a:cubicBezTo>
                  <a:cubicBezTo>
                    <a:pt x="488" y="1584"/>
                    <a:pt x="576" y="1272"/>
                    <a:pt x="624" y="960"/>
                  </a:cubicBezTo>
                  <a:cubicBezTo>
                    <a:pt x="672" y="648"/>
                    <a:pt x="672" y="324"/>
                    <a:pt x="672" y="0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5040" y="1152"/>
              <a:ext cx="336" cy="2928"/>
            </a:xfrm>
            <a:custGeom>
              <a:avLst/>
              <a:gdLst/>
              <a:ahLst/>
              <a:cxnLst>
                <a:cxn ang="0">
                  <a:pos x="0" y="2928"/>
                </a:cxn>
                <a:cxn ang="0">
                  <a:pos x="240" y="1824"/>
                </a:cxn>
                <a:cxn ang="0">
                  <a:pos x="336" y="0"/>
                </a:cxn>
              </a:cxnLst>
              <a:rect l="0" t="0" r="r" b="b"/>
              <a:pathLst>
                <a:path w="336" h="2928">
                  <a:moveTo>
                    <a:pt x="0" y="2928"/>
                  </a:moveTo>
                  <a:cubicBezTo>
                    <a:pt x="92" y="2620"/>
                    <a:pt x="184" y="2312"/>
                    <a:pt x="240" y="1824"/>
                  </a:cubicBezTo>
                  <a:cubicBezTo>
                    <a:pt x="296" y="1336"/>
                    <a:pt x="316" y="668"/>
                    <a:pt x="336" y="0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1219200" y="1816100"/>
            <a:ext cx="7315200" cy="4699000"/>
            <a:chOff x="768" y="1144"/>
            <a:chExt cx="4608" cy="2960"/>
          </a:xfrm>
        </p:grpSpPr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1440" y="1144"/>
              <a:ext cx="3936" cy="112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1104" y="104"/>
                </a:cxn>
                <a:cxn ang="0">
                  <a:pos x="2160" y="56"/>
                </a:cxn>
                <a:cxn ang="0">
                  <a:pos x="2928" y="8"/>
                </a:cxn>
                <a:cxn ang="0">
                  <a:pos x="3936" y="8"/>
                </a:cxn>
              </a:cxnLst>
              <a:rect l="0" t="0" r="r" b="b"/>
              <a:pathLst>
                <a:path w="3936" h="112">
                  <a:moveTo>
                    <a:pt x="0" y="104"/>
                  </a:moveTo>
                  <a:cubicBezTo>
                    <a:pt x="372" y="108"/>
                    <a:pt x="744" y="112"/>
                    <a:pt x="1104" y="104"/>
                  </a:cubicBezTo>
                  <a:cubicBezTo>
                    <a:pt x="1464" y="96"/>
                    <a:pt x="1856" y="72"/>
                    <a:pt x="2160" y="56"/>
                  </a:cubicBezTo>
                  <a:cubicBezTo>
                    <a:pt x="2464" y="40"/>
                    <a:pt x="2632" y="16"/>
                    <a:pt x="2928" y="8"/>
                  </a:cubicBezTo>
                  <a:cubicBezTo>
                    <a:pt x="3224" y="0"/>
                    <a:pt x="3580" y="4"/>
                    <a:pt x="3936" y="8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768" y="3864"/>
              <a:ext cx="4272" cy="24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76" y="216"/>
                </a:cxn>
                <a:cxn ang="0">
                  <a:pos x="1296" y="216"/>
                </a:cxn>
                <a:cxn ang="0">
                  <a:pos x="2016" y="72"/>
                </a:cxn>
                <a:cxn ang="0">
                  <a:pos x="3264" y="24"/>
                </a:cxn>
                <a:cxn ang="0">
                  <a:pos x="4272" y="216"/>
                </a:cxn>
              </a:cxnLst>
              <a:rect l="0" t="0" r="r" b="b"/>
              <a:pathLst>
                <a:path w="4272" h="240">
                  <a:moveTo>
                    <a:pt x="0" y="72"/>
                  </a:moveTo>
                  <a:cubicBezTo>
                    <a:pt x="180" y="132"/>
                    <a:pt x="360" y="192"/>
                    <a:pt x="576" y="216"/>
                  </a:cubicBezTo>
                  <a:cubicBezTo>
                    <a:pt x="792" y="240"/>
                    <a:pt x="1056" y="240"/>
                    <a:pt x="1296" y="216"/>
                  </a:cubicBezTo>
                  <a:cubicBezTo>
                    <a:pt x="1536" y="192"/>
                    <a:pt x="1688" y="104"/>
                    <a:pt x="2016" y="72"/>
                  </a:cubicBezTo>
                  <a:cubicBezTo>
                    <a:pt x="2344" y="40"/>
                    <a:pt x="2888" y="0"/>
                    <a:pt x="3264" y="24"/>
                  </a:cubicBezTo>
                  <a:cubicBezTo>
                    <a:pt x="3640" y="48"/>
                    <a:pt x="3956" y="132"/>
                    <a:pt x="4272" y="216"/>
                  </a:cubicBezTo>
                </a:path>
              </a:pathLst>
            </a:custGeom>
            <a:noFill/>
            <a:ln w="57150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680" y="1488"/>
              <a:ext cx="624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>
                  <a:latin typeface="Calibri" pitchFamily="34" charset="0"/>
                </a:rPr>
                <a:t>No Flow</a:t>
              </a:r>
            </a:p>
          </p:txBody>
        </p:sp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 rot="10800000">
              <a:off x="1920" y="1296"/>
              <a:ext cx="144" cy="192"/>
            </a:xfrm>
            <a:prstGeom prst="downArrow">
              <a:avLst>
                <a:gd name="adj1" fmla="val 50000"/>
                <a:gd name="adj2" fmla="val 41667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en-US" b="1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/>
              <a:t>Cross-Section View</a:t>
            </a:r>
          </a:p>
        </p:txBody>
      </p:sp>
      <p:grpSp>
        <p:nvGrpSpPr>
          <p:cNvPr id="21591" name="Group 87"/>
          <p:cNvGrpSpPr>
            <a:grpSpLocks/>
          </p:cNvGrpSpPr>
          <p:nvPr/>
        </p:nvGrpSpPr>
        <p:grpSpPr bwMode="auto">
          <a:xfrm>
            <a:off x="2895600" y="1752600"/>
            <a:ext cx="2667000" cy="1524000"/>
            <a:chOff x="1824" y="1104"/>
            <a:chExt cx="1680" cy="960"/>
          </a:xfrm>
        </p:grpSpPr>
        <p:sp>
          <p:nvSpPr>
            <p:cNvPr id="21528" name="Freeform 24"/>
            <p:cNvSpPr>
              <a:spLocks/>
            </p:cNvSpPr>
            <p:nvPr/>
          </p:nvSpPr>
          <p:spPr bwMode="auto">
            <a:xfrm>
              <a:off x="1859" y="1258"/>
              <a:ext cx="1505" cy="660"/>
            </a:xfrm>
            <a:custGeom>
              <a:avLst/>
              <a:gdLst/>
              <a:ahLst/>
              <a:cxnLst>
                <a:cxn ang="0">
                  <a:pos x="192" y="144"/>
                </a:cxn>
                <a:cxn ang="0">
                  <a:pos x="192" y="288"/>
                </a:cxn>
                <a:cxn ang="0">
                  <a:pos x="0" y="288"/>
                </a:cxn>
                <a:cxn ang="0">
                  <a:pos x="0" y="480"/>
                </a:cxn>
                <a:cxn ang="0">
                  <a:pos x="768" y="480"/>
                </a:cxn>
                <a:cxn ang="0">
                  <a:pos x="768" y="0"/>
                </a:cxn>
                <a:cxn ang="0">
                  <a:pos x="288" y="0"/>
                </a:cxn>
                <a:cxn ang="0">
                  <a:pos x="288" y="144"/>
                </a:cxn>
                <a:cxn ang="0">
                  <a:pos x="192" y="144"/>
                </a:cxn>
              </a:cxnLst>
              <a:rect l="0" t="0" r="r" b="b"/>
              <a:pathLst>
                <a:path w="768" h="480">
                  <a:moveTo>
                    <a:pt x="192" y="144"/>
                  </a:moveTo>
                  <a:lnTo>
                    <a:pt x="192" y="288"/>
                  </a:lnTo>
                  <a:lnTo>
                    <a:pt x="0" y="288"/>
                  </a:lnTo>
                  <a:lnTo>
                    <a:pt x="0" y="480"/>
                  </a:lnTo>
                  <a:lnTo>
                    <a:pt x="768" y="480"/>
                  </a:lnTo>
                  <a:lnTo>
                    <a:pt x="768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192" y="144"/>
                  </a:lnTo>
                  <a:close/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Oval 26"/>
            <p:cNvSpPr>
              <a:spLocks noChangeArrowheads="1"/>
            </p:cNvSpPr>
            <p:nvPr/>
          </p:nvSpPr>
          <p:spPr bwMode="auto">
            <a:xfrm>
              <a:off x="1999" y="1780"/>
              <a:ext cx="35" cy="31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Oval 27"/>
            <p:cNvSpPr>
              <a:spLocks noChangeArrowheads="1"/>
            </p:cNvSpPr>
            <p:nvPr/>
          </p:nvSpPr>
          <p:spPr bwMode="auto">
            <a:xfrm>
              <a:off x="2157" y="1503"/>
              <a:ext cx="35" cy="31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Oval 28"/>
            <p:cNvSpPr>
              <a:spLocks noChangeArrowheads="1"/>
            </p:cNvSpPr>
            <p:nvPr/>
          </p:nvSpPr>
          <p:spPr bwMode="auto">
            <a:xfrm>
              <a:off x="2489" y="1304"/>
              <a:ext cx="35" cy="3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Oval 29"/>
            <p:cNvSpPr>
              <a:spLocks noChangeArrowheads="1"/>
            </p:cNvSpPr>
            <p:nvPr/>
          </p:nvSpPr>
          <p:spPr bwMode="auto">
            <a:xfrm>
              <a:off x="2419" y="1642"/>
              <a:ext cx="35" cy="3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Oval 30"/>
            <p:cNvSpPr>
              <a:spLocks noChangeArrowheads="1"/>
            </p:cNvSpPr>
            <p:nvPr/>
          </p:nvSpPr>
          <p:spPr bwMode="auto">
            <a:xfrm>
              <a:off x="2349" y="1857"/>
              <a:ext cx="35" cy="3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Oval 31"/>
            <p:cNvSpPr>
              <a:spLocks noChangeArrowheads="1"/>
            </p:cNvSpPr>
            <p:nvPr/>
          </p:nvSpPr>
          <p:spPr bwMode="auto">
            <a:xfrm>
              <a:off x="2962" y="1857"/>
              <a:ext cx="35" cy="3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32"/>
            <p:cNvSpPr>
              <a:spLocks noChangeArrowheads="1"/>
            </p:cNvSpPr>
            <p:nvPr/>
          </p:nvSpPr>
          <p:spPr bwMode="auto">
            <a:xfrm>
              <a:off x="3294" y="1596"/>
              <a:ext cx="35" cy="30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Oval 33"/>
            <p:cNvSpPr>
              <a:spLocks noChangeArrowheads="1"/>
            </p:cNvSpPr>
            <p:nvPr/>
          </p:nvSpPr>
          <p:spPr bwMode="auto">
            <a:xfrm>
              <a:off x="2979" y="1365"/>
              <a:ext cx="35" cy="31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Freeform 34"/>
            <p:cNvSpPr>
              <a:spLocks/>
            </p:cNvSpPr>
            <p:nvPr/>
          </p:nvSpPr>
          <p:spPr bwMode="auto">
            <a:xfrm>
              <a:off x="1824" y="1150"/>
              <a:ext cx="245" cy="860"/>
            </a:xfrm>
            <a:custGeom>
              <a:avLst/>
              <a:gdLst/>
              <a:ahLst/>
              <a:cxnLst>
                <a:cxn ang="0">
                  <a:pos x="0" y="2688"/>
                </a:cxn>
                <a:cxn ang="0">
                  <a:pos x="384" y="1872"/>
                </a:cxn>
                <a:cxn ang="0">
                  <a:pos x="624" y="960"/>
                </a:cxn>
                <a:cxn ang="0">
                  <a:pos x="672" y="0"/>
                </a:cxn>
              </a:cxnLst>
              <a:rect l="0" t="0" r="r" b="b"/>
              <a:pathLst>
                <a:path w="672" h="2688">
                  <a:moveTo>
                    <a:pt x="0" y="2688"/>
                  </a:moveTo>
                  <a:cubicBezTo>
                    <a:pt x="140" y="2424"/>
                    <a:pt x="280" y="2160"/>
                    <a:pt x="384" y="1872"/>
                  </a:cubicBezTo>
                  <a:cubicBezTo>
                    <a:pt x="488" y="1584"/>
                    <a:pt x="576" y="1272"/>
                    <a:pt x="624" y="960"/>
                  </a:cubicBezTo>
                  <a:cubicBezTo>
                    <a:pt x="672" y="648"/>
                    <a:pt x="672" y="324"/>
                    <a:pt x="67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35"/>
            <p:cNvSpPr>
              <a:spLocks/>
            </p:cNvSpPr>
            <p:nvPr/>
          </p:nvSpPr>
          <p:spPr bwMode="auto">
            <a:xfrm>
              <a:off x="2244" y="1150"/>
              <a:ext cx="178" cy="906"/>
            </a:xfrm>
            <a:custGeom>
              <a:avLst/>
              <a:gdLst/>
              <a:ahLst/>
              <a:cxnLst>
                <a:cxn ang="0">
                  <a:pos x="0" y="2832"/>
                </a:cxn>
                <a:cxn ang="0">
                  <a:pos x="144" y="1968"/>
                </a:cxn>
                <a:cxn ang="0">
                  <a:pos x="432" y="1104"/>
                </a:cxn>
                <a:cxn ang="0">
                  <a:pos x="480" y="0"/>
                </a:cxn>
              </a:cxnLst>
              <a:rect l="0" t="0" r="r" b="b"/>
              <a:pathLst>
                <a:path w="488" h="2832">
                  <a:moveTo>
                    <a:pt x="0" y="2832"/>
                  </a:moveTo>
                  <a:cubicBezTo>
                    <a:pt x="36" y="2544"/>
                    <a:pt x="72" y="2256"/>
                    <a:pt x="144" y="1968"/>
                  </a:cubicBezTo>
                  <a:cubicBezTo>
                    <a:pt x="216" y="1680"/>
                    <a:pt x="376" y="1432"/>
                    <a:pt x="432" y="1104"/>
                  </a:cubicBezTo>
                  <a:cubicBezTo>
                    <a:pt x="488" y="776"/>
                    <a:pt x="484" y="388"/>
                    <a:pt x="480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36"/>
            <p:cNvSpPr>
              <a:spLocks/>
            </p:cNvSpPr>
            <p:nvPr/>
          </p:nvSpPr>
          <p:spPr bwMode="auto">
            <a:xfrm>
              <a:off x="2612" y="1135"/>
              <a:ext cx="131" cy="891"/>
            </a:xfrm>
            <a:custGeom>
              <a:avLst/>
              <a:gdLst/>
              <a:ahLst/>
              <a:cxnLst>
                <a:cxn ang="0">
                  <a:pos x="0" y="2784"/>
                </a:cxn>
                <a:cxn ang="0">
                  <a:pos x="192" y="2016"/>
                </a:cxn>
                <a:cxn ang="0">
                  <a:pos x="336" y="1008"/>
                </a:cxn>
                <a:cxn ang="0">
                  <a:pos x="336" y="0"/>
                </a:cxn>
              </a:cxnLst>
              <a:rect l="0" t="0" r="r" b="b"/>
              <a:pathLst>
                <a:path w="360" h="2784">
                  <a:moveTo>
                    <a:pt x="0" y="2784"/>
                  </a:moveTo>
                  <a:cubicBezTo>
                    <a:pt x="68" y="2548"/>
                    <a:pt x="136" y="2312"/>
                    <a:pt x="192" y="2016"/>
                  </a:cubicBezTo>
                  <a:cubicBezTo>
                    <a:pt x="248" y="1720"/>
                    <a:pt x="312" y="1344"/>
                    <a:pt x="336" y="1008"/>
                  </a:cubicBezTo>
                  <a:cubicBezTo>
                    <a:pt x="360" y="672"/>
                    <a:pt x="348" y="336"/>
                    <a:pt x="336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37"/>
            <p:cNvSpPr>
              <a:spLocks/>
            </p:cNvSpPr>
            <p:nvPr/>
          </p:nvSpPr>
          <p:spPr bwMode="auto">
            <a:xfrm>
              <a:off x="3014" y="1104"/>
              <a:ext cx="123" cy="937"/>
            </a:xfrm>
            <a:custGeom>
              <a:avLst/>
              <a:gdLst/>
              <a:ahLst/>
              <a:cxnLst>
                <a:cxn ang="0">
                  <a:pos x="0" y="2928"/>
                </a:cxn>
                <a:cxn ang="0">
                  <a:pos x="240" y="1824"/>
                </a:cxn>
                <a:cxn ang="0">
                  <a:pos x="336" y="0"/>
                </a:cxn>
              </a:cxnLst>
              <a:rect l="0" t="0" r="r" b="b"/>
              <a:pathLst>
                <a:path w="336" h="2928">
                  <a:moveTo>
                    <a:pt x="0" y="2928"/>
                  </a:moveTo>
                  <a:cubicBezTo>
                    <a:pt x="92" y="2620"/>
                    <a:pt x="184" y="2312"/>
                    <a:pt x="240" y="1824"/>
                  </a:cubicBezTo>
                  <a:cubicBezTo>
                    <a:pt x="296" y="1336"/>
                    <a:pt x="316" y="668"/>
                    <a:pt x="336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38"/>
            <p:cNvSpPr>
              <a:spLocks/>
            </p:cNvSpPr>
            <p:nvPr/>
          </p:nvSpPr>
          <p:spPr bwMode="auto">
            <a:xfrm>
              <a:off x="3382" y="1119"/>
              <a:ext cx="122" cy="937"/>
            </a:xfrm>
            <a:custGeom>
              <a:avLst/>
              <a:gdLst/>
              <a:ahLst/>
              <a:cxnLst>
                <a:cxn ang="0">
                  <a:pos x="0" y="2928"/>
                </a:cxn>
                <a:cxn ang="0">
                  <a:pos x="240" y="1824"/>
                </a:cxn>
                <a:cxn ang="0">
                  <a:pos x="336" y="0"/>
                </a:cxn>
              </a:cxnLst>
              <a:rect l="0" t="0" r="r" b="b"/>
              <a:pathLst>
                <a:path w="336" h="2928">
                  <a:moveTo>
                    <a:pt x="0" y="2928"/>
                  </a:moveTo>
                  <a:cubicBezTo>
                    <a:pt x="92" y="2620"/>
                    <a:pt x="184" y="2312"/>
                    <a:pt x="240" y="1824"/>
                  </a:cubicBezTo>
                  <a:cubicBezTo>
                    <a:pt x="296" y="1336"/>
                    <a:pt x="316" y="668"/>
                    <a:pt x="33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42"/>
            <p:cNvSpPr>
              <a:spLocks/>
            </p:cNvSpPr>
            <p:nvPr/>
          </p:nvSpPr>
          <p:spPr bwMode="auto">
            <a:xfrm>
              <a:off x="1824" y="1150"/>
              <a:ext cx="245" cy="860"/>
            </a:xfrm>
            <a:custGeom>
              <a:avLst/>
              <a:gdLst/>
              <a:ahLst/>
              <a:cxnLst>
                <a:cxn ang="0">
                  <a:pos x="0" y="2688"/>
                </a:cxn>
                <a:cxn ang="0">
                  <a:pos x="384" y="1872"/>
                </a:cxn>
                <a:cxn ang="0">
                  <a:pos x="624" y="960"/>
                </a:cxn>
                <a:cxn ang="0">
                  <a:pos x="672" y="0"/>
                </a:cxn>
              </a:cxnLst>
              <a:rect l="0" t="0" r="r" b="b"/>
              <a:pathLst>
                <a:path w="672" h="2688">
                  <a:moveTo>
                    <a:pt x="0" y="2688"/>
                  </a:moveTo>
                  <a:cubicBezTo>
                    <a:pt x="140" y="2424"/>
                    <a:pt x="280" y="2160"/>
                    <a:pt x="384" y="1872"/>
                  </a:cubicBezTo>
                  <a:cubicBezTo>
                    <a:pt x="488" y="1584"/>
                    <a:pt x="576" y="1272"/>
                    <a:pt x="624" y="960"/>
                  </a:cubicBezTo>
                  <a:cubicBezTo>
                    <a:pt x="672" y="648"/>
                    <a:pt x="672" y="324"/>
                    <a:pt x="672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43"/>
            <p:cNvSpPr>
              <a:spLocks/>
            </p:cNvSpPr>
            <p:nvPr/>
          </p:nvSpPr>
          <p:spPr bwMode="auto">
            <a:xfrm>
              <a:off x="3382" y="1119"/>
              <a:ext cx="122" cy="937"/>
            </a:xfrm>
            <a:custGeom>
              <a:avLst/>
              <a:gdLst/>
              <a:ahLst/>
              <a:cxnLst>
                <a:cxn ang="0">
                  <a:pos x="0" y="2928"/>
                </a:cxn>
                <a:cxn ang="0">
                  <a:pos x="240" y="1824"/>
                </a:cxn>
                <a:cxn ang="0">
                  <a:pos x="336" y="0"/>
                </a:cxn>
              </a:cxnLst>
              <a:rect l="0" t="0" r="r" b="b"/>
              <a:pathLst>
                <a:path w="336" h="2928">
                  <a:moveTo>
                    <a:pt x="0" y="2928"/>
                  </a:moveTo>
                  <a:cubicBezTo>
                    <a:pt x="92" y="2620"/>
                    <a:pt x="184" y="2312"/>
                    <a:pt x="240" y="1824"/>
                  </a:cubicBezTo>
                  <a:cubicBezTo>
                    <a:pt x="296" y="1336"/>
                    <a:pt x="316" y="668"/>
                    <a:pt x="336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45"/>
            <p:cNvSpPr>
              <a:spLocks/>
            </p:cNvSpPr>
            <p:nvPr/>
          </p:nvSpPr>
          <p:spPr bwMode="auto">
            <a:xfrm>
              <a:off x="2069" y="1117"/>
              <a:ext cx="1435" cy="36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1104" y="104"/>
                </a:cxn>
                <a:cxn ang="0">
                  <a:pos x="2160" y="56"/>
                </a:cxn>
                <a:cxn ang="0">
                  <a:pos x="2928" y="8"/>
                </a:cxn>
                <a:cxn ang="0">
                  <a:pos x="3936" y="8"/>
                </a:cxn>
              </a:cxnLst>
              <a:rect l="0" t="0" r="r" b="b"/>
              <a:pathLst>
                <a:path w="3936" h="112">
                  <a:moveTo>
                    <a:pt x="0" y="104"/>
                  </a:moveTo>
                  <a:cubicBezTo>
                    <a:pt x="372" y="108"/>
                    <a:pt x="744" y="112"/>
                    <a:pt x="1104" y="104"/>
                  </a:cubicBezTo>
                  <a:cubicBezTo>
                    <a:pt x="1464" y="96"/>
                    <a:pt x="1856" y="72"/>
                    <a:pt x="2160" y="56"/>
                  </a:cubicBezTo>
                  <a:cubicBezTo>
                    <a:pt x="2464" y="40"/>
                    <a:pt x="2632" y="16"/>
                    <a:pt x="2928" y="8"/>
                  </a:cubicBezTo>
                  <a:cubicBezTo>
                    <a:pt x="3224" y="0"/>
                    <a:pt x="3580" y="4"/>
                    <a:pt x="3936" y="8"/>
                  </a:cubicBezTo>
                </a:path>
              </a:pathLst>
            </a:custGeom>
            <a:noFill/>
            <a:ln w="2857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0" name="Freeform 46"/>
            <p:cNvSpPr>
              <a:spLocks/>
            </p:cNvSpPr>
            <p:nvPr/>
          </p:nvSpPr>
          <p:spPr bwMode="auto">
            <a:xfrm>
              <a:off x="1824" y="1987"/>
              <a:ext cx="1558" cy="77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76" y="216"/>
                </a:cxn>
                <a:cxn ang="0">
                  <a:pos x="1296" y="216"/>
                </a:cxn>
                <a:cxn ang="0">
                  <a:pos x="2016" y="72"/>
                </a:cxn>
                <a:cxn ang="0">
                  <a:pos x="3264" y="24"/>
                </a:cxn>
                <a:cxn ang="0">
                  <a:pos x="4272" y="216"/>
                </a:cxn>
              </a:cxnLst>
              <a:rect l="0" t="0" r="r" b="b"/>
              <a:pathLst>
                <a:path w="4272" h="240">
                  <a:moveTo>
                    <a:pt x="0" y="72"/>
                  </a:moveTo>
                  <a:cubicBezTo>
                    <a:pt x="180" y="132"/>
                    <a:pt x="360" y="192"/>
                    <a:pt x="576" y="216"/>
                  </a:cubicBezTo>
                  <a:cubicBezTo>
                    <a:pt x="792" y="240"/>
                    <a:pt x="1056" y="240"/>
                    <a:pt x="1296" y="216"/>
                  </a:cubicBezTo>
                  <a:cubicBezTo>
                    <a:pt x="1536" y="192"/>
                    <a:pt x="1688" y="104"/>
                    <a:pt x="2016" y="72"/>
                  </a:cubicBezTo>
                  <a:cubicBezTo>
                    <a:pt x="2344" y="40"/>
                    <a:pt x="2888" y="0"/>
                    <a:pt x="3264" y="24"/>
                  </a:cubicBezTo>
                  <a:cubicBezTo>
                    <a:pt x="3640" y="48"/>
                    <a:pt x="3956" y="132"/>
                    <a:pt x="4272" y="216"/>
                  </a:cubicBezTo>
                </a:path>
              </a:pathLst>
            </a:custGeom>
            <a:noFill/>
            <a:ln w="28575" cap="flat" cmpd="sng">
              <a:solidFill>
                <a:srgbClr val="00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57" name="Group 53"/>
          <p:cNvGrpSpPr>
            <a:grpSpLocks/>
          </p:cNvGrpSpPr>
          <p:nvPr/>
        </p:nvGrpSpPr>
        <p:grpSpPr bwMode="auto">
          <a:xfrm>
            <a:off x="2819400" y="2076450"/>
            <a:ext cx="3133725" cy="590550"/>
            <a:chOff x="1824" y="1404"/>
            <a:chExt cx="1974" cy="372"/>
          </a:xfrm>
        </p:grpSpPr>
        <p:sp>
          <p:nvSpPr>
            <p:cNvPr id="21554" name="Freeform 50"/>
            <p:cNvSpPr>
              <a:spLocks/>
            </p:cNvSpPr>
            <p:nvPr/>
          </p:nvSpPr>
          <p:spPr bwMode="auto">
            <a:xfrm>
              <a:off x="1824" y="1584"/>
              <a:ext cx="1968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2" y="96"/>
                </a:cxn>
                <a:cxn ang="0">
                  <a:pos x="960" y="144"/>
                </a:cxn>
                <a:cxn ang="0">
                  <a:pos x="1440" y="144"/>
                </a:cxn>
                <a:cxn ang="0">
                  <a:pos x="1968" y="192"/>
                </a:cxn>
              </a:cxnLst>
              <a:rect l="0" t="0" r="r" b="b"/>
              <a:pathLst>
                <a:path w="1968" h="192">
                  <a:moveTo>
                    <a:pt x="0" y="0"/>
                  </a:moveTo>
                  <a:cubicBezTo>
                    <a:pt x="136" y="36"/>
                    <a:pt x="272" y="72"/>
                    <a:pt x="432" y="96"/>
                  </a:cubicBezTo>
                  <a:cubicBezTo>
                    <a:pt x="592" y="120"/>
                    <a:pt x="792" y="136"/>
                    <a:pt x="960" y="144"/>
                  </a:cubicBezTo>
                  <a:cubicBezTo>
                    <a:pt x="1128" y="152"/>
                    <a:pt x="1272" y="136"/>
                    <a:pt x="1440" y="144"/>
                  </a:cubicBezTo>
                  <a:cubicBezTo>
                    <a:pt x="1608" y="152"/>
                    <a:pt x="1788" y="172"/>
                    <a:pt x="1968" y="19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Line 51"/>
            <p:cNvSpPr>
              <a:spLocks noChangeShapeType="1"/>
            </p:cNvSpPr>
            <p:nvPr/>
          </p:nvSpPr>
          <p:spPr bwMode="auto">
            <a:xfrm flipV="1">
              <a:off x="1834" y="1404"/>
              <a:ext cx="4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Line 52"/>
            <p:cNvSpPr>
              <a:spLocks noChangeShapeType="1"/>
            </p:cNvSpPr>
            <p:nvPr/>
          </p:nvSpPr>
          <p:spPr bwMode="auto">
            <a:xfrm flipV="1">
              <a:off x="3780" y="1587"/>
              <a:ext cx="18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93" name="Group 89"/>
          <p:cNvGrpSpPr>
            <a:grpSpLocks/>
          </p:cNvGrpSpPr>
          <p:nvPr/>
        </p:nvGrpSpPr>
        <p:grpSpPr bwMode="auto">
          <a:xfrm>
            <a:off x="609600" y="5791200"/>
            <a:ext cx="7696200" cy="595313"/>
            <a:chOff x="384" y="3648"/>
            <a:chExt cx="4848" cy="375"/>
          </a:xfrm>
        </p:grpSpPr>
        <p:sp>
          <p:nvSpPr>
            <p:cNvPr id="21559" name="Freeform 55"/>
            <p:cNvSpPr>
              <a:spLocks/>
            </p:cNvSpPr>
            <p:nvPr/>
          </p:nvSpPr>
          <p:spPr bwMode="auto">
            <a:xfrm>
              <a:off x="384" y="3648"/>
              <a:ext cx="4848" cy="2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92" y="48"/>
                </a:cxn>
                <a:cxn ang="0">
                  <a:pos x="2496" y="144"/>
                </a:cxn>
                <a:cxn ang="0">
                  <a:pos x="4128" y="240"/>
                </a:cxn>
                <a:cxn ang="0">
                  <a:pos x="4848" y="240"/>
                </a:cxn>
              </a:cxnLst>
              <a:rect l="0" t="0" r="r" b="b"/>
              <a:pathLst>
                <a:path w="4848" h="256">
                  <a:moveTo>
                    <a:pt x="0" y="0"/>
                  </a:moveTo>
                  <a:cubicBezTo>
                    <a:pt x="488" y="12"/>
                    <a:pt x="976" y="24"/>
                    <a:pt x="1392" y="48"/>
                  </a:cubicBezTo>
                  <a:cubicBezTo>
                    <a:pt x="1808" y="72"/>
                    <a:pt x="2040" y="112"/>
                    <a:pt x="2496" y="144"/>
                  </a:cubicBezTo>
                  <a:cubicBezTo>
                    <a:pt x="2952" y="176"/>
                    <a:pt x="3736" y="224"/>
                    <a:pt x="4128" y="240"/>
                  </a:cubicBezTo>
                  <a:cubicBezTo>
                    <a:pt x="4520" y="256"/>
                    <a:pt x="4684" y="248"/>
                    <a:pt x="4848" y="24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581" name="Text Box 77"/>
            <p:cNvSpPr txBox="1">
              <a:spLocks noChangeArrowheads="1"/>
            </p:cNvSpPr>
            <p:nvPr/>
          </p:nvSpPr>
          <p:spPr bwMode="auto">
            <a:xfrm>
              <a:off x="2112" y="3792"/>
              <a:ext cx="134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</a:rPr>
                <a:t>Bottom Elevation</a:t>
              </a:r>
            </a:p>
          </p:txBody>
        </p:sp>
      </p:grpSp>
      <p:grpSp>
        <p:nvGrpSpPr>
          <p:cNvPr id="21594" name="Group 90"/>
          <p:cNvGrpSpPr>
            <a:grpSpLocks/>
          </p:cNvGrpSpPr>
          <p:nvPr/>
        </p:nvGrpSpPr>
        <p:grpSpPr bwMode="auto">
          <a:xfrm>
            <a:off x="609600" y="4495800"/>
            <a:ext cx="7772400" cy="1676400"/>
            <a:chOff x="384" y="2832"/>
            <a:chExt cx="4896" cy="1056"/>
          </a:xfrm>
        </p:grpSpPr>
        <p:sp>
          <p:nvSpPr>
            <p:cNvPr id="21561" name="Rectangle 57"/>
            <p:cNvSpPr>
              <a:spLocks noChangeArrowheads="1"/>
            </p:cNvSpPr>
            <p:nvPr/>
          </p:nvSpPr>
          <p:spPr bwMode="auto">
            <a:xfrm>
              <a:off x="384" y="2832"/>
              <a:ext cx="48" cy="8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584" name="Text Box 80"/>
            <p:cNvSpPr txBox="1">
              <a:spLocks noChangeArrowheads="1"/>
            </p:cNvSpPr>
            <p:nvPr/>
          </p:nvSpPr>
          <p:spPr bwMode="auto">
            <a:xfrm>
              <a:off x="432" y="2976"/>
              <a:ext cx="480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 pitchFamily="34" charset="0"/>
                </a:rPr>
                <a:t>Left Head BC</a:t>
              </a:r>
            </a:p>
          </p:txBody>
        </p:sp>
        <p:sp>
          <p:nvSpPr>
            <p:cNvPr id="21585" name="Text Box 81"/>
            <p:cNvSpPr txBox="1">
              <a:spLocks noChangeArrowheads="1"/>
            </p:cNvSpPr>
            <p:nvPr/>
          </p:nvSpPr>
          <p:spPr bwMode="auto">
            <a:xfrm>
              <a:off x="4752" y="3215"/>
              <a:ext cx="480" cy="57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latin typeface="Calibri" pitchFamily="34" charset="0"/>
                </a:rPr>
                <a:t>Right Head BC</a:t>
              </a:r>
            </a:p>
          </p:txBody>
        </p:sp>
        <p:sp>
          <p:nvSpPr>
            <p:cNvPr id="21562" name="Rectangle 58"/>
            <p:cNvSpPr>
              <a:spLocks noChangeArrowheads="1"/>
            </p:cNvSpPr>
            <p:nvPr/>
          </p:nvSpPr>
          <p:spPr bwMode="auto">
            <a:xfrm>
              <a:off x="5232" y="3072"/>
              <a:ext cx="48" cy="81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85800" y="3824288"/>
            <a:ext cx="7658100" cy="1052512"/>
            <a:chOff x="685800" y="3824288"/>
            <a:chExt cx="7658100" cy="1052512"/>
          </a:xfrm>
        </p:grpSpPr>
        <p:sp>
          <p:nvSpPr>
            <p:cNvPr id="21564" name="Line 60"/>
            <p:cNvSpPr>
              <a:spLocks noChangeShapeType="1"/>
            </p:cNvSpPr>
            <p:nvPr/>
          </p:nvSpPr>
          <p:spPr bwMode="auto">
            <a:xfrm>
              <a:off x="685800" y="4495800"/>
              <a:ext cx="7658100" cy="38100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586" name="Text Box 82"/>
            <p:cNvSpPr txBox="1">
              <a:spLocks noChangeArrowheads="1"/>
            </p:cNvSpPr>
            <p:nvPr/>
          </p:nvSpPr>
          <p:spPr bwMode="auto">
            <a:xfrm>
              <a:off x="3352800" y="3824288"/>
              <a:ext cx="2438400" cy="366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 pitchFamily="34" charset="0"/>
                </a:rPr>
                <a:t>Computed Head</a:t>
              </a:r>
            </a:p>
          </p:txBody>
        </p:sp>
        <p:sp>
          <p:nvSpPr>
            <p:cNvPr id="21587" name="AutoShape 83"/>
            <p:cNvSpPr>
              <a:spLocks noChangeArrowheads="1"/>
            </p:cNvSpPr>
            <p:nvPr/>
          </p:nvSpPr>
          <p:spPr bwMode="auto">
            <a:xfrm>
              <a:off x="4419600" y="4267200"/>
              <a:ext cx="228600" cy="304800"/>
            </a:xfrm>
            <a:prstGeom prst="downArrow">
              <a:avLst>
                <a:gd name="adj1" fmla="val 50000"/>
                <a:gd name="adj2" fmla="val 33333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eaVert"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21592" name="Group 88"/>
          <p:cNvGrpSpPr>
            <a:grpSpLocks/>
          </p:cNvGrpSpPr>
          <p:nvPr/>
        </p:nvGrpSpPr>
        <p:grpSpPr bwMode="auto">
          <a:xfrm>
            <a:off x="762000" y="2438400"/>
            <a:ext cx="7543800" cy="2286000"/>
            <a:chOff x="480" y="1536"/>
            <a:chExt cx="4752" cy="1440"/>
          </a:xfrm>
        </p:grpSpPr>
        <p:sp>
          <p:nvSpPr>
            <p:cNvPr id="21588" name="Line 84"/>
            <p:cNvSpPr>
              <a:spLocks noChangeShapeType="1"/>
            </p:cNvSpPr>
            <p:nvPr/>
          </p:nvSpPr>
          <p:spPr bwMode="auto">
            <a:xfrm flipH="1">
              <a:off x="480" y="1536"/>
              <a:ext cx="1248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Line 85"/>
            <p:cNvSpPr>
              <a:spLocks noChangeShapeType="1"/>
            </p:cNvSpPr>
            <p:nvPr/>
          </p:nvSpPr>
          <p:spPr bwMode="auto">
            <a:xfrm>
              <a:off x="3744" y="1728"/>
              <a:ext cx="148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828800" y="4419600"/>
            <a:ext cx="5334000" cy="1204913"/>
            <a:chOff x="1828800" y="4419600"/>
            <a:chExt cx="5334000" cy="1204913"/>
          </a:xfrm>
        </p:grpSpPr>
        <p:sp>
          <p:nvSpPr>
            <p:cNvPr id="21582" name="Text Box 78"/>
            <p:cNvSpPr txBox="1">
              <a:spLocks noChangeArrowheads="1"/>
            </p:cNvSpPr>
            <p:nvPr/>
          </p:nvSpPr>
          <p:spPr bwMode="auto">
            <a:xfrm>
              <a:off x="3810000" y="5257800"/>
              <a:ext cx="2438400" cy="36671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 pitchFamily="34" charset="0"/>
                </a:rPr>
                <a:t>Head Observations</a:t>
              </a:r>
            </a:p>
          </p:txBody>
        </p:sp>
        <p:sp>
          <p:nvSpPr>
            <p:cNvPr id="21583" name="AutoShape 79"/>
            <p:cNvSpPr>
              <a:spLocks noChangeArrowheads="1"/>
            </p:cNvSpPr>
            <p:nvPr/>
          </p:nvSpPr>
          <p:spPr bwMode="auto">
            <a:xfrm rot="18785226">
              <a:off x="5067300" y="4991100"/>
              <a:ext cx="457200" cy="228600"/>
            </a:xfrm>
            <a:prstGeom prst="rightArrow">
              <a:avLst>
                <a:gd name="adj1" fmla="val 50000"/>
                <a:gd name="adj2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1828800" y="4419600"/>
              <a:ext cx="5334000" cy="533400"/>
              <a:chOff x="1828800" y="4419600"/>
              <a:chExt cx="5334000" cy="533400"/>
            </a:xfrm>
          </p:grpSpPr>
          <p:grpSp>
            <p:nvGrpSpPr>
              <p:cNvPr id="115" name="Group 131"/>
              <p:cNvGrpSpPr/>
              <p:nvPr/>
            </p:nvGrpSpPr>
            <p:grpSpPr>
              <a:xfrm>
                <a:off x="1828800" y="4419600"/>
                <a:ext cx="152400" cy="230188"/>
                <a:chOff x="2362200" y="4495800"/>
                <a:chExt cx="152400" cy="230188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 rot="5400000">
                  <a:off x="2324497" y="4609703"/>
                  <a:ext cx="228600" cy="79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362200" y="44958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362200" y="47244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32"/>
              <p:cNvGrpSpPr/>
              <p:nvPr/>
            </p:nvGrpSpPr>
            <p:grpSpPr>
              <a:xfrm>
                <a:off x="3581400" y="4495800"/>
                <a:ext cx="152400" cy="230188"/>
                <a:chOff x="2362200" y="4495800"/>
                <a:chExt cx="152400" cy="230188"/>
              </a:xfrm>
            </p:grpSpPr>
            <p:cxnSp>
              <p:nvCxnSpPr>
                <p:cNvPr id="125" name="Straight Connector 124"/>
                <p:cNvCxnSpPr/>
                <p:nvPr/>
              </p:nvCxnSpPr>
              <p:spPr>
                <a:xfrm rot="5400000">
                  <a:off x="2324497" y="4609703"/>
                  <a:ext cx="228600" cy="79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362200" y="44958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2362200" y="47244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36"/>
              <p:cNvGrpSpPr/>
              <p:nvPr/>
            </p:nvGrpSpPr>
            <p:grpSpPr>
              <a:xfrm>
                <a:off x="5486400" y="4646612"/>
                <a:ext cx="152400" cy="230188"/>
                <a:chOff x="2362200" y="4495800"/>
                <a:chExt cx="152400" cy="230188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rot="5400000">
                  <a:off x="2324497" y="4609703"/>
                  <a:ext cx="228600" cy="79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2362200" y="44958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2362200" y="47244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40"/>
              <p:cNvGrpSpPr/>
              <p:nvPr/>
            </p:nvGrpSpPr>
            <p:grpSpPr>
              <a:xfrm>
                <a:off x="7010400" y="4722812"/>
                <a:ext cx="152400" cy="230188"/>
                <a:chOff x="2362200" y="4495800"/>
                <a:chExt cx="152400" cy="230188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rot="5400000">
                  <a:off x="2324497" y="4609703"/>
                  <a:ext cx="228600" cy="79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2362200" y="44958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362200" y="4724400"/>
                  <a:ext cx="152400" cy="1588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Darcy’s Law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876300" y="3581400"/>
            <a:ext cx="7391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where: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524000" y="4129088"/>
            <a:ext cx="5943600" cy="192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sz="2000" dirty="0">
                <a:latin typeface="Arial" charset="0"/>
                <a:cs typeface="Times New Roman" pitchFamily="18" charset="0"/>
              </a:rPr>
              <a:t>Q = </a:t>
            </a:r>
            <a:r>
              <a:rPr lang="en-US" sz="20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000" dirty="0" err="1">
                <a:latin typeface="Arial" charset="0"/>
                <a:cs typeface="Times New Roman" pitchFamily="18" charset="0"/>
              </a:rPr>
              <a:t>Vol</a:t>
            </a:r>
            <a:r>
              <a:rPr lang="en-US" sz="2000" dirty="0">
                <a:latin typeface="Arial" charset="0"/>
                <a:cs typeface="Times New Roman" pitchFamily="18" charset="0"/>
              </a:rPr>
              <a:t>/</a:t>
            </a:r>
            <a:r>
              <a:rPr lang="en-US" sz="20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000" dirty="0" err="1">
                <a:latin typeface="Arial" charset="0"/>
                <a:cs typeface="Times New Roman" pitchFamily="18" charset="0"/>
              </a:rPr>
              <a:t>t</a:t>
            </a:r>
            <a:r>
              <a:rPr lang="en-US" sz="2000" dirty="0">
                <a:latin typeface="Arial" charset="0"/>
                <a:cs typeface="Times New Roman" pitchFamily="18" charset="0"/>
              </a:rPr>
              <a:t> = flow rate [L</a:t>
            </a:r>
            <a:r>
              <a:rPr lang="en-US" sz="2000" baseline="30000" dirty="0">
                <a:latin typeface="Arial" charset="0"/>
                <a:cs typeface="Times New Roman" pitchFamily="18" charset="0"/>
              </a:rPr>
              <a:t>3</a:t>
            </a:r>
            <a:r>
              <a:rPr lang="en-US" sz="2000" dirty="0">
                <a:latin typeface="Arial" charset="0"/>
                <a:cs typeface="Times New Roman" pitchFamily="18" charset="0"/>
              </a:rPr>
              <a:t>/T]</a:t>
            </a:r>
          </a:p>
          <a:p>
            <a:pPr eaLnBrk="1" hangingPunct="1"/>
            <a:r>
              <a:rPr lang="en-US" sz="2000" dirty="0">
                <a:latin typeface="Arial" charset="0"/>
                <a:cs typeface="Times New Roman" pitchFamily="18" charset="0"/>
              </a:rPr>
              <a:t>K = hydraulic conductivity [L/T]</a:t>
            </a:r>
            <a:endParaRPr lang="en-US" sz="2000" dirty="0">
              <a:latin typeface="Arial" charset="0"/>
            </a:endParaRPr>
          </a:p>
          <a:p>
            <a:pPr eaLnBrk="1" hangingPunct="1"/>
            <a:r>
              <a:rPr lang="en-US" sz="2000" dirty="0" err="1">
                <a:latin typeface="Arial" charset="0"/>
                <a:cs typeface="Times New Roman" pitchFamily="18" charset="0"/>
              </a:rPr>
              <a:t>i</a:t>
            </a:r>
            <a:r>
              <a:rPr lang="en-US" sz="2000" dirty="0">
                <a:latin typeface="Arial" charset="0"/>
                <a:cs typeface="Times New Roman" pitchFamily="18" charset="0"/>
              </a:rPr>
              <a:t> = hydraulic gradient [L/L]</a:t>
            </a:r>
          </a:p>
          <a:p>
            <a:r>
              <a:rPr lang="en-US" sz="2000" dirty="0">
                <a:latin typeface="Arial" charset="0"/>
                <a:cs typeface="Times New Roman" pitchFamily="18" charset="0"/>
              </a:rPr>
              <a:t>A = gross cross-sectional area of flow [L</a:t>
            </a:r>
            <a:r>
              <a:rPr lang="en-US" sz="2000" baseline="30000" dirty="0">
                <a:latin typeface="Arial" charset="0"/>
                <a:cs typeface="Times New Roman" pitchFamily="18" charset="0"/>
              </a:rPr>
              <a:t>2</a:t>
            </a:r>
            <a:r>
              <a:rPr lang="en-US" sz="2000" dirty="0">
                <a:latin typeface="Arial" charset="0"/>
                <a:cs typeface="Times New Roman" pitchFamily="18" charset="0"/>
              </a:rPr>
              <a:t>]</a:t>
            </a:r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2000" dirty="0">
                <a:latin typeface="Arial" charset="0"/>
                <a:cs typeface="Times New Roman" pitchFamily="18" charset="0"/>
              </a:rPr>
              <a:t>h = head loss [L]</a:t>
            </a:r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  <a:cs typeface="Times New Roman" pitchFamily="18" charset="0"/>
              </a:rPr>
              <a:t>L = length of flow path [L]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1147762" y="1981200"/>
          <a:ext cx="429669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200" imgH="393480" progId="Equation.3">
                  <p:embed/>
                </p:oleObj>
              </mc:Choice>
              <mc:Fallback>
                <p:oleObj name="Equation" r:id="rId3" imgW="116820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147762" y="1981200"/>
                        <a:ext cx="4296697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Darcy’s Law</a:t>
            </a:r>
          </a:p>
        </p:txBody>
      </p:sp>
      <p:sp>
        <p:nvSpPr>
          <p:cNvPr id="28705" name="Freeform 33"/>
          <p:cNvSpPr>
            <a:spLocks/>
          </p:cNvSpPr>
          <p:nvPr/>
        </p:nvSpPr>
        <p:spPr bwMode="auto">
          <a:xfrm>
            <a:off x="685800" y="3581936"/>
            <a:ext cx="769620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2" y="48"/>
              </a:cxn>
              <a:cxn ang="0">
                <a:pos x="2496" y="144"/>
              </a:cxn>
              <a:cxn ang="0">
                <a:pos x="4128" y="240"/>
              </a:cxn>
              <a:cxn ang="0">
                <a:pos x="4848" y="240"/>
              </a:cxn>
            </a:cxnLst>
            <a:rect l="0" t="0" r="r" b="b"/>
            <a:pathLst>
              <a:path w="4848" h="256">
                <a:moveTo>
                  <a:pt x="0" y="0"/>
                </a:moveTo>
                <a:cubicBezTo>
                  <a:pt x="488" y="12"/>
                  <a:pt x="976" y="24"/>
                  <a:pt x="1392" y="48"/>
                </a:cubicBezTo>
                <a:cubicBezTo>
                  <a:pt x="1808" y="72"/>
                  <a:pt x="2040" y="112"/>
                  <a:pt x="2496" y="144"/>
                </a:cubicBezTo>
                <a:cubicBezTo>
                  <a:pt x="2952" y="176"/>
                  <a:pt x="3736" y="224"/>
                  <a:pt x="4128" y="240"/>
                </a:cubicBezTo>
                <a:cubicBezTo>
                  <a:pt x="4520" y="256"/>
                  <a:pt x="4684" y="248"/>
                  <a:pt x="4848" y="24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685800" y="2286536"/>
            <a:ext cx="76200" cy="1295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728" name="Rectangle 56"/>
          <p:cNvSpPr>
            <a:spLocks noChangeArrowheads="1"/>
          </p:cNvSpPr>
          <p:nvPr/>
        </p:nvSpPr>
        <p:spPr bwMode="auto">
          <a:xfrm>
            <a:off x="8382000" y="2667536"/>
            <a:ext cx="76200" cy="1295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732" name="Line 60"/>
          <p:cNvSpPr>
            <a:spLocks noChangeShapeType="1"/>
          </p:cNvSpPr>
          <p:nvPr/>
        </p:nvSpPr>
        <p:spPr bwMode="auto">
          <a:xfrm>
            <a:off x="762000" y="2286536"/>
            <a:ext cx="7658100" cy="38100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8735" name="Text Box 63"/>
          <p:cNvSpPr txBox="1">
            <a:spLocks noChangeArrowheads="1"/>
          </p:cNvSpPr>
          <p:nvPr/>
        </p:nvSpPr>
        <p:spPr bwMode="auto">
          <a:xfrm>
            <a:off x="609600" y="1753136"/>
            <a:ext cx="48122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alibri" pitchFamily="34" charset="0"/>
              </a:rPr>
              <a:t>H</a:t>
            </a:r>
            <a:r>
              <a:rPr lang="en-US" b="1" baseline="-25000" dirty="0">
                <a:latin typeface="Calibri" pitchFamily="34" charset="0"/>
              </a:rPr>
              <a:t>1</a:t>
            </a:r>
          </a:p>
        </p:txBody>
      </p:sp>
      <p:sp>
        <p:nvSpPr>
          <p:cNvPr id="28736" name="Text Box 64"/>
          <p:cNvSpPr txBox="1">
            <a:spLocks noChangeArrowheads="1"/>
          </p:cNvSpPr>
          <p:nvPr/>
        </p:nvSpPr>
        <p:spPr bwMode="auto">
          <a:xfrm>
            <a:off x="8305800" y="2134136"/>
            <a:ext cx="48122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H</a:t>
            </a:r>
            <a:r>
              <a:rPr lang="en-US" b="1" baseline="-25000">
                <a:latin typeface="Calibri" pitchFamily="34" charset="0"/>
              </a:rPr>
              <a:t>2</a:t>
            </a:r>
          </a:p>
        </p:txBody>
      </p:sp>
      <p:sp>
        <p:nvSpPr>
          <p:cNvPr id="28738" name="Line 66"/>
          <p:cNvSpPr>
            <a:spLocks noChangeShapeType="1"/>
          </p:cNvSpPr>
          <p:nvPr/>
        </p:nvSpPr>
        <p:spPr bwMode="auto">
          <a:xfrm>
            <a:off x="685800" y="3886736"/>
            <a:ext cx="777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40" name="Text Box 68"/>
          <p:cNvSpPr txBox="1">
            <a:spLocks noChangeArrowheads="1"/>
          </p:cNvSpPr>
          <p:nvPr/>
        </p:nvSpPr>
        <p:spPr bwMode="auto">
          <a:xfrm>
            <a:off x="4114800" y="4039136"/>
            <a:ext cx="31451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L</a:t>
            </a:r>
          </a:p>
        </p:txBody>
      </p:sp>
      <p:sp>
        <p:nvSpPr>
          <p:cNvPr id="28741" name="Line 69"/>
          <p:cNvSpPr>
            <a:spLocks noChangeShapeType="1"/>
          </p:cNvSpPr>
          <p:nvPr/>
        </p:nvSpPr>
        <p:spPr bwMode="auto">
          <a:xfrm>
            <a:off x="3506788" y="2434174"/>
            <a:ext cx="0" cy="1216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42" name="Text Box 70"/>
          <p:cNvSpPr txBox="1">
            <a:spLocks noChangeArrowheads="1"/>
          </p:cNvSpPr>
          <p:nvPr/>
        </p:nvSpPr>
        <p:spPr bwMode="auto">
          <a:xfrm>
            <a:off x="3657600" y="2819936"/>
            <a:ext cx="33534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T</a:t>
            </a:r>
          </a:p>
        </p:txBody>
      </p:sp>
      <p:sp>
        <p:nvSpPr>
          <p:cNvPr id="28743" name="Text Box 71"/>
          <p:cNvSpPr txBox="1">
            <a:spLocks noChangeArrowheads="1"/>
          </p:cNvSpPr>
          <p:nvPr/>
        </p:nvSpPr>
        <p:spPr bwMode="auto">
          <a:xfrm>
            <a:off x="533400" y="4467761"/>
            <a:ext cx="2209800" cy="40011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Assumptions:</a:t>
            </a:r>
          </a:p>
        </p:txBody>
      </p:sp>
      <p:sp>
        <p:nvSpPr>
          <p:cNvPr id="28744" name="Text Box 72"/>
          <p:cNvSpPr txBox="1">
            <a:spLocks noChangeArrowheads="1"/>
          </p:cNvSpPr>
          <p:nvPr/>
        </p:nvSpPr>
        <p:spPr bwMode="auto">
          <a:xfrm>
            <a:off x="838200" y="5001161"/>
            <a:ext cx="2438400" cy="1323439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K = constant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T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ave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thickness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W = width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Minimal recharge</a:t>
            </a:r>
          </a:p>
        </p:txBody>
      </p:sp>
      <p:sp>
        <p:nvSpPr>
          <p:cNvPr id="28749" name="AutoShape 77"/>
          <p:cNvSpPr>
            <a:spLocks noChangeArrowheads="1"/>
          </p:cNvSpPr>
          <p:nvPr/>
        </p:nvSpPr>
        <p:spPr bwMode="auto">
          <a:xfrm rot="225701">
            <a:off x="4876800" y="3048536"/>
            <a:ext cx="1600200" cy="381000"/>
          </a:xfrm>
          <a:prstGeom prst="rightArrow">
            <a:avLst>
              <a:gd name="adj1" fmla="val 50000"/>
              <a:gd name="adj2" fmla="val 105000"/>
            </a:avLst>
          </a:prstGeom>
          <a:ln>
            <a:headEnd type="none" w="lg" len="lg"/>
            <a:tailEnd type="none" w="lg" len="lg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8750" name="Text Box 78"/>
          <p:cNvSpPr txBox="1">
            <a:spLocks noChangeArrowheads="1"/>
          </p:cNvSpPr>
          <p:nvPr/>
        </p:nvSpPr>
        <p:spPr bwMode="auto">
          <a:xfrm>
            <a:off x="6553200" y="3048536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Q</a:t>
            </a:r>
          </a:p>
        </p:txBody>
      </p:sp>
      <p:sp>
        <p:nvSpPr>
          <p:cNvPr id="28751" name="Text Box 79"/>
          <p:cNvSpPr txBox="1">
            <a:spLocks noChangeArrowheads="1"/>
          </p:cNvSpPr>
          <p:nvPr/>
        </p:nvSpPr>
        <p:spPr bwMode="auto">
          <a:xfrm>
            <a:off x="1752600" y="2667536"/>
            <a:ext cx="762000" cy="457200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K</a:t>
            </a:r>
          </a:p>
        </p:txBody>
      </p:sp>
      <p:graphicFrame>
        <p:nvGraphicFramePr>
          <p:cNvPr id="28752" name="Object 80"/>
          <p:cNvGraphicFramePr>
            <a:graphicFrameLocks noChangeAspect="1"/>
          </p:cNvGraphicFramePr>
          <p:nvPr/>
        </p:nvGraphicFramePr>
        <p:xfrm>
          <a:off x="3886200" y="4953536"/>
          <a:ext cx="397223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886200" y="4953536"/>
                        <a:ext cx="3972232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600200" y="3276600"/>
            <a:ext cx="6400800" cy="5794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L, T, W </a:t>
            </a:r>
            <a:r>
              <a:rPr lang="en-US" sz="3200" dirty="0">
                <a:latin typeface="Arial" charset="0"/>
                <a:sym typeface="Wingdings" pitchFamily="2" charset="2"/>
              </a:rPr>
              <a:t></a:t>
            </a:r>
            <a:r>
              <a:rPr lang="en-US" sz="3200" dirty="0">
                <a:latin typeface="Arial" charset="0"/>
              </a:rPr>
              <a:t> Geometric constants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600200" y="4191000"/>
            <a:ext cx="6400800" cy="5794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H</a:t>
            </a:r>
            <a:r>
              <a:rPr lang="en-US" sz="3200" baseline="-25000">
                <a:latin typeface="Arial" charset="0"/>
              </a:rPr>
              <a:t>1</a:t>
            </a:r>
            <a:r>
              <a:rPr lang="en-US" sz="3200">
                <a:latin typeface="Arial" charset="0"/>
              </a:rPr>
              <a:t> – H</a:t>
            </a:r>
            <a:r>
              <a:rPr lang="en-US" sz="3200" baseline="-25000">
                <a:latin typeface="Arial" charset="0"/>
              </a:rPr>
              <a:t>2</a:t>
            </a:r>
            <a:r>
              <a:rPr lang="en-US" sz="3200">
                <a:latin typeface="Arial" charset="0"/>
              </a:rPr>
              <a:t> </a:t>
            </a:r>
            <a:r>
              <a:rPr lang="en-US" sz="3200">
                <a:latin typeface="Arial" charset="0"/>
                <a:sym typeface="Wingdings" pitchFamily="2" charset="2"/>
              </a:rPr>
              <a:t></a:t>
            </a:r>
            <a:r>
              <a:rPr lang="en-US" sz="3200">
                <a:latin typeface="Arial" charset="0"/>
              </a:rPr>
              <a:t> Specified by user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600200" y="5135563"/>
            <a:ext cx="6400800" cy="579437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latin typeface="Arial" charset="0"/>
              </a:rPr>
              <a:t>Q, K </a:t>
            </a:r>
            <a:r>
              <a:rPr lang="en-US" sz="3200">
                <a:latin typeface="Arial" charset="0"/>
                <a:sym typeface="Wingdings" pitchFamily="2" charset="2"/>
              </a:rPr>
              <a:t></a:t>
            </a:r>
            <a:r>
              <a:rPr lang="en-US" sz="3200">
                <a:latin typeface="Arial" charset="0"/>
              </a:rPr>
              <a:t> Independent variables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990600" y="1828800"/>
          <a:ext cx="3677417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990600" y="1828800"/>
                        <a:ext cx="3677417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1010</TotalTime>
  <Words>533</Words>
  <Application>Microsoft Office PowerPoint</Application>
  <PresentationFormat>On-screen Show (4:3)</PresentationFormat>
  <Paragraphs>124</Paragraphs>
  <Slides>20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Wingdings 2</vt:lpstr>
      <vt:lpstr>Wingdings 3</vt:lpstr>
      <vt:lpstr>Module</vt:lpstr>
      <vt:lpstr>Equation</vt:lpstr>
      <vt:lpstr>Boundary Condition Analysis Pt 2 – Selecting Proper Boundary Conditions</vt:lpstr>
      <vt:lpstr>Boundary Condition Analysis</vt:lpstr>
      <vt:lpstr>Example 2</vt:lpstr>
      <vt:lpstr>Local Scale</vt:lpstr>
      <vt:lpstr>Simple Approach</vt:lpstr>
      <vt:lpstr>Cross-Section View</vt:lpstr>
      <vt:lpstr>Darcy’s Law</vt:lpstr>
      <vt:lpstr>Darcy’s Law</vt:lpstr>
      <vt:lpstr>Variables</vt:lpstr>
      <vt:lpstr>Variables, Cont.</vt:lpstr>
      <vt:lpstr>Model Non-Uniqueness</vt:lpstr>
      <vt:lpstr>Avoiding Non-Unique Models</vt:lpstr>
      <vt:lpstr>Specified Flow Conditions</vt:lpstr>
      <vt:lpstr>Flow Observations</vt:lpstr>
      <vt:lpstr>Flow Observations, Cont.</vt:lpstr>
      <vt:lpstr>Best Case</vt:lpstr>
      <vt:lpstr>Regional to Local Conversion</vt:lpstr>
      <vt:lpstr>Regional Model</vt:lpstr>
      <vt:lpstr>Local Grid Boundaries</vt:lpstr>
      <vt:lpstr>Local Model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Boundary Condition Analysis</dc:title>
  <dc:creator>Norm Jones</dc:creator>
  <cp:lastModifiedBy>Norm Jones</cp:lastModifiedBy>
  <cp:revision>65</cp:revision>
  <cp:lastPrinted>2022-11-08T22:08:41Z</cp:lastPrinted>
  <dcterms:created xsi:type="dcterms:W3CDTF">2003-07-02T20:26:48Z</dcterms:created>
  <dcterms:modified xsi:type="dcterms:W3CDTF">2022-11-08T22:08:54Z</dcterms:modified>
</cp:coreProperties>
</file>